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180"/>
  </p:notesMasterIdLst>
  <p:sldIdLst>
    <p:sldId id="543" r:id="rId2"/>
    <p:sldId id="544" r:id="rId3"/>
    <p:sldId id="545" r:id="rId4"/>
    <p:sldId id="546" r:id="rId5"/>
    <p:sldId id="547" r:id="rId6"/>
    <p:sldId id="548" r:id="rId7"/>
    <p:sldId id="549" r:id="rId8"/>
    <p:sldId id="550" r:id="rId9"/>
    <p:sldId id="551" r:id="rId10"/>
    <p:sldId id="552" r:id="rId11"/>
    <p:sldId id="553" r:id="rId12"/>
    <p:sldId id="554" r:id="rId13"/>
    <p:sldId id="555" r:id="rId14"/>
    <p:sldId id="556" r:id="rId15"/>
    <p:sldId id="557" r:id="rId16"/>
    <p:sldId id="558" r:id="rId17"/>
    <p:sldId id="559" r:id="rId18"/>
    <p:sldId id="560" r:id="rId19"/>
    <p:sldId id="561" r:id="rId20"/>
    <p:sldId id="562" r:id="rId21"/>
    <p:sldId id="563" r:id="rId22"/>
    <p:sldId id="565" r:id="rId23"/>
    <p:sldId id="566" r:id="rId24"/>
    <p:sldId id="567" r:id="rId25"/>
    <p:sldId id="778" r:id="rId26"/>
    <p:sldId id="568" r:id="rId27"/>
    <p:sldId id="569" r:id="rId28"/>
    <p:sldId id="570" r:id="rId29"/>
    <p:sldId id="571" r:id="rId30"/>
    <p:sldId id="572" r:id="rId31"/>
    <p:sldId id="573" r:id="rId32"/>
    <p:sldId id="574" r:id="rId33"/>
    <p:sldId id="576" r:id="rId34"/>
    <p:sldId id="577" r:id="rId35"/>
    <p:sldId id="578" r:id="rId36"/>
    <p:sldId id="580" r:id="rId37"/>
    <p:sldId id="581" r:id="rId38"/>
    <p:sldId id="582" r:id="rId39"/>
    <p:sldId id="583" r:id="rId40"/>
    <p:sldId id="584" r:id="rId41"/>
    <p:sldId id="585" r:id="rId42"/>
    <p:sldId id="586" r:id="rId43"/>
    <p:sldId id="587" r:id="rId44"/>
    <p:sldId id="588" r:id="rId45"/>
    <p:sldId id="589" r:id="rId46"/>
    <p:sldId id="590" r:id="rId47"/>
    <p:sldId id="591" r:id="rId48"/>
    <p:sldId id="592" r:id="rId49"/>
    <p:sldId id="593" r:id="rId50"/>
    <p:sldId id="594" r:id="rId51"/>
    <p:sldId id="595" r:id="rId52"/>
    <p:sldId id="596" r:id="rId53"/>
    <p:sldId id="597" r:id="rId54"/>
    <p:sldId id="598" r:id="rId55"/>
    <p:sldId id="599" r:id="rId56"/>
    <p:sldId id="600" r:id="rId57"/>
    <p:sldId id="603" r:id="rId58"/>
    <p:sldId id="604" r:id="rId59"/>
    <p:sldId id="605" r:id="rId60"/>
    <p:sldId id="606" r:id="rId61"/>
    <p:sldId id="607" r:id="rId62"/>
    <p:sldId id="608" r:id="rId63"/>
    <p:sldId id="609" r:id="rId64"/>
    <p:sldId id="610" r:id="rId65"/>
    <p:sldId id="611" r:id="rId66"/>
    <p:sldId id="612" r:id="rId67"/>
    <p:sldId id="613" r:id="rId68"/>
    <p:sldId id="614" r:id="rId69"/>
    <p:sldId id="616" r:id="rId70"/>
    <p:sldId id="617" r:id="rId71"/>
    <p:sldId id="618" r:id="rId72"/>
    <p:sldId id="619" r:id="rId73"/>
    <p:sldId id="620" r:id="rId74"/>
    <p:sldId id="621" r:id="rId75"/>
    <p:sldId id="622" r:id="rId76"/>
    <p:sldId id="623" r:id="rId77"/>
    <p:sldId id="624" r:id="rId78"/>
    <p:sldId id="625" r:id="rId79"/>
    <p:sldId id="626" r:id="rId80"/>
    <p:sldId id="627" r:id="rId81"/>
    <p:sldId id="628" r:id="rId82"/>
    <p:sldId id="629" r:id="rId83"/>
    <p:sldId id="630" r:id="rId84"/>
    <p:sldId id="631" r:id="rId85"/>
    <p:sldId id="633" r:id="rId86"/>
    <p:sldId id="634" r:id="rId87"/>
    <p:sldId id="635" r:id="rId88"/>
    <p:sldId id="636" r:id="rId89"/>
    <p:sldId id="637" r:id="rId90"/>
    <p:sldId id="638" r:id="rId91"/>
    <p:sldId id="639" r:id="rId92"/>
    <p:sldId id="640" r:id="rId93"/>
    <p:sldId id="641" r:id="rId94"/>
    <p:sldId id="642" r:id="rId95"/>
    <p:sldId id="643" r:id="rId96"/>
    <p:sldId id="644" r:id="rId97"/>
    <p:sldId id="645" r:id="rId98"/>
    <p:sldId id="646" r:id="rId99"/>
    <p:sldId id="647" r:id="rId100"/>
    <p:sldId id="648" r:id="rId101"/>
    <p:sldId id="649" r:id="rId102"/>
    <p:sldId id="650" r:id="rId103"/>
    <p:sldId id="651" r:id="rId104"/>
    <p:sldId id="653" r:id="rId105"/>
    <p:sldId id="652" r:id="rId106"/>
    <p:sldId id="654" r:id="rId107"/>
    <p:sldId id="655" r:id="rId108"/>
    <p:sldId id="656" r:id="rId109"/>
    <p:sldId id="657" r:id="rId110"/>
    <p:sldId id="658" r:id="rId111"/>
    <p:sldId id="659" r:id="rId112"/>
    <p:sldId id="660" r:id="rId113"/>
    <p:sldId id="661" r:id="rId114"/>
    <p:sldId id="662" r:id="rId115"/>
    <p:sldId id="663" r:id="rId116"/>
    <p:sldId id="664" r:id="rId117"/>
    <p:sldId id="665" r:id="rId118"/>
    <p:sldId id="666" r:id="rId119"/>
    <p:sldId id="667" r:id="rId120"/>
    <p:sldId id="668" r:id="rId121"/>
    <p:sldId id="669" r:id="rId122"/>
    <p:sldId id="670" r:id="rId123"/>
    <p:sldId id="671" r:id="rId124"/>
    <p:sldId id="672" r:id="rId125"/>
    <p:sldId id="673" r:id="rId126"/>
    <p:sldId id="674" r:id="rId127"/>
    <p:sldId id="675" r:id="rId128"/>
    <p:sldId id="676" r:id="rId129"/>
    <p:sldId id="677" r:id="rId130"/>
    <p:sldId id="678" r:id="rId131"/>
    <p:sldId id="679" r:id="rId132"/>
    <p:sldId id="680" r:id="rId133"/>
    <p:sldId id="681" r:id="rId134"/>
    <p:sldId id="683" r:id="rId135"/>
    <p:sldId id="684" r:id="rId136"/>
    <p:sldId id="687" r:id="rId137"/>
    <p:sldId id="688" r:id="rId138"/>
    <p:sldId id="689" r:id="rId139"/>
    <p:sldId id="690" r:id="rId140"/>
    <p:sldId id="691" r:id="rId141"/>
    <p:sldId id="692" r:id="rId142"/>
    <p:sldId id="694" r:id="rId143"/>
    <p:sldId id="693" r:id="rId144"/>
    <p:sldId id="695" r:id="rId145"/>
    <p:sldId id="696" r:id="rId146"/>
    <p:sldId id="697" r:id="rId147"/>
    <p:sldId id="698" r:id="rId148"/>
    <p:sldId id="699" r:id="rId149"/>
    <p:sldId id="701" r:id="rId150"/>
    <p:sldId id="702" r:id="rId151"/>
    <p:sldId id="708" r:id="rId152"/>
    <p:sldId id="709" r:id="rId153"/>
    <p:sldId id="710" r:id="rId154"/>
    <p:sldId id="711" r:id="rId155"/>
    <p:sldId id="712" r:id="rId156"/>
    <p:sldId id="713" r:id="rId157"/>
    <p:sldId id="714" r:id="rId158"/>
    <p:sldId id="715" r:id="rId159"/>
    <p:sldId id="716" r:id="rId160"/>
    <p:sldId id="717" r:id="rId161"/>
    <p:sldId id="718" r:id="rId162"/>
    <p:sldId id="719" r:id="rId163"/>
    <p:sldId id="720" r:id="rId164"/>
    <p:sldId id="721" r:id="rId165"/>
    <p:sldId id="722" r:id="rId166"/>
    <p:sldId id="723" r:id="rId167"/>
    <p:sldId id="724" r:id="rId168"/>
    <p:sldId id="725" r:id="rId169"/>
    <p:sldId id="726" r:id="rId170"/>
    <p:sldId id="727" r:id="rId171"/>
    <p:sldId id="728" r:id="rId172"/>
    <p:sldId id="729" r:id="rId173"/>
    <p:sldId id="730" r:id="rId174"/>
    <p:sldId id="731" r:id="rId175"/>
    <p:sldId id="732" r:id="rId176"/>
    <p:sldId id="733" r:id="rId177"/>
    <p:sldId id="734" r:id="rId178"/>
    <p:sldId id="735" r:id="rId179"/>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333399"/>
    <a:srgbClr val="86E0E0"/>
    <a:srgbClr val="006600"/>
    <a:srgbClr val="000000"/>
    <a:srgbClr val="F3F5F3"/>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3" autoAdjust="0"/>
    <p:restoredTop sz="85223" autoAdjust="0"/>
  </p:normalViewPr>
  <p:slideViewPr>
    <p:cSldViewPr>
      <p:cViewPr varScale="1">
        <p:scale>
          <a:sx n="55" d="100"/>
          <a:sy n="55" d="100"/>
        </p:scale>
        <p:origin x="1386"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7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FAD38B-B36B-4EA8-A5DB-7E0454E6D2E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D258211C-8B63-4860-A176-720EEB88998D}">
      <dgm:prSet/>
      <dgm:spPr/>
      <dgm:t>
        <a:bodyPr/>
        <a:lstStyle/>
        <a:p>
          <a:pPr rtl="0"/>
          <a:r>
            <a:rPr lang="zh-CN" b="1" baseline="-25000" dirty="0"/>
            <a:t>应用层</a:t>
          </a:r>
          <a:endParaRPr lang="zh-CN" b="1" dirty="0"/>
        </a:p>
      </dgm:t>
    </dgm:pt>
    <dgm:pt modelId="{699B6AB7-BF7B-4C7E-A24D-B29C68FD9E6B}" type="parTrans" cxnId="{6915DBC9-E063-4965-BBAA-C3DF8707EC8D}">
      <dgm:prSet/>
      <dgm:spPr/>
      <dgm:t>
        <a:bodyPr/>
        <a:lstStyle/>
        <a:p>
          <a:endParaRPr lang="zh-CN" altLang="en-US"/>
        </a:p>
      </dgm:t>
    </dgm:pt>
    <dgm:pt modelId="{DAED3BD3-25A9-4EAB-9B2C-DAD5D2167D2E}" type="sibTrans" cxnId="{6915DBC9-E063-4965-BBAA-C3DF8707EC8D}">
      <dgm:prSet/>
      <dgm:spPr/>
      <dgm:t>
        <a:bodyPr/>
        <a:lstStyle/>
        <a:p>
          <a:endParaRPr lang="zh-CN" altLang="en-US"/>
        </a:p>
      </dgm:t>
    </dgm:pt>
    <dgm:pt modelId="{ED905D09-EE48-4050-BD08-F16702B48EBE}">
      <dgm:prSet custT="1"/>
      <dgm:spPr/>
      <dgm:t>
        <a:bodyPr/>
        <a:lstStyle/>
        <a:p>
          <a:pPr rtl="0"/>
          <a:r>
            <a:rPr lang="zh-CN" altLang="en-US" sz="2400" baseline="-25000" dirty="0"/>
            <a:t>智能物流、智能电网、绿色建筑、智能交通、环境监测等</a:t>
          </a:r>
          <a:endParaRPr lang="en-US" sz="2400" baseline="-25000" dirty="0"/>
        </a:p>
      </dgm:t>
    </dgm:pt>
    <dgm:pt modelId="{50DBADC5-45E2-4E2B-A1E4-3D7DD3B5F61D}" type="parTrans" cxnId="{5FB6C250-F20C-4B8F-883D-835068CDC23C}">
      <dgm:prSet/>
      <dgm:spPr/>
      <dgm:t>
        <a:bodyPr/>
        <a:lstStyle/>
        <a:p>
          <a:endParaRPr lang="zh-CN" altLang="en-US"/>
        </a:p>
      </dgm:t>
    </dgm:pt>
    <dgm:pt modelId="{B84E3835-1A21-4BE2-A1E2-E25FC35895DB}" type="sibTrans" cxnId="{5FB6C250-F20C-4B8F-883D-835068CDC23C}">
      <dgm:prSet/>
      <dgm:spPr/>
      <dgm:t>
        <a:bodyPr/>
        <a:lstStyle/>
        <a:p>
          <a:endParaRPr lang="zh-CN" altLang="en-US"/>
        </a:p>
      </dgm:t>
    </dgm:pt>
    <dgm:pt modelId="{48B632F3-4511-4ABF-A545-5A3ADF19C9ED}">
      <dgm:prSet/>
      <dgm:spPr/>
      <dgm:t>
        <a:bodyPr/>
        <a:lstStyle/>
        <a:p>
          <a:pPr rtl="0"/>
          <a:r>
            <a:rPr lang="zh-CN" altLang="en-US" b="1" baseline="-25000" dirty="0"/>
            <a:t>服务</a:t>
          </a:r>
          <a:r>
            <a:rPr lang="zh-CN" b="1" baseline="-25000" dirty="0"/>
            <a:t>层</a:t>
          </a:r>
          <a:endParaRPr lang="zh-CN" b="1" dirty="0"/>
        </a:p>
      </dgm:t>
    </dgm:pt>
    <dgm:pt modelId="{6F771286-3098-4631-986C-1191B0B41086}" type="parTrans" cxnId="{6C4F3799-53FE-4757-B3B1-DAC1639669D3}">
      <dgm:prSet/>
      <dgm:spPr/>
      <dgm:t>
        <a:bodyPr/>
        <a:lstStyle/>
        <a:p>
          <a:endParaRPr lang="zh-CN" altLang="en-US"/>
        </a:p>
      </dgm:t>
    </dgm:pt>
    <dgm:pt modelId="{19187698-5C58-44A1-80D2-38893617395B}" type="sibTrans" cxnId="{6C4F3799-53FE-4757-B3B1-DAC1639669D3}">
      <dgm:prSet/>
      <dgm:spPr/>
      <dgm:t>
        <a:bodyPr/>
        <a:lstStyle/>
        <a:p>
          <a:endParaRPr lang="zh-CN" altLang="en-US"/>
        </a:p>
      </dgm:t>
    </dgm:pt>
    <dgm:pt modelId="{DD1135B2-494C-4238-AA3D-BD87E0C9BC19}">
      <dgm:prSet custT="1"/>
      <dgm:spPr/>
      <dgm:t>
        <a:bodyPr/>
        <a:lstStyle/>
        <a:p>
          <a:pPr rtl="0"/>
          <a:r>
            <a:rPr lang="zh-CN" altLang="en-US" sz="2400" baseline="-25000" dirty="0"/>
            <a:t>数据中心、搜索引擎、智能决策、信息安全、数据挖掘等</a:t>
          </a:r>
          <a:endParaRPr lang="en-US" sz="2400" baseline="-25000" dirty="0"/>
        </a:p>
      </dgm:t>
    </dgm:pt>
    <dgm:pt modelId="{EFC7515A-4E7C-4B09-B078-BA17C3C39BF6}" type="parTrans" cxnId="{7877CA2A-D476-4FCA-8A74-90951844602A}">
      <dgm:prSet/>
      <dgm:spPr/>
      <dgm:t>
        <a:bodyPr/>
        <a:lstStyle/>
        <a:p>
          <a:endParaRPr lang="zh-CN" altLang="en-US"/>
        </a:p>
      </dgm:t>
    </dgm:pt>
    <dgm:pt modelId="{465EA596-4C9D-456F-BE34-8EA76FB57D8D}" type="sibTrans" cxnId="{7877CA2A-D476-4FCA-8A74-90951844602A}">
      <dgm:prSet/>
      <dgm:spPr/>
      <dgm:t>
        <a:bodyPr/>
        <a:lstStyle/>
        <a:p>
          <a:endParaRPr lang="zh-CN" altLang="en-US"/>
        </a:p>
      </dgm:t>
    </dgm:pt>
    <dgm:pt modelId="{ADC6F4B2-DD31-4429-A2DC-9A8592C8E3D6}">
      <dgm:prSet/>
      <dgm:spPr/>
      <dgm:t>
        <a:bodyPr/>
        <a:lstStyle/>
        <a:p>
          <a:pPr rtl="0"/>
          <a:r>
            <a:rPr lang="zh-CN" altLang="en-US" b="1" baseline="-25000" dirty="0"/>
            <a:t>网络</a:t>
          </a:r>
          <a:r>
            <a:rPr lang="zh-CN" b="1" baseline="-25000" dirty="0"/>
            <a:t>层</a:t>
          </a:r>
          <a:endParaRPr lang="zh-CN" b="1" dirty="0"/>
        </a:p>
      </dgm:t>
    </dgm:pt>
    <dgm:pt modelId="{4AFEEDEF-65E7-4BFA-8E73-D9FDA97A1D09}" type="parTrans" cxnId="{505075BC-4954-4BA4-A464-F35AE9127B2A}">
      <dgm:prSet/>
      <dgm:spPr/>
      <dgm:t>
        <a:bodyPr/>
        <a:lstStyle/>
        <a:p>
          <a:endParaRPr lang="zh-CN" altLang="en-US"/>
        </a:p>
      </dgm:t>
    </dgm:pt>
    <dgm:pt modelId="{FCABD96C-3C8F-42F7-8872-09588640803E}" type="sibTrans" cxnId="{505075BC-4954-4BA4-A464-F35AE9127B2A}">
      <dgm:prSet/>
      <dgm:spPr/>
      <dgm:t>
        <a:bodyPr/>
        <a:lstStyle/>
        <a:p>
          <a:endParaRPr lang="zh-CN" altLang="en-US"/>
        </a:p>
      </dgm:t>
    </dgm:pt>
    <dgm:pt modelId="{13899862-9F18-4E39-957E-8166C1EA6EAE}">
      <dgm:prSet custT="1"/>
      <dgm:spPr/>
      <dgm:t>
        <a:bodyPr/>
        <a:lstStyle/>
        <a:p>
          <a:pPr rtl="0"/>
          <a:r>
            <a:rPr lang="zh-CN" altLang="en-US" sz="2400" baseline="-25000" dirty="0"/>
            <a:t>无线广域网、互联网、无线局域网等</a:t>
          </a:r>
          <a:endParaRPr lang="en-US" sz="2400" baseline="-25000" dirty="0"/>
        </a:p>
      </dgm:t>
    </dgm:pt>
    <dgm:pt modelId="{B6F54FD9-8E4A-425E-9E27-CF6B32695C87}" type="parTrans" cxnId="{6E8B5A01-3A9C-4201-A4CD-4C1BCF9D4299}">
      <dgm:prSet/>
      <dgm:spPr/>
      <dgm:t>
        <a:bodyPr/>
        <a:lstStyle/>
        <a:p>
          <a:endParaRPr lang="zh-CN" altLang="en-US"/>
        </a:p>
      </dgm:t>
    </dgm:pt>
    <dgm:pt modelId="{C49A5644-B4EC-4363-969C-8323A82B01D8}" type="sibTrans" cxnId="{6E8B5A01-3A9C-4201-A4CD-4C1BCF9D4299}">
      <dgm:prSet/>
      <dgm:spPr/>
      <dgm:t>
        <a:bodyPr/>
        <a:lstStyle/>
        <a:p>
          <a:endParaRPr lang="zh-CN" altLang="en-US"/>
        </a:p>
      </dgm:t>
    </dgm:pt>
    <dgm:pt modelId="{5D31BE22-13F9-46E6-A404-BC276CC37E99}">
      <dgm:prSet/>
      <dgm:spPr/>
      <dgm:t>
        <a:bodyPr/>
        <a:lstStyle/>
        <a:p>
          <a:pPr rtl="0"/>
          <a:r>
            <a:rPr lang="zh-CN" altLang="en-US" b="1" baseline="-25000" dirty="0"/>
            <a:t>感知</a:t>
          </a:r>
          <a:r>
            <a:rPr lang="zh-CN" b="1" baseline="-25000" dirty="0"/>
            <a:t>层</a:t>
          </a:r>
          <a:endParaRPr lang="zh-CN" b="1" dirty="0"/>
        </a:p>
      </dgm:t>
    </dgm:pt>
    <dgm:pt modelId="{F03F575D-DE14-4B76-A316-277F8E0106B0}" type="parTrans" cxnId="{253BFE92-873C-4CBA-94F4-FCA5A3312E48}">
      <dgm:prSet/>
      <dgm:spPr/>
      <dgm:t>
        <a:bodyPr/>
        <a:lstStyle/>
        <a:p>
          <a:endParaRPr lang="zh-CN" altLang="en-US"/>
        </a:p>
      </dgm:t>
    </dgm:pt>
    <dgm:pt modelId="{F91E7BF7-F951-4EA4-A9AC-649D4A42B5B9}" type="sibTrans" cxnId="{253BFE92-873C-4CBA-94F4-FCA5A3312E48}">
      <dgm:prSet/>
      <dgm:spPr/>
      <dgm:t>
        <a:bodyPr/>
        <a:lstStyle/>
        <a:p>
          <a:endParaRPr lang="zh-CN" altLang="en-US"/>
        </a:p>
      </dgm:t>
    </dgm:pt>
    <dgm:pt modelId="{7642BC5E-6832-4404-87E0-1360538A93A3}">
      <dgm:prSet custT="1"/>
      <dgm:spPr/>
      <dgm:t>
        <a:bodyPr/>
        <a:lstStyle/>
        <a:p>
          <a:pPr rtl="0"/>
          <a:r>
            <a:rPr lang="en-US" altLang="zh-CN" sz="2400" baseline="-25000" dirty="0"/>
            <a:t>GPS</a:t>
          </a:r>
          <a:r>
            <a:rPr lang="zh-CN" altLang="en-US" sz="2400" baseline="-25000" dirty="0"/>
            <a:t>、智能设备、</a:t>
          </a:r>
          <a:r>
            <a:rPr lang="en-US" altLang="zh-CN" sz="2400" baseline="-25000" dirty="0"/>
            <a:t>RFID</a:t>
          </a:r>
          <a:r>
            <a:rPr lang="zh-CN" altLang="en-US" sz="2400" baseline="-25000" dirty="0"/>
            <a:t>、传感器等</a:t>
          </a:r>
        </a:p>
      </dgm:t>
    </dgm:pt>
    <dgm:pt modelId="{8D4DBB6F-DA94-45F3-8C16-9B9E30AF2AF6}" type="parTrans" cxnId="{7A94746A-69D4-4EC2-8786-993616007D23}">
      <dgm:prSet/>
      <dgm:spPr/>
      <dgm:t>
        <a:bodyPr/>
        <a:lstStyle/>
        <a:p>
          <a:endParaRPr lang="zh-CN" altLang="en-US"/>
        </a:p>
      </dgm:t>
    </dgm:pt>
    <dgm:pt modelId="{AE69354E-FADA-401E-9ABF-1BD42A627BA0}" type="sibTrans" cxnId="{7A94746A-69D4-4EC2-8786-993616007D23}">
      <dgm:prSet/>
      <dgm:spPr/>
      <dgm:t>
        <a:bodyPr/>
        <a:lstStyle/>
        <a:p>
          <a:endParaRPr lang="zh-CN" altLang="en-US"/>
        </a:p>
      </dgm:t>
    </dgm:pt>
    <dgm:pt modelId="{8C5DC078-0A33-44A6-BE2A-8DAF3836F44E}" type="pres">
      <dgm:prSet presAssocID="{2DFAD38B-B36B-4EA8-A5DB-7E0454E6D2E2}" presName="linearFlow" presStyleCnt="0">
        <dgm:presLayoutVars>
          <dgm:dir/>
          <dgm:animLvl val="lvl"/>
          <dgm:resizeHandles val="exact"/>
        </dgm:presLayoutVars>
      </dgm:prSet>
      <dgm:spPr/>
    </dgm:pt>
    <dgm:pt modelId="{606FB543-D0F2-4734-95E1-DA5032039BB6}" type="pres">
      <dgm:prSet presAssocID="{D258211C-8B63-4860-A176-720EEB88998D}" presName="composite" presStyleCnt="0"/>
      <dgm:spPr/>
    </dgm:pt>
    <dgm:pt modelId="{BDA39FF6-C449-4708-A78E-760AD5940A47}" type="pres">
      <dgm:prSet presAssocID="{D258211C-8B63-4860-A176-720EEB88998D}" presName="parentText" presStyleLbl="alignNode1" presStyleIdx="0" presStyleCnt="4">
        <dgm:presLayoutVars>
          <dgm:chMax val="1"/>
          <dgm:bulletEnabled val="1"/>
        </dgm:presLayoutVars>
      </dgm:prSet>
      <dgm:spPr/>
    </dgm:pt>
    <dgm:pt modelId="{340A8C9F-DA38-45C8-91BB-89C7210DCA13}" type="pres">
      <dgm:prSet presAssocID="{D258211C-8B63-4860-A176-720EEB88998D}" presName="descendantText" presStyleLbl="alignAcc1" presStyleIdx="0" presStyleCnt="4">
        <dgm:presLayoutVars>
          <dgm:bulletEnabled val="1"/>
        </dgm:presLayoutVars>
      </dgm:prSet>
      <dgm:spPr/>
    </dgm:pt>
    <dgm:pt modelId="{A37254A6-0181-4BD0-A593-B6A36EC45C53}" type="pres">
      <dgm:prSet presAssocID="{DAED3BD3-25A9-4EAB-9B2C-DAD5D2167D2E}" presName="sp" presStyleCnt="0"/>
      <dgm:spPr/>
    </dgm:pt>
    <dgm:pt modelId="{5FC8878C-4B31-441F-9CAD-56054FC7985D}" type="pres">
      <dgm:prSet presAssocID="{48B632F3-4511-4ABF-A545-5A3ADF19C9ED}" presName="composite" presStyleCnt="0"/>
      <dgm:spPr/>
    </dgm:pt>
    <dgm:pt modelId="{EEDA1E38-32E3-4539-A233-1CA5F8A1AC7C}" type="pres">
      <dgm:prSet presAssocID="{48B632F3-4511-4ABF-A545-5A3ADF19C9ED}" presName="parentText" presStyleLbl="alignNode1" presStyleIdx="1" presStyleCnt="4">
        <dgm:presLayoutVars>
          <dgm:chMax val="1"/>
          <dgm:bulletEnabled val="1"/>
        </dgm:presLayoutVars>
      </dgm:prSet>
      <dgm:spPr/>
    </dgm:pt>
    <dgm:pt modelId="{9229DAB0-23D7-4847-8E84-83AC4094293A}" type="pres">
      <dgm:prSet presAssocID="{48B632F3-4511-4ABF-A545-5A3ADF19C9ED}" presName="descendantText" presStyleLbl="alignAcc1" presStyleIdx="1" presStyleCnt="4">
        <dgm:presLayoutVars>
          <dgm:bulletEnabled val="1"/>
        </dgm:presLayoutVars>
      </dgm:prSet>
      <dgm:spPr/>
    </dgm:pt>
    <dgm:pt modelId="{599A997B-2B1A-4918-BF1A-EC61DC4BD1D8}" type="pres">
      <dgm:prSet presAssocID="{19187698-5C58-44A1-80D2-38893617395B}" presName="sp" presStyleCnt="0"/>
      <dgm:spPr/>
    </dgm:pt>
    <dgm:pt modelId="{1847317D-D75D-4BC3-99C2-0A8B7E415B1F}" type="pres">
      <dgm:prSet presAssocID="{ADC6F4B2-DD31-4429-A2DC-9A8592C8E3D6}" presName="composite" presStyleCnt="0"/>
      <dgm:spPr/>
    </dgm:pt>
    <dgm:pt modelId="{E4E793EA-6937-4831-A84B-503CBB1813FB}" type="pres">
      <dgm:prSet presAssocID="{ADC6F4B2-DD31-4429-A2DC-9A8592C8E3D6}" presName="parentText" presStyleLbl="alignNode1" presStyleIdx="2" presStyleCnt="4">
        <dgm:presLayoutVars>
          <dgm:chMax val="1"/>
          <dgm:bulletEnabled val="1"/>
        </dgm:presLayoutVars>
      </dgm:prSet>
      <dgm:spPr/>
    </dgm:pt>
    <dgm:pt modelId="{164B645A-BC96-4912-855F-38E35A984708}" type="pres">
      <dgm:prSet presAssocID="{ADC6F4B2-DD31-4429-A2DC-9A8592C8E3D6}" presName="descendantText" presStyleLbl="alignAcc1" presStyleIdx="2" presStyleCnt="4">
        <dgm:presLayoutVars>
          <dgm:bulletEnabled val="1"/>
        </dgm:presLayoutVars>
      </dgm:prSet>
      <dgm:spPr/>
    </dgm:pt>
    <dgm:pt modelId="{3457B9DD-58AA-4C99-8720-4F3C3CA431D9}" type="pres">
      <dgm:prSet presAssocID="{FCABD96C-3C8F-42F7-8872-09588640803E}" presName="sp" presStyleCnt="0"/>
      <dgm:spPr/>
    </dgm:pt>
    <dgm:pt modelId="{3F4AC4A7-2274-4A52-9097-0C4E5569A9D5}" type="pres">
      <dgm:prSet presAssocID="{5D31BE22-13F9-46E6-A404-BC276CC37E99}" presName="composite" presStyleCnt="0"/>
      <dgm:spPr/>
    </dgm:pt>
    <dgm:pt modelId="{599685C3-910D-4586-844F-A5589C837759}" type="pres">
      <dgm:prSet presAssocID="{5D31BE22-13F9-46E6-A404-BC276CC37E99}" presName="parentText" presStyleLbl="alignNode1" presStyleIdx="3" presStyleCnt="4">
        <dgm:presLayoutVars>
          <dgm:chMax val="1"/>
          <dgm:bulletEnabled val="1"/>
        </dgm:presLayoutVars>
      </dgm:prSet>
      <dgm:spPr/>
    </dgm:pt>
    <dgm:pt modelId="{DB6D648F-7BA7-4143-AC63-E7853E1AECC1}" type="pres">
      <dgm:prSet presAssocID="{5D31BE22-13F9-46E6-A404-BC276CC37E99}" presName="descendantText" presStyleLbl="alignAcc1" presStyleIdx="3" presStyleCnt="4">
        <dgm:presLayoutVars>
          <dgm:bulletEnabled val="1"/>
        </dgm:presLayoutVars>
      </dgm:prSet>
      <dgm:spPr/>
    </dgm:pt>
  </dgm:ptLst>
  <dgm:cxnLst>
    <dgm:cxn modelId="{6E8B5A01-3A9C-4201-A4CD-4C1BCF9D4299}" srcId="{ADC6F4B2-DD31-4429-A2DC-9A8592C8E3D6}" destId="{13899862-9F18-4E39-957E-8166C1EA6EAE}" srcOrd="0" destOrd="0" parTransId="{B6F54FD9-8E4A-425E-9E27-CF6B32695C87}" sibTransId="{C49A5644-B4EC-4363-969C-8323A82B01D8}"/>
    <dgm:cxn modelId="{7877CA2A-D476-4FCA-8A74-90951844602A}" srcId="{48B632F3-4511-4ABF-A545-5A3ADF19C9ED}" destId="{DD1135B2-494C-4238-AA3D-BD87E0C9BC19}" srcOrd="0" destOrd="0" parTransId="{EFC7515A-4E7C-4B09-B078-BA17C3C39BF6}" sibTransId="{465EA596-4C9D-456F-BE34-8EA76FB57D8D}"/>
    <dgm:cxn modelId="{46695D66-89ED-4CFE-ABCB-288A0EB85EE6}" type="presOf" srcId="{5D31BE22-13F9-46E6-A404-BC276CC37E99}" destId="{599685C3-910D-4586-844F-A5589C837759}" srcOrd="0" destOrd="0" presId="urn:microsoft.com/office/officeart/2005/8/layout/chevron2"/>
    <dgm:cxn modelId="{7A94746A-69D4-4EC2-8786-993616007D23}" srcId="{5D31BE22-13F9-46E6-A404-BC276CC37E99}" destId="{7642BC5E-6832-4404-87E0-1360538A93A3}" srcOrd="0" destOrd="0" parTransId="{8D4DBB6F-DA94-45F3-8C16-9B9E30AF2AF6}" sibTransId="{AE69354E-FADA-401E-9ABF-1BD42A627BA0}"/>
    <dgm:cxn modelId="{4784FA4E-D1AB-4F9F-99A0-33646430AF79}" type="presOf" srcId="{48B632F3-4511-4ABF-A545-5A3ADF19C9ED}" destId="{EEDA1E38-32E3-4539-A233-1CA5F8A1AC7C}" srcOrd="0" destOrd="0" presId="urn:microsoft.com/office/officeart/2005/8/layout/chevron2"/>
    <dgm:cxn modelId="{5FB6C250-F20C-4B8F-883D-835068CDC23C}" srcId="{D258211C-8B63-4860-A176-720EEB88998D}" destId="{ED905D09-EE48-4050-BD08-F16702B48EBE}" srcOrd="0" destOrd="0" parTransId="{50DBADC5-45E2-4E2B-A1E4-3D7DD3B5F61D}" sibTransId="{B84E3835-1A21-4BE2-A1E2-E25FC35895DB}"/>
    <dgm:cxn modelId="{BA444B77-0EAF-40FF-BA81-0C916B6DBE5F}" type="presOf" srcId="{D258211C-8B63-4860-A176-720EEB88998D}" destId="{BDA39FF6-C449-4708-A78E-760AD5940A47}" srcOrd="0" destOrd="0" presId="urn:microsoft.com/office/officeart/2005/8/layout/chevron2"/>
    <dgm:cxn modelId="{2E192A7C-ECA0-4028-A733-1935C91D0974}" type="presOf" srcId="{7642BC5E-6832-4404-87E0-1360538A93A3}" destId="{DB6D648F-7BA7-4143-AC63-E7853E1AECC1}" srcOrd="0" destOrd="0" presId="urn:microsoft.com/office/officeart/2005/8/layout/chevron2"/>
    <dgm:cxn modelId="{253BFE92-873C-4CBA-94F4-FCA5A3312E48}" srcId="{2DFAD38B-B36B-4EA8-A5DB-7E0454E6D2E2}" destId="{5D31BE22-13F9-46E6-A404-BC276CC37E99}" srcOrd="3" destOrd="0" parTransId="{F03F575D-DE14-4B76-A316-277F8E0106B0}" sibTransId="{F91E7BF7-F951-4EA4-A9AC-649D4A42B5B9}"/>
    <dgm:cxn modelId="{6C4F3799-53FE-4757-B3B1-DAC1639669D3}" srcId="{2DFAD38B-B36B-4EA8-A5DB-7E0454E6D2E2}" destId="{48B632F3-4511-4ABF-A545-5A3ADF19C9ED}" srcOrd="1" destOrd="0" parTransId="{6F771286-3098-4631-986C-1191B0B41086}" sibTransId="{19187698-5C58-44A1-80D2-38893617395B}"/>
    <dgm:cxn modelId="{505075BC-4954-4BA4-A464-F35AE9127B2A}" srcId="{2DFAD38B-B36B-4EA8-A5DB-7E0454E6D2E2}" destId="{ADC6F4B2-DD31-4429-A2DC-9A8592C8E3D6}" srcOrd="2" destOrd="0" parTransId="{4AFEEDEF-65E7-4BFA-8E73-D9FDA97A1D09}" sibTransId="{FCABD96C-3C8F-42F7-8872-09588640803E}"/>
    <dgm:cxn modelId="{FBB9ABBC-9238-405A-A2A9-690EB8767B96}" type="presOf" srcId="{ED905D09-EE48-4050-BD08-F16702B48EBE}" destId="{340A8C9F-DA38-45C8-91BB-89C7210DCA13}" srcOrd="0" destOrd="0" presId="urn:microsoft.com/office/officeart/2005/8/layout/chevron2"/>
    <dgm:cxn modelId="{6915DBC9-E063-4965-BBAA-C3DF8707EC8D}" srcId="{2DFAD38B-B36B-4EA8-A5DB-7E0454E6D2E2}" destId="{D258211C-8B63-4860-A176-720EEB88998D}" srcOrd="0" destOrd="0" parTransId="{699B6AB7-BF7B-4C7E-A24D-B29C68FD9E6B}" sibTransId="{DAED3BD3-25A9-4EAB-9B2C-DAD5D2167D2E}"/>
    <dgm:cxn modelId="{98EC77CC-AA3B-4A20-AD17-1CC2BDA08AFF}" type="presOf" srcId="{ADC6F4B2-DD31-4429-A2DC-9A8592C8E3D6}" destId="{E4E793EA-6937-4831-A84B-503CBB1813FB}" srcOrd="0" destOrd="0" presId="urn:microsoft.com/office/officeart/2005/8/layout/chevron2"/>
    <dgm:cxn modelId="{A70392E5-B052-4FDE-9C73-F3E697EC419C}" type="presOf" srcId="{13899862-9F18-4E39-957E-8166C1EA6EAE}" destId="{164B645A-BC96-4912-855F-38E35A984708}" srcOrd="0" destOrd="0" presId="urn:microsoft.com/office/officeart/2005/8/layout/chevron2"/>
    <dgm:cxn modelId="{401873F0-B31D-4283-9351-BDF47A2EB8A9}" type="presOf" srcId="{2DFAD38B-B36B-4EA8-A5DB-7E0454E6D2E2}" destId="{8C5DC078-0A33-44A6-BE2A-8DAF3836F44E}" srcOrd="0" destOrd="0" presId="urn:microsoft.com/office/officeart/2005/8/layout/chevron2"/>
    <dgm:cxn modelId="{222846F5-447D-48C6-9B98-3BC92860D2F8}" type="presOf" srcId="{DD1135B2-494C-4238-AA3D-BD87E0C9BC19}" destId="{9229DAB0-23D7-4847-8E84-83AC4094293A}" srcOrd="0" destOrd="0" presId="urn:microsoft.com/office/officeart/2005/8/layout/chevron2"/>
    <dgm:cxn modelId="{13410ADA-0105-45AA-9267-C2EF48113E5C}" type="presParOf" srcId="{8C5DC078-0A33-44A6-BE2A-8DAF3836F44E}" destId="{606FB543-D0F2-4734-95E1-DA5032039BB6}" srcOrd="0" destOrd="0" presId="urn:microsoft.com/office/officeart/2005/8/layout/chevron2"/>
    <dgm:cxn modelId="{38094D8A-670D-4C30-A164-D83E8D45398E}" type="presParOf" srcId="{606FB543-D0F2-4734-95E1-DA5032039BB6}" destId="{BDA39FF6-C449-4708-A78E-760AD5940A47}" srcOrd="0" destOrd="0" presId="urn:microsoft.com/office/officeart/2005/8/layout/chevron2"/>
    <dgm:cxn modelId="{4048AA05-943D-4F2D-956D-ADE4111F1186}" type="presParOf" srcId="{606FB543-D0F2-4734-95E1-DA5032039BB6}" destId="{340A8C9F-DA38-45C8-91BB-89C7210DCA13}" srcOrd="1" destOrd="0" presId="urn:microsoft.com/office/officeart/2005/8/layout/chevron2"/>
    <dgm:cxn modelId="{1FFFE2B6-E56E-41D9-B908-74377442452F}" type="presParOf" srcId="{8C5DC078-0A33-44A6-BE2A-8DAF3836F44E}" destId="{A37254A6-0181-4BD0-A593-B6A36EC45C53}" srcOrd="1" destOrd="0" presId="urn:microsoft.com/office/officeart/2005/8/layout/chevron2"/>
    <dgm:cxn modelId="{F8F283D7-6B49-44DC-A8FD-3D59E6560C00}" type="presParOf" srcId="{8C5DC078-0A33-44A6-BE2A-8DAF3836F44E}" destId="{5FC8878C-4B31-441F-9CAD-56054FC7985D}" srcOrd="2" destOrd="0" presId="urn:microsoft.com/office/officeart/2005/8/layout/chevron2"/>
    <dgm:cxn modelId="{ACCC32AD-E755-436D-A62D-54407C6FAF2A}" type="presParOf" srcId="{5FC8878C-4B31-441F-9CAD-56054FC7985D}" destId="{EEDA1E38-32E3-4539-A233-1CA5F8A1AC7C}" srcOrd="0" destOrd="0" presId="urn:microsoft.com/office/officeart/2005/8/layout/chevron2"/>
    <dgm:cxn modelId="{CDF810A0-2031-4455-B16A-3394AA86E169}" type="presParOf" srcId="{5FC8878C-4B31-441F-9CAD-56054FC7985D}" destId="{9229DAB0-23D7-4847-8E84-83AC4094293A}" srcOrd="1" destOrd="0" presId="urn:microsoft.com/office/officeart/2005/8/layout/chevron2"/>
    <dgm:cxn modelId="{7DFD5F73-A2CB-4037-A545-DA66E8AA1624}" type="presParOf" srcId="{8C5DC078-0A33-44A6-BE2A-8DAF3836F44E}" destId="{599A997B-2B1A-4918-BF1A-EC61DC4BD1D8}" srcOrd="3" destOrd="0" presId="urn:microsoft.com/office/officeart/2005/8/layout/chevron2"/>
    <dgm:cxn modelId="{B66E5A9A-BD89-421E-AA3F-D86FC84AD271}" type="presParOf" srcId="{8C5DC078-0A33-44A6-BE2A-8DAF3836F44E}" destId="{1847317D-D75D-4BC3-99C2-0A8B7E415B1F}" srcOrd="4" destOrd="0" presId="urn:microsoft.com/office/officeart/2005/8/layout/chevron2"/>
    <dgm:cxn modelId="{53322648-3AFC-4344-9DDB-DDA2EC56993B}" type="presParOf" srcId="{1847317D-D75D-4BC3-99C2-0A8B7E415B1F}" destId="{E4E793EA-6937-4831-A84B-503CBB1813FB}" srcOrd="0" destOrd="0" presId="urn:microsoft.com/office/officeart/2005/8/layout/chevron2"/>
    <dgm:cxn modelId="{FEC03B62-6B4D-4D52-A255-259682C72C0E}" type="presParOf" srcId="{1847317D-D75D-4BC3-99C2-0A8B7E415B1F}" destId="{164B645A-BC96-4912-855F-38E35A984708}" srcOrd="1" destOrd="0" presId="urn:microsoft.com/office/officeart/2005/8/layout/chevron2"/>
    <dgm:cxn modelId="{F65F30AD-D887-4847-A003-26355EBAFAAB}" type="presParOf" srcId="{8C5DC078-0A33-44A6-BE2A-8DAF3836F44E}" destId="{3457B9DD-58AA-4C99-8720-4F3C3CA431D9}" srcOrd="5" destOrd="0" presId="urn:microsoft.com/office/officeart/2005/8/layout/chevron2"/>
    <dgm:cxn modelId="{205B0CC5-9B37-4B5F-BB1C-3AECFAAC3835}" type="presParOf" srcId="{8C5DC078-0A33-44A6-BE2A-8DAF3836F44E}" destId="{3F4AC4A7-2274-4A52-9097-0C4E5569A9D5}" srcOrd="6" destOrd="0" presId="urn:microsoft.com/office/officeart/2005/8/layout/chevron2"/>
    <dgm:cxn modelId="{1EAA681E-79E0-4D2D-B2BA-BFD908BDDA0C}" type="presParOf" srcId="{3F4AC4A7-2274-4A52-9097-0C4E5569A9D5}" destId="{599685C3-910D-4586-844F-A5589C837759}" srcOrd="0" destOrd="0" presId="urn:microsoft.com/office/officeart/2005/8/layout/chevron2"/>
    <dgm:cxn modelId="{9BBB9C40-DCCD-4A2E-9A1D-FE7DD15AA7FE}" type="presParOf" srcId="{3F4AC4A7-2274-4A52-9097-0C4E5569A9D5}" destId="{DB6D648F-7BA7-4143-AC63-E7853E1AECC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C941DB-D133-4511-B447-0D3B571611F6}" type="doc">
      <dgm:prSet loTypeId="urn:microsoft.com/office/officeart/2005/8/layout/hierarchy2" loCatId="hierarchy" qsTypeId="urn:microsoft.com/office/officeart/2005/8/quickstyle/3d1" qsCatId="3D" csTypeId="urn:microsoft.com/office/officeart/2005/8/colors/accent1_2" csCatId="accent1"/>
      <dgm:spPr/>
      <dgm:t>
        <a:bodyPr/>
        <a:lstStyle/>
        <a:p>
          <a:endParaRPr lang="zh-CN" altLang="en-US"/>
        </a:p>
      </dgm:t>
    </dgm:pt>
    <dgm:pt modelId="{E67EB744-0869-4DF8-BEC6-41331A8447A3}">
      <dgm:prSet/>
      <dgm:spPr/>
      <dgm:t>
        <a:bodyPr/>
        <a:lstStyle/>
        <a:p>
          <a:pPr rtl="0"/>
          <a:r>
            <a:rPr lang="en-US" baseline="-25000" dirty="0"/>
            <a:t>ONS</a:t>
          </a:r>
          <a:r>
            <a:rPr lang="zh-CN" baseline="-25000" dirty="0"/>
            <a:t>系统架构</a:t>
          </a:r>
          <a:endParaRPr lang="en-US" baseline="-25000" dirty="0"/>
        </a:p>
      </dgm:t>
    </dgm:pt>
    <dgm:pt modelId="{F9439F5F-3D54-42D0-89E5-370AE8A270DE}" type="parTrans" cxnId="{17325E6B-AE48-4633-841A-1E46F4AC8807}">
      <dgm:prSet/>
      <dgm:spPr/>
      <dgm:t>
        <a:bodyPr/>
        <a:lstStyle/>
        <a:p>
          <a:endParaRPr lang="zh-CN" altLang="en-US"/>
        </a:p>
      </dgm:t>
    </dgm:pt>
    <dgm:pt modelId="{4C3BEECB-9CC3-4470-907F-6AA2C1C11E8E}" type="sibTrans" cxnId="{17325E6B-AE48-4633-841A-1E46F4AC8807}">
      <dgm:prSet/>
      <dgm:spPr/>
      <dgm:t>
        <a:bodyPr/>
        <a:lstStyle/>
        <a:p>
          <a:endParaRPr lang="zh-CN" altLang="en-US"/>
        </a:p>
      </dgm:t>
    </dgm:pt>
    <dgm:pt modelId="{5976E928-2752-439E-9A09-73F75678A35C}">
      <dgm:prSet/>
      <dgm:spPr/>
      <dgm:t>
        <a:bodyPr/>
        <a:lstStyle/>
        <a:p>
          <a:pPr rtl="0"/>
          <a:r>
            <a:rPr lang="zh-CN" baseline="-25000" dirty="0"/>
            <a:t>映射信息</a:t>
          </a:r>
          <a:endParaRPr lang="en-US" baseline="-25000" dirty="0"/>
        </a:p>
      </dgm:t>
    </dgm:pt>
    <dgm:pt modelId="{A1FBC6F7-870F-4786-835E-3977793FC29D}" type="parTrans" cxnId="{B6FF20E6-3061-4802-B038-4C452701EB6D}">
      <dgm:prSet/>
      <dgm:spPr/>
      <dgm:t>
        <a:bodyPr/>
        <a:lstStyle/>
        <a:p>
          <a:endParaRPr lang="zh-CN" altLang="en-US"/>
        </a:p>
      </dgm:t>
    </dgm:pt>
    <dgm:pt modelId="{BA0D7EDB-38B2-4A9E-8267-FC0B03289FD0}" type="sibTrans" cxnId="{B6FF20E6-3061-4802-B038-4C452701EB6D}">
      <dgm:prSet/>
      <dgm:spPr/>
      <dgm:t>
        <a:bodyPr/>
        <a:lstStyle/>
        <a:p>
          <a:endParaRPr lang="zh-CN" altLang="en-US"/>
        </a:p>
      </dgm:t>
    </dgm:pt>
    <dgm:pt modelId="{F7C17A4A-80E7-444F-9AE0-7401E80C9DAE}">
      <dgm:prSet/>
      <dgm:spPr/>
      <dgm:t>
        <a:bodyPr/>
        <a:lstStyle/>
        <a:p>
          <a:pPr rtl="0"/>
          <a:r>
            <a:rPr lang="en-US" baseline="-25000" dirty="0"/>
            <a:t>ONS</a:t>
          </a:r>
          <a:r>
            <a:rPr lang="zh-CN" baseline="-25000" dirty="0"/>
            <a:t>服务器</a:t>
          </a:r>
          <a:endParaRPr lang="en-US" baseline="-25000" dirty="0"/>
        </a:p>
      </dgm:t>
    </dgm:pt>
    <dgm:pt modelId="{FE41C43D-D0EA-4716-A7F8-B7F12541FFDF}" type="parTrans" cxnId="{B90C61A6-F942-4AC9-9D4D-169F152DD2C9}">
      <dgm:prSet/>
      <dgm:spPr/>
      <dgm:t>
        <a:bodyPr/>
        <a:lstStyle/>
        <a:p>
          <a:endParaRPr lang="zh-CN" altLang="en-US"/>
        </a:p>
      </dgm:t>
    </dgm:pt>
    <dgm:pt modelId="{54B2365C-F090-45D5-AB23-F21F6F990394}" type="sibTrans" cxnId="{B90C61A6-F942-4AC9-9D4D-169F152DD2C9}">
      <dgm:prSet/>
      <dgm:spPr/>
      <dgm:t>
        <a:bodyPr/>
        <a:lstStyle/>
        <a:p>
          <a:endParaRPr lang="zh-CN" altLang="en-US"/>
        </a:p>
      </dgm:t>
    </dgm:pt>
    <dgm:pt modelId="{71E34396-EE87-485F-B2E8-8D6BCFC73A30}">
      <dgm:prSet/>
      <dgm:spPr/>
      <dgm:t>
        <a:bodyPr/>
        <a:lstStyle/>
        <a:p>
          <a:pPr rtl="0"/>
          <a:r>
            <a:rPr lang="en-US" baseline="-25000" dirty="0"/>
            <a:t>ONS</a:t>
          </a:r>
          <a:r>
            <a:rPr lang="zh-CN" baseline="-25000" dirty="0"/>
            <a:t>缓冲存储器</a:t>
          </a:r>
          <a:endParaRPr lang="en-US" baseline="-25000" dirty="0"/>
        </a:p>
      </dgm:t>
    </dgm:pt>
    <dgm:pt modelId="{F35F0031-4BAE-4557-910E-AF6A0C856CFD}" type="parTrans" cxnId="{5EB3DB2E-2C7E-4C32-9490-F167775A24F7}">
      <dgm:prSet/>
      <dgm:spPr/>
      <dgm:t>
        <a:bodyPr/>
        <a:lstStyle/>
        <a:p>
          <a:endParaRPr lang="zh-CN" altLang="en-US"/>
        </a:p>
      </dgm:t>
    </dgm:pt>
    <dgm:pt modelId="{AA64EAB7-F5D8-4B8D-A61D-EDD6816E5514}" type="sibTrans" cxnId="{5EB3DB2E-2C7E-4C32-9490-F167775A24F7}">
      <dgm:prSet/>
      <dgm:spPr/>
      <dgm:t>
        <a:bodyPr/>
        <a:lstStyle/>
        <a:p>
          <a:endParaRPr lang="zh-CN" altLang="en-US"/>
        </a:p>
      </dgm:t>
    </dgm:pt>
    <dgm:pt modelId="{F33E895F-8D21-4CBA-B37A-9BF1B01EA23B}" type="pres">
      <dgm:prSet presAssocID="{3CC941DB-D133-4511-B447-0D3B571611F6}" presName="diagram" presStyleCnt="0">
        <dgm:presLayoutVars>
          <dgm:chPref val="1"/>
          <dgm:dir/>
          <dgm:animOne val="branch"/>
          <dgm:animLvl val="lvl"/>
          <dgm:resizeHandles val="exact"/>
        </dgm:presLayoutVars>
      </dgm:prSet>
      <dgm:spPr/>
    </dgm:pt>
    <dgm:pt modelId="{DACFB27F-BD0F-4B11-9DA0-8A6ADF8518CA}" type="pres">
      <dgm:prSet presAssocID="{E67EB744-0869-4DF8-BEC6-41331A8447A3}" presName="root1" presStyleCnt="0"/>
      <dgm:spPr/>
    </dgm:pt>
    <dgm:pt modelId="{08798ADF-6632-450D-9E9E-56A1D8CB6F1D}" type="pres">
      <dgm:prSet presAssocID="{E67EB744-0869-4DF8-BEC6-41331A8447A3}" presName="LevelOneTextNode" presStyleLbl="node0" presStyleIdx="0" presStyleCnt="1">
        <dgm:presLayoutVars>
          <dgm:chPref val="3"/>
        </dgm:presLayoutVars>
      </dgm:prSet>
      <dgm:spPr/>
    </dgm:pt>
    <dgm:pt modelId="{8B86C8F7-AA88-4BA0-8EE4-DF849345D0AD}" type="pres">
      <dgm:prSet presAssocID="{E67EB744-0869-4DF8-BEC6-41331A8447A3}" presName="level2hierChild" presStyleCnt="0"/>
      <dgm:spPr/>
    </dgm:pt>
    <dgm:pt modelId="{4A836502-96CD-4A2D-B508-BC1BAE1DB1B0}" type="pres">
      <dgm:prSet presAssocID="{A1FBC6F7-870F-4786-835E-3977793FC29D}" presName="conn2-1" presStyleLbl="parChTrans1D2" presStyleIdx="0" presStyleCnt="3"/>
      <dgm:spPr/>
    </dgm:pt>
    <dgm:pt modelId="{A24FC014-5D6B-4903-94ED-11D21A68C554}" type="pres">
      <dgm:prSet presAssocID="{A1FBC6F7-870F-4786-835E-3977793FC29D}" presName="connTx" presStyleLbl="parChTrans1D2" presStyleIdx="0" presStyleCnt="3"/>
      <dgm:spPr/>
    </dgm:pt>
    <dgm:pt modelId="{96FCF2EC-9DE1-408C-8F65-ECC7188C4DEA}" type="pres">
      <dgm:prSet presAssocID="{5976E928-2752-439E-9A09-73F75678A35C}" presName="root2" presStyleCnt="0"/>
      <dgm:spPr/>
    </dgm:pt>
    <dgm:pt modelId="{E417048A-C97D-445C-B969-2C6D30B009B4}" type="pres">
      <dgm:prSet presAssocID="{5976E928-2752-439E-9A09-73F75678A35C}" presName="LevelTwoTextNode" presStyleLbl="node2" presStyleIdx="0" presStyleCnt="3" custLinFactNeighborY="-6585">
        <dgm:presLayoutVars>
          <dgm:chPref val="3"/>
        </dgm:presLayoutVars>
      </dgm:prSet>
      <dgm:spPr/>
    </dgm:pt>
    <dgm:pt modelId="{A037A751-B05B-4FFE-A2B0-01880283E7C3}" type="pres">
      <dgm:prSet presAssocID="{5976E928-2752-439E-9A09-73F75678A35C}" presName="level3hierChild" presStyleCnt="0"/>
      <dgm:spPr/>
    </dgm:pt>
    <dgm:pt modelId="{246969A4-A55A-4230-B189-685610529169}" type="pres">
      <dgm:prSet presAssocID="{FE41C43D-D0EA-4716-A7F8-B7F12541FFDF}" presName="conn2-1" presStyleLbl="parChTrans1D2" presStyleIdx="1" presStyleCnt="3"/>
      <dgm:spPr/>
    </dgm:pt>
    <dgm:pt modelId="{5C737B04-C242-4C5D-9C4C-EE6CE34E9D7C}" type="pres">
      <dgm:prSet presAssocID="{FE41C43D-D0EA-4716-A7F8-B7F12541FFDF}" presName="connTx" presStyleLbl="parChTrans1D2" presStyleIdx="1" presStyleCnt="3"/>
      <dgm:spPr/>
    </dgm:pt>
    <dgm:pt modelId="{7158B24B-A137-4A75-81BF-D3CFA2BA5300}" type="pres">
      <dgm:prSet presAssocID="{F7C17A4A-80E7-444F-9AE0-7401E80C9DAE}" presName="root2" presStyleCnt="0"/>
      <dgm:spPr/>
    </dgm:pt>
    <dgm:pt modelId="{9E14C95E-F30D-461F-913A-0E8D7DDF15EB}" type="pres">
      <dgm:prSet presAssocID="{F7C17A4A-80E7-444F-9AE0-7401E80C9DAE}" presName="LevelTwoTextNode" presStyleLbl="node2" presStyleIdx="1" presStyleCnt="3">
        <dgm:presLayoutVars>
          <dgm:chPref val="3"/>
        </dgm:presLayoutVars>
      </dgm:prSet>
      <dgm:spPr/>
    </dgm:pt>
    <dgm:pt modelId="{BFBEEC87-66FF-464A-ABBE-B6405889492B}" type="pres">
      <dgm:prSet presAssocID="{F7C17A4A-80E7-444F-9AE0-7401E80C9DAE}" presName="level3hierChild" presStyleCnt="0"/>
      <dgm:spPr/>
    </dgm:pt>
    <dgm:pt modelId="{69E8AD82-9E4E-4727-9DEF-68B4900D78BE}" type="pres">
      <dgm:prSet presAssocID="{F35F0031-4BAE-4557-910E-AF6A0C856CFD}" presName="conn2-1" presStyleLbl="parChTrans1D2" presStyleIdx="2" presStyleCnt="3"/>
      <dgm:spPr/>
    </dgm:pt>
    <dgm:pt modelId="{A9ADF965-BE86-4FDE-BE9B-9B6DB3FB5262}" type="pres">
      <dgm:prSet presAssocID="{F35F0031-4BAE-4557-910E-AF6A0C856CFD}" presName="connTx" presStyleLbl="parChTrans1D2" presStyleIdx="2" presStyleCnt="3"/>
      <dgm:spPr/>
    </dgm:pt>
    <dgm:pt modelId="{B622289E-C5B0-482F-AE62-279434471A62}" type="pres">
      <dgm:prSet presAssocID="{71E34396-EE87-485F-B2E8-8D6BCFC73A30}" presName="root2" presStyleCnt="0"/>
      <dgm:spPr/>
    </dgm:pt>
    <dgm:pt modelId="{BD4549B3-25EE-4879-B7C8-9E078E4F4697}" type="pres">
      <dgm:prSet presAssocID="{71E34396-EE87-485F-B2E8-8D6BCFC73A30}" presName="LevelTwoTextNode" presStyleLbl="node2" presStyleIdx="2" presStyleCnt="3">
        <dgm:presLayoutVars>
          <dgm:chPref val="3"/>
        </dgm:presLayoutVars>
      </dgm:prSet>
      <dgm:spPr/>
    </dgm:pt>
    <dgm:pt modelId="{E1FAC35A-9C67-481E-956B-1BB3C174EDCB}" type="pres">
      <dgm:prSet presAssocID="{71E34396-EE87-485F-B2E8-8D6BCFC73A30}" presName="level3hierChild" presStyleCnt="0"/>
      <dgm:spPr/>
    </dgm:pt>
  </dgm:ptLst>
  <dgm:cxnLst>
    <dgm:cxn modelId="{3FB87F19-32EC-49AB-8BF7-4EF32CFAB730}" type="presOf" srcId="{F35F0031-4BAE-4557-910E-AF6A0C856CFD}" destId="{69E8AD82-9E4E-4727-9DEF-68B4900D78BE}" srcOrd="0" destOrd="0" presId="urn:microsoft.com/office/officeart/2005/8/layout/hierarchy2"/>
    <dgm:cxn modelId="{B56C871C-0E7D-484B-8BA5-64EEF473FE53}" type="presOf" srcId="{FE41C43D-D0EA-4716-A7F8-B7F12541FFDF}" destId="{246969A4-A55A-4230-B189-685610529169}" srcOrd="0" destOrd="0" presId="urn:microsoft.com/office/officeart/2005/8/layout/hierarchy2"/>
    <dgm:cxn modelId="{1A4E131F-FBE4-4807-ABB1-08755A8B94FB}" type="presOf" srcId="{5976E928-2752-439E-9A09-73F75678A35C}" destId="{E417048A-C97D-445C-B969-2C6D30B009B4}" srcOrd="0" destOrd="0" presId="urn:microsoft.com/office/officeart/2005/8/layout/hierarchy2"/>
    <dgm:cxn modelId="{83C02A2D-0B72-47FE-8863-9B7F8ECCF1E8}" type="presOf" srcId="{3CC941DB-D133-4511-B447-0D3B571611F6}" destId="{F33E895F-8D21-4CBA-B37A-9BF1B01EA23B}" srcOrd="0" destOrd="0" presId="urn:microsoft.com/office/officeart/2005/8/layout/hierarchy2"/>
    <dgm:cxn modelId="{5EB3DB2E-2C7E-4C32-9490-F167775A24F7}" srcId="{E67EB744-0869-4DF8-BEC6-41331A8447A3}" destId="{71E34396-EE87-485F-B2E8-8D6BCFC73A30}" srcOrd="2" destOrd="0" parTransId="{F35F0031-4BAE-4557-910E-AF6A0C856CFD}" sibTransId="{AA64EAB7-F5D8-4B8D-A61D-EDD6816E5514}"/>
    <dgm:cxn modelId="{C803B638-3C0A-49A0-9BE0-7118053B2598}" type="presOf" srcId="{F35F0031-4BAE-4557-910E-AF6A0C856CFD}" destId="{A9ADF965-BE86-4FDE-BE9B-9B6DB3FB5262}" srcOrd="1" destOrd="0" presId="urn:microsoft.com/office/officeart/2005/8/layout/hierarchy2"/>
    <dgm:cxn modelId="{6A4D913E-2EE4-4017-A556-40251DDAFF30}" type="presOf" srcId="{71E34396-EE87-485F-B2E8-8D6BCFC73A30}" destId="{BD4549B3-25EE-4879-B7C8-9E078E4F4697}" srcOrd="0" destOrd="0" presId="urn:microsoft.com/office/officeart/2005/8/layout/hierarchy2"/>
    <dgm:cxn modelId="{5FBAEC42-14C1-47F9-A2C2-63C75DE36B0C}" type="presOf" srcId="{A1FBC6F7-870F-4786-835E-3977793FC29D}" destId="{A24FC014-5D6B-4903-94ED-11D21A68C554}" srcOrd="1" destOrd="0" presId="urn:microsoft.com/office/officeart/2005/8/layout/hierarchy2"/>
    <dgm:cxn modelId="{56D9D14A-EF41-4147-96BD-2CEEA3A701FE}" type="presOf" srcId="{F7C17A4A-80E7-444F-9AE0-7401E80C9DAE}" destId="{9E14C95E-F30D-461F-913A-0E8D7DDF15EB}" srcOrd="0" destOrd="0" presId="urn:microsoft.com/office/officeart/2005/8/layout/hierarchy2"/>
    <dgm:cxn modelId="{17325E6B-AE48-4633-841A-1E46F4AC8807}" srcId="{3CC941DB-D133-4511-B447-0D3B571611F6}" destId="{E67EB744-0869-4DF8-BEC6-41331A8447A3}" srcOrd="0" destOrd="0" parTransId="{F9439F5F-3D54-42D0-89E5-370AE8A270DE}" sibTransId="{4C3BEECB-9CC3-4470-907F-6AA2C1C11E8E}"/>
    <dgm:cxn modelId="{EFFD4054-527D-48F9-BB27-E024713E49B2}" type="presOf" srcId="{E67EB744-0869-4DF8-BEC6-41331A8447A3}" destId="{08798ADF-6632-450D-9E9E-56A1D8CB6F1D}" srcOrd="0" destOrd="0" presId="urn:microsoft.com/office/officeart/2005/8/layout/hierarchy2"/>
    <dgm:cxn modelId="{CE4AE690-466E-4BF1-97CC-8D4A23FBA355}" type="presOf" srcId="{FE41C43D-D0EA-4716-A7F8-B7F12541FFDF}" destId="{5C737B04-C242-4C5D-9C4C-EE6CE34E9D7C}" srcOrd="1" destOrd="0" presId="urn:microsoft.com/office/officeart/2005/8/layout/hierarchy2"/>
    <dgm:cxn modelId="{B90C61A6-F942-4AC9-9D4D-169F152DD2C9}" srcId="{E67EB744-0869-4DF8-BEC6-41331A8447A3}" destId="{F7C17A4A-80E7-444F-9AE0-7401E80C9DAE}" srcOrd="1" destOrd="0" parTransId="{FE41C43D-D0EA-4716-A7F8-B7F12541FFDF}" sibTransId="{54B2365C-F090-45D5-AB23-F21F6F990394}"/>
    <dgm:cxn modelId="{EB3E54E4-7726-4561-89AE-44319425116B}" type="presOf" srcId="{A1FBC6F7-870F-4786-835E-3977793FC29D}" destId="{4A836502-96CD-4A2D-B508-BC1BAE1DB1B0}" srcOrd="0" destOrd="0" presId="urn:microsoft.com/office/officeart/2005/8/layout/hierarchy2"/>
    <dgm:cxn modelId="{B6FF20E6-3061-4802-B038-4C452701EB6D}" srcId="{E67EB744-0869-4DF8-BEC6-41331A8447A3}" destId="{5976E928-2752-439E-9A09-73F75678A35C}" srcOrd="0" destOrd="0" parTransId="{A1FBC6F7-870F-4786-835E-3977793FC29D}" sibTransId="{BA0D7EDB-38B2-4A9E-8267-FC0B03289FD0}"/>
    <dgm:cxn modelId="{12FE16BE-150C-49FF-B3BA-F26668D551DE}" type="presParOf" srcId="{F33E895F-8D21-4CBA-B37A-9BF1B01EA23B}" destId="{DACFB27F-BD0F-4B11-9DA0-8A6ADF8518CA}" srcOrd="0" destOrd="0" presId="urn:microsoft.com/office/officeart/2005/8/layout/hierarchy2"/>
    <dgm:cxn modelId="{37EFF3EE-E397-4971-85D5-2AAA95486E9A}" type="presParOf" srcId="{DACFB27F-BD0F-4B11-9DA0-8A6ADF8518CA}" destId="{08798ADF-6632-450D-9E9E-56A1D8CB6F1D}" srcOrd="0" destOrd="0" presId="urn:microsoft.com/office/officeart/2005/8/layout/hierarchy2"/>
    <dgm:cxn modelId="{4825D058-FD8F-490D-A3F2-7B3C3641AE5E}" type="presParOf" srcId="{DACFB27F-BD0F-4B11-9DA0-8A6ADF8518CA}" destId="{8B86C8F7-AA88-4BA0-8EE4-DF849345D0AD}" srcOrd="1" destOrd="0" presId="urn:microsoft.com/office/officeart/2005/8/layout/hierarchy2"/>
    <dgm:cxn modelId="{1D87F8CC-B7F5-4352-A832-E56895205556}" type="presParOf" srcId="{8B86C8F7-AA88-4BA0-8EE4-DF849345D0AD}" destId="{4A836502-96CD-4A2D-B508-BC1BAE1DB1B0}" srcOrd="0" destOrd="0" presId="urn:microsoft.com/office/officeart/2005/8/layout/hierarchy2"/>
    <dgm:cxn modelId="{617FA4EF-4CE6-4410-A5D9-38A47CF29759}" type="presParOf" srcId="{4A836502-96CD-4A2D-B508-BC1BAE1DB1B0}" destId="{A24FC014-5D6B-4903-94ED-11D21A68C554}" srcOrd="0" destOrd="0" presId="urn:microsoft.com/office/officeart/2005/8/layout/hierarchy2"/>
    <dgm:cxn modelId="{C81BB1F1-E79E-4EC6-B40F-4DEFC22A3461}" type="presParOf" srcId="{8B86C8F7-AA88-4BA0-8EE4-DF849345D0AD}" destId="{96FCF2EC-9DE1-408C-8F65-ECC7188C4DEA}" srcOrd="1" destOrd="0" presId="urn:microsoft.com/office/officeart/2005/8/layout/hierarchy2"/>
    <dgm:cxn modelId="{BFD571FF-CEB6-446B-A43E-87DC9AE9F034}" type="presParOf" srcId="{96FCF2EC-9DE1-408C-8F65-ECC7188C4DEA}" destId="{E417048A-C97D-445C-B969-2C6D30B009B4}" srcOrd="0" destOrd="0" presId="urn:microsoft.com/office/officeart/2005/8/layout/hierarchy2"/>
    <dgm:cxn modelId="{25A5D9E5-8F3B-4D67-9C01-05D9C23E7FC5}" type="presParOf" srcId="{96FCF2EC-9DE1-408C-8F65-ECC7188C4DEA}" destId="{A037A751-B05B-4FFE-A2B0-01880283E7C3}" srcOrd="1" destOrd="0" presId="urn:microsoft.com/office/officeart/2005/8/layout/hierarchy2"/>
    <dgm:cxn modelId="{574676A9-1093-44A9-A7E7-551730F80572}" type="presParOf" srcId="{8B86C8F7-AA88-4BA0-8EE4-DF849345D0AD}" destId="{246969A4-A55A-4230-B189-685610529169}" srcOrd="2" destOrd="0" presId="urn:microsoft.com/office/officeart/2005/8/layout/hierarchy2"/>
    <dgm:cxn modelId="{1BBCE599-1295-4E5F-8727-A54AD1F40C94}" type="presParOf" srcId="{246969A4-A55A-4230-B189-685610529169}" destId="{5C737B04-C242-4C5D-9C4C-EE6CE34E9D7C}" srcOrd="0" destOrd="0" presId="urn:microsoft.com/office/officeart/2005/8/layout/hierarchy2"/>
    <dgm:cxn modelId="{EA2D1DEF-2BDF-47DC-AA24-897ACEBA7DD2}" type="presParOf" srcId="{8B86C8F7-AA88-4BA0-8EE4-DF849345D0AD}" destId="{7158B24B-A137-4A75-81BF-D3CFA2BA5300}" srcOrd="3" destOrd="0" presId="urn:microsoft.com/office/officeart/2005/8/layout/hierarchy2"/>
    <dgm:cxn modelId="{2B4E2117-FAC7-4A82-AFD0-99C0AA01B7BC}" type="presParOf" srcId="{7158B24B-A137-4A75-81BF-D3CFA2BA5300}" destId="{9E14C95E-F30D-461F-913A-0E8D7DDF15EB}" srcOrd="0" destOrd="0" presId="urn:microsoft.com/office/officeart/2005/8/layout/hierarchy2"/>
    <dgm:cxn modelId="{BEFA2DA4-0A11-475E-B2BA-DA9D62BF722F}" type="presParOf" srcId="{7158B24B-A137-4A75-81BF-D3CFA2BA5300}" destId="{BFBEEC87-66FF-464A-ABBE-B6405889492B}" srcOrd="1" destOrd="0" presId="urn:microsoft.com/office/officeart/2005/8/layout/hierarchy2"/>
    <dgm:cxn modelId="{DABEDD3A-AA4D-4C69-8154-2BE7528866A7}" type="presParOf" srcId="{8B86C8F7-AA88-4BA0-8EE4-DF849345D0AD}" destId="{69E8AD82-9E4E-4727-9DEF-68B4900D78BE}" srcOrd="4" destOrd="0" presId="urn:microsoft.com/office/officeart/2005/8/layout/hierarchy2"/>
    <dgm:cxn modelId="{1D7AF19F-4076-4E36-B44B-BF007C05498E}" type="presParOf" srcId="{69E8AD82-9E4E-4727-9DEF-68B4900D78BE}" destId="{A9ADF965-BE86-4FDE-BE9B-9B6DB3FB5262}" srcOrd="0" destOrd="0" presId="urn:microsoft.com/office/officeart/2005/8/layout/hierarchy2"/>
    <dgm:cxn modelId="{D9200576-9F9A-4A2D-9384-F5EDAE1D608B}" type="presParOf" srcId="{8B86C8F7-AA88-4BA0-8EE4-DF849345D0AD}" destId="{B622289E-C5B0-482F-AE62-279434471A62}" srcOrd="5" destOrd="0" presId="urn:microsoft.com/office/officeart/2005/8/layout/hierarchy2"/>
    <dgm:cxn modelId="{251F5089-248F-4DEB-8BE4-70DA3049A83B}" type="presParOf" srcId="{B622289E-C5B0-482F-AE62-279434471A62}" destId="{BD4549B3-25EE-4879-B7C8-9E078E4F4697}" srcOrd="0" destOrd="0" presId="urn:microsoft.com/office/officeart/2005/8/layout/hierarchy2"/>
    <dgm:cxn modelId="{1FE5129A-AFBE-4412-AC40-047001BD3C56}" type="presParOf" srcId="{B622289E-C5B0-482F-AE62-279434471A62}" destId="{E1FAC35A-9C67-481E-956B-1BB3C174EDC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69F32F-D977-42CF-8051-6FF60DDA2D96}" type="doc">
      <dgm:prSet loTypeId="urn:microsoft.com/office/officeart/2005/8/layout/bList2#1" loCatId="list" qsTypeId="urn:microsoft.com/office/officeart/2005/8/quickstyle/simple1" qsCatId="simple" csTypeId="urn:microsoft.com/office/officeart/2005/8/colors/accent1_2" csCatId="accent1"/>
      <dgm:spPr/>
      <dgm:t>
        <a:bodyPr/>
        <a:lstStyle/>
        <a:p>
          <a:endParaRPr lang="zh-CN" altLang="en-US"/>
        </a:p>
      </dgm:t>
    </dgm:pt>
    <dgm:pt modelId="{5222C71A-5F88-4832-BF7B-00141749C712}">
      <dgm:prSet/>
      <dgm:spPr/>
      <dgm:t>
        <a:bodyPr/>
        <a:lstStyle/>
        <a:p>
          <a:pPr rtl="0"/>
          <a:r>
            <a:rPr lang="zh-CN" baseline="-25000" dirty="0"/>
            <a:t>物流</a:t>
          </a:r>
          <a:endParaRPr lang="en-US" baseline="-25000" dirty="0"/>
        </a:p>
      </dgm:t>
    </dgm:pt>
    <dgm:pt modelId="{7F0F1FB6-FB9C-431D-A6DD-ADF4C4BAECA7}" type="parTrans" cxnId="{83A09AE3-6684-4DF8-97EC-40BE5D783BB7}">
      <dgm:prSet/>
      <dgm:spPr/>
      <dgm:t>
        <a:bodyPr/>
        <a:lstStyle/>
        <a:p>
          <a:endParaRPr lang="zh-CN" altLang="en-US"/>
        </a:p>
      </dgm:t>
    </dgm:pt>
    <dgm:pt modelId="{E436587A-D1D9-4173-8442-BAC2EBB70A88}" type="sibTrans" cxnId="{83A09AE3-6684-4DF8-97EC-40BE5D783BB7}">
      <dgm:prSet/>
      <dgm:spPr/>
      <dgm:t>
        <a:bodyPr/>
        <a:lstStyle/>
        <a:p>
          <a:endParaRPr lang="zh-CN" altLang="en-US"/>
        </a:p>
      </dgm:t>
    </dgm:pt>
    <dgm:pt modelId="{C052661B-A45E-47D6-921A-85F21A37DA73}">
      <dgm:prSet/>
      <dgm:spPr/>
      <dgm:t>
        <a:bodyPr/>
        <a:lstStyle/>
        <a:p>
          <a:pPr rtl="0"/>
          <a:r>
            <a:rPr lang="zh-CN" baseline="-25000" dirty="0"/>
            <a:t>物流过程中的货物追踪，信息自动采集，仓储应用，港口应用，邮政，快递。 </a:t>
          </a:r>
        </a:p>
      </dgm:t>
    </dgm:pt>
    <dgm:pt modelId="{AF72E8A1-A824-455F-BFB8-D53C2004B9B7}" type="parTrans" cxnId="{EA516337-E06D-456C-A6B2-FFAFF9957773}">
      <dgm:prSet/>
      <dgm:spPr/>
      <dgm:t>
        <a:bodyPr/>
        <a:lstStyle/>
        <a:p>
          <a:endParaRPr lang="zh-CN" altLang="en-US"/>
        </a:p>
      </dgm:t>
    </dgm:pt>
    <dgm:pt modelId="{1F92A01B-2074-467C-96E8-D8455A988887}" type="sibTrans" cxnId="{EA516337-E06D-456C-A6B2-FFAFF9957773}">
      <dgm:prSet/>
      <dgm:spPr/>
      <dgm:t>
        <a:bodyPr/>
        <a:lstStyle/>
        <a:p>
          <a:endParaRPr lang="zh-CN" altLang="en-US"/>
        </a:p>
      </dgm:t>
    </dgm:pt>
    <dgm:pt modelId="{AD43DEDD-1A87-4556-9E84-328249D8324A}">
      <dgm:prSet/>
      <dgm:spPr/>
      <dgm:t>
        <a:bodyPr/>
        <a:lstStyle/>
        <a:p>
          <a:pPr rtl="0"/>
          <a:r>
            <a:rPr lang="zh-CN" baseline="-25000" dirty="0"/>
            <a:t>零售</a:t>
          </a:r>
          <a:endParaRPr lang="en-US" baseline="-25000" dirty="0"/>
        </a:p>
      </dgm:t>
    </dgm:pt>
    <dgm:pt modelId="{FDAA8A5E-4AB5-4209-AAEB-052997EB64CA}" type="parTrans" cxnId="{678C1061-E5AB-4D5D-9A1D-A7C023FE2F88}">
      <dgm:prSet/>
      <dgm:spPr/>
      <dgm:t>
        <a:bodyPr/>
        <a:lstStyle/>
        <a:p>
          <a:endParaRPr lang="zh-CN" altLang="en-US"/>
        </a:p>
      </dgm:t>
    </dgm:pt>
    <dgm:pt modelId="{93B6F045-1969-410F-9FFA-F48129A6DB21}" type="sibTrans" cxnId="{678C1061-E5AB-4D5D-9A1D-A7C023FE2F88}">
      <dgm:prSet/>
      <dgm:spPr/>
      <dgm:t>
        <a:bodyPr/>
        <a:lstStyle/>
        <a:p>
          <a:endParaRPr lang="zh-CN" altLang="en-US"/>
        </a:p>
      </dgm:t>
    </dgm:pt>
    <dgm:pt modelId="{10654692-02CB-44FE-8BF8-ECD27CB7527D}">
      <dgm:prSet/>
      <dgm:spPr/>
      <dgm:t>
        <a:bodyPr/>
        <a:lstStyle/>
        <a:p>
          <a:pPr rtl="0"/>
          <a:r>
            <a:rPr lang="zh-CN" baseline="-25000" dirty="0"/>
            <a:t>商品的销售数据实时统计，补货，防盗 </a:t>
          </a:r>
          <a:endParaRPr lang="zh-CN" dirty="0"/>
        </a:p>
      </dgm:t>
    </dgm:pt>
    <dgm:pt modelId="{505E8E96-208D-41D6-B60A-05ACE29FC535}" type="parTrans" cxnId="{7D9EF7C2-68C8-499F-B808-8CB554997F7A}">
      <dgm:prSet/>
      <dgm:spPr/>
      <dgm:t>
        <a:bodyPr/>
        <a:lstStyle/>
        <a:p>
          <a:endParaRPr lang="zh-CN" altLang="en-US"/>
        </a:p>
      </dgm:t>
    </dgm:pt>
    <dgm:pt modelId="{367176FB-ABE8-4C97-A7E6-8B222A2FCC8E}" type="sibTrans" cxnId="{7D9EF7C2-68C8-499F-B808-8CB554997F7A}">
      <dgm:prSet/>
      <dgm:spPr/>
      <dgm:t>
        <a:bodyPr/>
        <a:lstStyle/>
        <a:p>
          <a:endParaRPr lang="zh-CN" altLang="en-US"/>
        </a:p>
      </dgm:t>
    </dgm:pt>
    <dgm:pt modelId="{8292BE88-EDA0-47DB-9684-12F36098D1D8}">
      <dgm:prSet/>
      <dgm:spPr/>
      <dgm:t>
        <a:bodyPr/>
        <a:lstStyle/>
        <a:p>
          <a:pPr rtl="0"/>
          <a:r>
            <a:rPr lang="zh-CN" baseline="-25000" dirty="0"/>
            <a:t>制造业</a:t>
          </a:r>
          <a:endParaRPr lang="en-US" baseline="-25000" dirty="0"/>
        </a:p>
      </dgm:t>
    </dgm:pt>
    <dgm:pt modelId="{82B0207F-47D0-44C3-BD4F-2708ECF0B11E}" type="parTrans" cxnId="{46E808F9-8CFD-41A2-B852-1A31B1F12C14}">
      <dgm:prSet/>
      <dgm:spPr/>
      <dgm:t>
        <a:bodyPr/>
        <a:lstStyle/>
        <a:p>
          <a:endParaRPr lang="zh-CN" altLang="en-US"/>
        </a:p>
      </dgm:t>
    </dgm:pt>
    <dgm:pt modelId="{3E095A2A-E4E7-4B31-B416-BFD4BEC3EA93}" type="sibTrans" cxnId="{46E808F9-8CFD-41A2-B852-1A31B1F12C14}">
      <dgm:prSet/>
      <dgm:spPr/>
      <dgm:t>
        <a:bodyPr/>
        <a:lstStyle/>
        <a:p>
          <a:endParaRPr lang="zh-CN" altLang="en-US"/>
        </a:p>
      </dgm:t>
    </dgm:pt>
    <dgm:pt modelId="{E8CB66AB-8C9C-4045-B953-B56E9E31D4D8}">
      <dgm:prSet/>
      <dgm:spPr/>
      <dgm:t>
        <a:bodyPr/>
        <a:lstStyle/>
        <a:p>
          <a:pPr rtl="0"/>
          <a:r>
            <a:rPr lang="zh-CN" baseline="-25000" dirty="0"/>
            <a:t>生产数据的实时监控，质量追踪，自动化生产 </a:t>
          </a:r>
          <a:endParaRPr lang="zh-CN" dirty="0"/>
        </a:p>
      </dgm:t>
    </dgm:pt>
    <dgm:pt modelId="{90E3CD5E-70A8-4FF6-9C28-B70DADE83368}" type="parTrans" cxnId="{1B29CEA1-6570-42FD-A22E-2EEAA90E4893}">
      <dgm:prSet/>
      <dgm:spPr/>
      <dgm:t>
        <a:bodyPr/>
        <a:lstStyle/>
        <a:p>
          <a:endParaRPr lang="zh-CN" altLang="en-US"/>
        </a:p>
      </dgm:t>
    </dgm:pt>
    <dgm:pt modelId="{C8007555-2EA6-4311-A8A7-EA65886EDC8F}" type="sibTrans" cxnId="{1B29CEA1-6570-42FD-A22E-2EEAA90E4893}">
      <dgm:prSet/>
      <dgm:spPr/>
      <dgm:t>
        <a:bodyPr/>
        <a:lstStyle/>
        <a:p>
          <a:endParaRPr lang="zh-CN" altLang="en-US"/>
        </a:p>
      </dgm:t>
    </dgm:pt>
    <dgm:pt modelId="{880BF8B3-95DD-415B-B27E-68BF63494ED4}">
      <dgm:prSet/>
      <dgm:spPr/>
      <dgm:t>
        <a:bodyPr/>
        <a:lstStyle/>
        <a:p>
          <a:pPr rtl="0"/>
          <a:r>
            <a:rPr lang="zh-CN" baseline="-25000" dirty="0"/>
            <a:t>服装业</a:t>
          </a:r>
          <a:endParaRPr lang="en-US" baseline="-25000" dirty="0"/>
        </a:p>
      </dgm:t>
    </dgm:pt>
    <dgm:pt modelId="{F5236FCD-A72B-4F27-873F-9514CCD67851}" type="parTrans" cxnId="{304F14E1-A790-492E-B287-9D40B8FE49CE}">
      <dgm:prSet/>
      <dgm:spPr/>
      <dgm:t>
        <a:bodyPr/>
        <a:lstStyle/>
        <a:p>
          <a:endParaRPr lang="zh-CN" altLang="en-US"/>
        </a:p>
      </dgm:t>
    </dgm:pt>
    <dgm:pt modelId="{97FDCA15-749F-4D7D-B157-ECE277EDB8FE}" type="sibTrans" cxnId="{304F14E1-A790-492E-B287-9D40B8FE49CE}">
      <dgm:prSet/>
      <dgm:spPr/>
      <dgm:t>
        <a:bodyPr/>
        <a:lstStyle/>
        <a:p>
          <a:endParaRPr lang="zh-CN" altLang="en-US"/>
        </a:p>
      </dgm:t>
    </dgm:pt>
    <dgm:pt modelId="{A9329021-A289-4C8A-A8B7-40CBBFE67CBF}">
      <dgm:prSet/>
      <dgm:spPr/>
      <dgm:t>
        <a:bodyPr/>
        <a:lstStyle/>
        <a:p>
          <a:pPr rtl="0"/>
          <a:r>
            <a:rPr lang="zh-CN" baseline="-25000" dirty="0"/>
            <a:t>自动化生产，仓储管理，品牌管理，单品管理，渠道管理 </a:t>
          </a:r>
          <a:endParaRPr lang="zh-CN" dirty="0"/>
        </a:p>
      </dgm:t>
    </dgm:pt>
    <dgm:pt modelId="{C66BBB0F-3929-45A3-B025-97F18198C7EE}" type="parTrans" cxnId="{5DAB007B-4EF2-4F0B-801A-13636DEA6ECB}">
      <dgm:prSet/>
      <dgm:spPr/>
      <dgm:t>
        <a:bodyPr/>
        <a:lstStyle/>
        <a:p>
          <a:endParaRPr lang="zh-CN" altLang="en-US"/>
        </a:p>
      </dgm:t>
    </dgm:pt>
    <dgm:pt modelId="{A035BDB5-2D30-4E14-9CFB-7E98F0EF3867}" type="sibTrans" cxnId="{5DAB007B-4EF2-4F0B-801A-13636DEA6ECB}">
      <dgm:prSet/>
      <dgm:spPr/>
      <dgm:t>
        <a:bodyPr/>
        <a:lstStyle/>
        <a:p>
          <a:endParaRPr lang="zh-CN" altLang="en-US"/>
        </a:p>
      </dgm:t>
    </dgm:pt>
    <dgm:pt modelId="{1C68B7B9-E217-430C-8F95-75AC0305E651}">
      <dgm:prSet/>
      <dgm:spPr/>
      <dgm:t>
        <a:bodyPr/>
        <a:lstStyle/>
        <a:p>
          <a:pPr rtl="0"/>
          <a:r>
            <a:rPr lang="zh-CN" baseline="-25000" dirty="0"/>
            <a:t>医疗</a:t>
          </a:r>
          <a:endParaRPr lang="en-US" baseline="-25000" dirty="0"/>
        </a:p>
      </dgm:t>
    </dgm:pt>
    <dgm:pt modelId="{EBB73C37-CDB7-4FAD-86C7-A08E6EDE1D05}" type="parTrans" cxnId="{73AAAA1F-BBE0-42AF-A20C-015FAF7A9F1D}">
      <dgm:prSet/>
      <dgm:spPr/>
      <dgm:t>
        <a:bodyPr/>
        <a:lstStyle/>
        <a:p>
          <a:endParaRPr lang="zh-CN" altLang="en-US"/>
        </a:p>
      </dgm:t>
    </dgm:pt>
    <dgm:pt modelId="{EAFA59F6-34ED-4982-82A0-8FFBB9A22179}" type="sibTrans" cxnId="{73AAAA1F-BBE0-42AF-A20C-015FAF7A9F1D}">
      <dgm:prSet/>
      <dgm:spPr/>
      <dgm:t>
        <a:bodyPr/>
        <a:lstStyle/>
        <a:p>
          <a:endParaRPr lang="zh-CN" altLang="en-US"/>
        </a:p>
      </dgm:t>
    </dgm:pt>
    <dgm:pt modelId="{60FD0286-D55E-4A1F-AABA-3CE2855ED645}">
      <dgm:prSet/>
      <dgm:spPr/>
      <dgm:t>
        <a:bodyPr/>
        <a:lstStyle/>
        <a:p>
          <a:pPr rtl="0"/>
          <a:r>
            <a:rPr lang="zh-CN" baseline="-25000" dirty="0"/>
            <a:t>医疗器械管理，病人身份识别，婴儿防盗 </a:t>
          </a:r>
          <a:endParaRPr lang="zh-CN" dirty="0"/>
        </a:p>
      </dgm:t>
    </dgm:pt>
    <dgm:pt modelId="{B527386A-FC1C-42D4-93E3-33962E267FD0}" type="parTrans" cxnId="{A00BB7BB-E904-43A4-B5D6-3AB48F759995}">
      <dgm:prSet/>
      <dgm:spPr/>
      <dgm:t>
        <a:bodyPr/>
        <a:lstStyle/>
        <a:p>
          <a:endParaRPr lang="zh-CN" altLang="en-US"/>
        </a:p>
      </dgm:t>
    </dgm:pt>
    <dgm:pt modelId="{326E3009-729D-4351-AF31-F86FA299A89E}" type="sibTrans" cxnId="{A00BB7BB-E904-43A4-B5D6-3AB48F759995}">
      <dgm:prSet/>
      <dgm:spPr/>
      <dgm:t>
        <a:bodyPr/>
        <a:lstStyle/>
        <a:p>
          <a:endParaRPr lang="zh-CN" altLang="en-US"/>
        </a:p>
      </dgm:t>
    </dgm:pt>
    <dgm:pt modelId="{F02FFBC0-F5C6-4824-851D-30901079D8D1}">
      <dgm:prSet/>
      <dgm:spPr/>
      <dgm:t>
        <a:bodyPr/>
        <a:lstStyle/>
        <a:p>
          <a:pPr rtl="0"/>
          <a:r>
            <a:rPr lang="zh-CN" baseline="-25000" dirty="0"/>
            <a:t>身份识别</a:t>
          </a:r>
          <a:endParaRPr lang="en-US" baseline="-25000" dirty="0"/>
        </a:p>
      </dgm:t>
    </dgm:pt>
    <dgm:pt modelId="{04334FE1-CA20-4F78-83B5-DEF2E8745933}" type="parTrans" cxnId="{5F34334A-2223-426E-A70B-6704945B57CD}">
      <dgm:prSet/>
      <dgm:spPr/>
      <dgm:t>
        <a:bodyPr/>
        <a:lstStyle/>
        <a:p>
          <a:endParaRPr lang="zh-CN" altLang="en-US"/>
        </a:p>
      </dgm:t>
    </dgm:pt>
    <dgm:pt modelId="{65EE5C12-A608-4B11-AE72-510A7FA36706}" type="sibTrans" cxnId="{5F34334A-2223-426E-A70B-6704945B57CD}">
      <dgm:prSet/>
      <dgm:spPr/>
      <dgm:t>
        <a:bodyPr/>
        <a:lstStyle/>
        <a:p>
          <a:endParaRPr lang="zh-CN" altLang="en-US"/>
        </a:p>
      </dgm:t>
    </dgm:pt>
    <dgm:pt modelId="{048B8209-BD44-4E69-A9FA-442F03D3F2AF}">
      <dgm:prSet/>
      <dgm:spPr/>
      <dgm:t>
        <a:bodyPr/>
        <a:lstStyle/>
        <a:p>
          <a:pPr rtl="0"/>
          <a:r>
            <a:rPr lang="zh-CN" baseline="-25000" dirty="0"/>
            <a:t>电子护照，身份证，学生证等各种电子证件。</a:t>
          </a:r>
          <a:endParaRPr lang="en-US" baseline="-25000" dirty="0"/>
        </a:p>
      </dgm:t>
    </dgm:pt>
    <dgm:pt modelId="{263C37AF-3A94-4B7E-9D4C-066F147F436D}" type="parTrans" cxnId="{0E94A777-6948-440F-9298-DC7F99B03A75}">
      <dgm:prSet/>
      <dgm:spPr/>
      <dgm:t>
        <a:bodyPr/>
        <a:lstStyle/>
        <a:p>
          <a:endParaRPr lang="zh-CN" altLang="en-US"/>
        </a:p>
      </dgm:t>
    </dgm:pt>
    <dgm:pt modelId="{E2C8BF0D-D195-42DE-8A9D-73768B2E53AA}" type="sibTrans" cxnId="{0E94A777-6948-440F-9298-DC7F99B03A75}">
      <dgm:prSet/>
      <dgm:spPr/>
      <dgm:t>
        <a:bodyPr/>
        <a:lstStyle/>
        <a:p>
          <a:endParaRPr lang="zh-CN" altLang="en-US"/>
        </a:p>
      </dgm:t>
    </dgm:pt>
    <dgm:pt modelId="{5AD9A9CB-4D7B-4A8A-A1B2-E8250D46BF2E}">
      <dgm:prSet/>
      <dgm:spPr/>
      <dgm:t>
        <a:bodyPr/>
        <a:lstStyle/>
        <a:p>
          <a:pPr rtl="0"/>
          <a:r>
            <a:rPr lang="zh-CN" baseline="-25000" dirty="0"/>
            <a:t>防伪</a:t>
          </a:r>
          <a:endParaRPr lang="en-US" baseline="-25000" dirty="0"/>
        </a:p>
      </dgm:t>
    </dgm:pt>
    <dgm:pt modelId="{46AA3CCB-2322-45B6-9A75-D366C068C5F7}" type="parTrans" cxnId="{1BBE5D63-DDFF-47E3-9296-840303E8E0E9}">
      <dgm:prSet/>
      <dgm:spPr/>
      <dgm:t>
        <a:bodyPr/>
        <a:lstStyle/>
        <a:p>
          <a:endParaRPr lang="zh-CN" altLang="en-US"/>
        </a:p>
      </dgm:t>
    </dgm:pt>
    <dgm:pt modelId="{B84B7BC1-E8D3-40E1-9C56-16DAB36218F7}" type="sibTrans" cxnId="{1BBE5D63-DDFF-47E3-9296-840303E8E0E9}">
      <dgm:prSet/>
      <dgm:spPr/>
      <dgm:t>
        <a:bodyPr/>
        <a:lstStyle/>
        <a:p>
          <a:endParaRPr lang="zh-CN" altLang="en-US"/>
        </a:p>
      </dgm:t>
    </dgm:pt>
    <dgm:pt modelId="{2AD21C47-96EC-4EA4-8AE8-0E40F0567B0D}">
      <dgm:prSet/>
      <dgm:spPr/>
      <dgm:t>
        <a:bodyPr/>
        <a:lstStyle/>
        <a:p>
          <a:pPr rtl="0"/>
          <a:r>
            <a:rPr lang="zh-CN" baseline="-25000" dirty="0"/>
            <a:t>贵重物品（烟，酒，药品）的防伪，票证的防伪等</a:t>
          </a:r>
          <a:endParaRPr lang="en-US" baseline="-25000" dirty="0"/>
        </a:p>
      </dgm:t>
    </dgm:pt>
    <dgm:pt modelId="{32A39D37-4206-4AC4-BF06-75EBC7ECA7D6}" type="parTrans" cxnId="{24A91558-9044-4E0F-B4B9-FE3662CA29E5}">
      <dgm:prSet/>
      <dgm:spPr/>
      <dgm:t>
        <a:bodyPr/>
        <a:lstStyle/>
        <a:p>
          <a:endParaRPr lang="zh-CN" altLang="en-US"/>
        </a:p>
      </dgm:t>
    </dgm:pt>
    <dgm:pt modelId="{38AA8999-54E9-497B-B176-D4462F0589EB}" type="sibTrans" cxnId="{24A91558-9044-4E0F-B4B9-FE3662CA29E5}">
      <dgm:prSet/>
      <dgm:spPr/>
      <dgm:t>
        <a:bodyPr/>
        <a:lstStyle/>
        <a:p>
          <a:endParaRPr lang="zh-CN" altLang="en-US"/>
        </a:p>
      </dgm:t>
    </dgm:pt>
    <dgm:pt modelId="{9D4CC909-3022-4C2C-B096-E2087965B84F}">
      <dgm:prSet/>
      <dgm:spPr/>
      <dgm:t>
        <a:bodyPr/>
        <a:lstStyle/>
        <a:p>
          <a:pPr rtl="0"/>
          <a:r>
            <a:rPr lang="zh-CN" baseline="-25000" dirty="0"/>
            <a:t>资产管理</a:t>
          </a:r>
          <a:endParaRPr lang="en-US" baseline="-25000" dirty="0"/>
        </a:p>
      </dgm:t>
    </dgm:pt>
    <dgm:pt modelId="{DA52904D-DAD2-4186-80EE-517F6E3E7902}" type="parTrans" cxnId="{A9DF355F-B398-4833-A3D5-524D6986ED25}">
      <dgm:prSet/>
      <dgm:spPr/>
      <dgm:t>
        <a:bodyPr/>
        <a:lstStyle/>
        <a:p>
          <a:endParaRPr lang="zh-CN" altLang="en-US"/>
        </a:p>
      </dgm:t>
    </dgm:pt>
    <dgm:pt modelId="{CAE9A67D-D29B-479A-8995-47A067C6F2B6}" type="sibTrans" cxnId="{A9DF355F-B398-4833-A3D5-524D6986ED25}">
      <dgm:prSet/>
      <dgm:spPr/>
      <dgm:t>
        <a:bodyPr/>
        <a:lstStyle/>
        <a:p>
          <a:endParaRPr lang="zh-CN" altLang="en-US"/>
        </a:p>
      </dgm:t>
    </dgm:pt>
    <dgm:pt modelId="{6313606C-3BEF-42F0-BCEC-7BC5656A1796}">
      <dgm:prSet/>
      <dgm:spPr/>
      <dgm:t>
        <a:bodyPr/>
        <a:lstStyle/>
        <a:p>
          <a:pPr rtl="0"/>
          <a:r>
            <a:rPr lang="zh-CN" baseline="-25000" dirty="0"/>
            <a:t>各类资产（贵重的或数量大相似性高的或危险品等</a:t>
          </a:r>
          <a:r>
            <a:rPr lang="en-US" baseline="-25000" dirty="0"/>
            <a:t>) </a:t>
          </a:r>
          <a:endParaRPr lang="zh-CN" dirty="0"/>
        </a:p>
      </dgm:t>
    </dgm:pt>
    <dgm:pt modelId="{469E05BB-EE97-4626-9963-D4CF1F10DFE4}" type="parTrans" cxnId="{A314EF62-CA5E-4246-8024-50539DA41C9D}">
      <dgm:prSet/>
      <dgm:spPr/>
      <dgm:t>
        <a:bodyPr/>
        <a:lstStyle/>
        <a:p>
          <a:endParaRPr lang="zh-CN" altLang="en-US"/>
        </a:p>
      </dgm:t>
    </dgm:pt>
    <dgm:pt modelId="{E94F0FC0-02E8-4950-8515-FAE5FC741F4A}" type="sibTrans" cxnId="{A314EF62-CA5E-4246-8024-50539DA41C9D}">
      <dgm:prSet/>
      <dgm:spPr/>
      <dgm:t>
        <a:bodyPr/>
        <a:lstStyle/>
        <a:p>
          <a:endParaRPr lang="zh-CN" altLang="en-US"/>
        </a:p>
      </dgm:t>
    </dgm:pt>
    <dgm:pt modelId="{A5A97D7C-96AE-4E33-B92C-1B4BBD16447C}">
      <dgm:prSet/>
      <dgm:spPr/>
      <dgm:t>
        <a:bodyPr/>
        <a:lstStyle/>
        <a:p>
          <a:pPr rtl="0"/>
          <a:r>
            <a:rPr lang="zh-CN" baseline="-25000" dirty="0"/>
            <a:t>交通</a:t>
          </a:r>
          <a:endParaRPr lang="en-US" baseline="-25000" dirty="0"/>
        </a:p>
      </dgm:t>
    </dgm:pt>
    <dgm:pt modelId="{419DF0B8-7ECB-4540-8EB8-9E3FB250CE6F}" type="parTrans" cxnId="{A185C052-E905-4D66-9067-78731D3A8ABF}">
      <dgm:prSet/>
      <dgm:spPr/>
      <dgm:t>
        <a:bodyPr/>
        <a:lstStyle/>
        <a:p>
          <a:endParaRPr lang="zh-CN" altLang="en-US"/>
        </a:p>
      </dgm:t>
    </dgm:pt>
    <dgm:pt modelId="{95B44799-AE6E-4AF8-A335-B3AA7F2F897C}" type="sibTrans" cxnId="{A185C052-E905-4D66-9067-78731D3A8ABF}">
      <dgm:prSet/>
      <dgm:spPr/>
      <dgm:t>
        <a:bodyPr/>
        <a:lstStyle/>
        <a:p>
          <a:endParaRPr lang="zh-CN" altLang="en-US"/>
        </a:p>
      </dgm:t>
    </dgm:pt>
    <dgm:pt modelId="{7E5F3709-21EF-4B87-A402-DEBF8F9793DB}">
      <dgm:prSet/>
      <dgm:spPr/>
      <dgm:t>
        <a:bodyPr/>
        <a:lstStyle/>
        <a:p>
          <a:pPr rtl="0"/>
          <a:r>
            <a:rPr lang="zh-CN" baseline="-25000" dirty="0"/>
            <a:t>高速不停车，出租车管理，公交车枢纽管理，铁路机车 识别等 </a:t>
          </a:r>
          <a:endParaRPr lang="zh-CN" dirty="0"/>
        </a:p>
      </dgm:t>
    </dgm:pt>
    <dgm:pt modelId="{4F17A73A-A285-4998-948F-2B42080536EA}" type="parTrans" cxnId="{0E588C1F-2EE6-4F25-9FDB-62615A702F02}">
      <dgm:prSet/>
      <dgm:spPr/>
      <dgm:t>
        <a:bodyPr/>
        <a:lstStyle/>
        <a:p>
          <a:endParaRPr lang="zh-CN" altLang="en-US"/>
        </a:p>
      </dgm:t>
    </dgm:pt>
    <dgm:pt modelId="{6B0F1949-D8DF-4968-957E-CD93E358AEE7}" type="sibTrans" cxnId="{0E588C1F-2EE6-4F25-9FDB-62615A702F02}">
      <dgm:prSet/>
      <dgm:spPr/>
      <dgm:t>
        <a:bodyPr/>
        <a:lstStyle/>
        <a:p>
          <a:endParaRPr lang="zh-CN" altLang="en-US"/>
        </a:p>
      </dgm:t>
    </dgm:pt>
    <dgm:pt modelId="{55DE4536-25CF-48A5-9DD9-33F536DE532B}">
      <dgm:prSet/>
      <dgm:spPr/>
      <dgm:t>
        <a:bodyPr/>
        <a:lstStyle/>
        <a:p>
          <a:pPr rtl="0"/>
          <a:r>
            <a:rPr lang="zh-CN" baseline="-25000" dirty="0"/>
            <a:t>食品</a:t>
          </a:r>
          <a:endParaRPr lang="en-US" baseline="-25000" dirty="0"/>
        </a:p>
      </dgm:t>
    </dgm:pt>
    <dgm:pt modelId="{893DE529-F87F-4011-B68E-5DAA4265E9D0}" type="parTrans" cxnId="{BD37A68B-D21E-44A1-9C24-96C4091EDCE4}">
      <dgm:prSet/>
      <dgm:spPr/>
      <dgm:t>
        <a:bodyPr/>
        <a:lstStyle/>
        <a:p>
          <a:endParaRPr lang="zh-CN" altLang="en-US"/>
        </a:p>
      </dgm:t>
    </dgm:pt>
    <dgm:pt modelId="{5C7DA252-DFEF-4667-8569-FEC1E8D8EBDC}" type="sibTrans" cxnId="{BD37A68B-D21E-44A1-9C24-96C4091EDCE4}">
      <dgm:prSet/>
      <dgm:spPr/>
      <dgm:t>
        <a:bodyPr/>
        <a:lstStyle/>
        <a:p>
          <a:endParaRPr lang="zh-CN" altLang="en-US"/>
        </a:p>
      </dgm:t>
    </dgm:pt>
    <dgm:pt modelId="{AF627B3F-995E-4B6F-B457-A224D1C15E01}">
      <dgm:prSet/>
      <dgm:spPr/>
      <dgm:t>
        <a:bodyPr/>
        <a:lstStyle/>
        <a:p>
          <a:pPr rtl="0"/>
          <a:r>
            <a:rPr lang="zh-CN" baseline="-25000" dirty="0"/>
            <a:t>水果，蔬菜，生鲜，食品等保鲜度管理 </a:t>
          </a:r>
          <a:endParaRPr lang="zh-CN" dirty="0"/>
        </a:p>
      </dgm:t>
    </dgm:pt>
    <dgm:pt modelId="{314EB277-3C8F-4D86-9157-1ADFFECD4FF4}" type="parTrans" cxnId="{69D07FFD-7590-4A27-964C-DBAA9A0A96CC}">
      <dgm:prSet/>
      <dgm:spPr/>
      <dgm:t>
        <a:bodyPr/>
        <a:lstStyle/>
        <a:p>
          <a:endParaRPr lang="zh-CN" altLang="en-US"/>
        </a:p>
      </dgm:t>
    </dgm:pt>
    <dgm:pt modelId="{119678D6-5CF3-4238-BBAD-81D2E84FDE34}" type="sibTrans" cxnId="{69D07FFD-7590-4A27-964C-DBAA9A0A96CC}">
      <dgm:prSet/>
      <dgm:spPr/>
      <dgm:t>
        <a:bodyPr/>
        <a:lstStyle/>
        <a:p>
          <a:endParaRPr lang="zh-CN" altLang="en-US"/>
        </a:p>
      </dgm:t>
    </dgm:pt>
    <dgm:pt modelId="{EA73C37F-F92B-4FD5-BE70-0F5202234775}">
      <dgm:prSet/>
      <dgm:spPr/>
      <dgm:t>
        <a:bodyPr/>
        <a:lstStyle/>
        <a:p>
          <a:pPr rtl="0"/>
          <a:r>
            <a:rPr lang="zh-CN" baseline="-25000" dirty="0"/>
            <a:t>动物识别</a:t>
          </a:r>
          <a:endParaRPr lang="en-US" baseline="-25000" dirty="0"/>
        </a:p>
      </dgm:t>
    </dgm:pt>
    <dgm:pt modelId="{EF62C42F-D51F-4565-BD25-8B948AAEBBF3}" type="parTrans" cxnId="{FF4FD3F8-7F09-49D4-9778-7B953413D6CF}">
      <dgm:prSet/>
      <dgm:spPr/>
      <dgm:t>
        <a:bodyPr/>
        <a:lstStyle/>
        <a:p>
          <a:endParaRPr lang="zh-CN" altLang="en-US"/>
        </a:p>
      </dgm:t>
    </dgm:pt>
    <dgm:pt modelId="{89920042-7BF6-4446-AA7C-ED894F0C5B30}" type="sibTrans" cxnId="{FF4FD3F8-7F09-49D4-9778-7B953413D6CF}">
      <dgm:prSet/>
      <dgm:spPr/>
      <dgm:t>
        <a:bodyPr/>
        <a:lstStyle/>
        <a:p>
          <a:endParaRPr lang="zh-CN" altLang="en-US"/>
        </a:p>
      </dgm:t>
    </dgm:pt>
    <dgm:pt modelId="{74EDD63D-FCC1-4EC4-9C81-27B4E5FE02FF}">
      <dgm:prSet/>
      <dgm:spPr/>
      <dgm:t>
        <a:bodyPr/>
        <a:lstStyle/>
        <a:p>
          <a:pPr rtl="0"/>
          <a:r>
            <a:rPr lang="zh-CN" baseline="-25000" dirty="0"/>
            <a:t>训养动物，畜牧牲口，宠物等识别管理 </a:t>
          </a:r>
          <a:endParaRPr lang="zh-CN" dirty="0"/>
        </a:p>
      </dgm:t>
    </dgm:pt>
    <dgm:pt modelId="{4FB89157-97D6-4BD6-A803-1060487A4A03}" type="parTrans" cxnId="{BB74EBFB-F6E9-4C30-9043-04CCDF12B711}">
      <dgm:prSet/>
      <dgm:spPr/>
      <dgm:t>
        <a:bodyPr/>
        <a:lstStyle/>
        <a:p>
          <a:endParaRPr lang="zh-CN" altLang="en-US"/>
        </a:p>
      </dgm:t>
    </dgm:pt>
    <dgm:pt modelId="{27A3567B-54A2-46AF-8C65-11CA11EE2E9B}" type="sibTrans" cxnId="{BB74EBFB-F6E9-4C30-9043-04CCDF12B711}">
      <dgm:prSet/>
      <dgm:spPr/>
      <dgm:t>
        <a:bodyPr/>
        <a:lstStyle/>
        <a:p>
          <a:endParaRPr lang="zh-CN" altLang="en-US"/>
        </a:p>
      </dgm:t>
    </dgm:pt>
    <dgm:pt modelId="{28CC45E8-18B9-493C-88C6-45FE81771FE2}">
      <dgm:prSet/>
      <dgm:spPr/>
      <dgm:t>
        <a:bodyPr/>
        <a:lstStyle/>
        <a:p>
          <a:pPr rtl="0"/>
          <a:r>
            <a:rPr lang="zh-CN" baseline="-25000" dirty="0"/>
            <a:t>图书馆</a:t>
          </a:r>
          <a:endParaRPr lang="en-US" baseline="-25000" dirty="0"/>
        </a:p>
      </dgm:t>
    </dgm:pt>
    <dgm:pt modelId="{C12F2A7F-E69C-4707-9901-B3C9752BA281}" type="parTrans" cxnId="{C73DB614-C7A4-4294-B811-B48C42DE5659}">
      <dgm:prSet/>
      <dgm:spPr/>
      <dgm:t>
        <a:bodyPr/>
        <a:lstStyle/>
        <a:p>
          <a:endParaRPr lang="zh-CN" altLang="en-US"/>
        </a:p>
      </dgm:t>
    </dgm:pt>
    <dgm:pt modelId="{65C7AF0D-3C54-45D8-8A3D-54F380B9FE62}" type="sibTrans" cxnId="{C73DB614-C7A4-4294-B811-B48C42DE5659}">
      <dgm:prSet/>
      <dgm:spPr/>
      <dgm:t>
        <a:bodyPr/>
        <a:lstStyle/>
        <a:p>
          <a:endParaRPr lang="zh-CN" altLang="en-US"/>
        </a:p>
      </dgm:t>
    </dgm:pt>
    <dgm:pt modelId="{FEC298E4-95C3-4D83-961C-C1C1887FD13A}">
      <dgm:prSet/>
      <dgm:spPr/>
      <dgm:t>
        <a:bodyPr/>
        <a:lstStyle/>
        <a:p>
          <a:pPr rtl="0"/>
          <a:r>
            <a:rPr lang="zh-CN" baseline="-25000" dirty="0"/>
            <a:t>书店，图书馆，出版社等应用 </a:t>
          </a:r>
          <a:endParaRPr lang="zh-CN" dirty="0"/>
        </a:p>
      </dgm:t>
    </dgm:pt>
    <dgm:pt modelId="{ACA10ACA-9432-470D-94CC-EADEE94814DC}" type="parTrans" cxnId="{35A87A17-7CE0-473F-A45B-F12484BBA921}">
      <dgm:prSet/>
      <dgm:spPr/>
      <dgm:t>
        <a:bodyPr/>
        <a:lstStyle/>
        <a:p>
          <a:endParaRPr lang="zh-CN" altLang="en-US"/>
        </a:p>
      </dgm:t>
    </dgm:pt>
    <dgm:pt modelId="{643976AA-062A-4717-A0AA-72778B219927}" type="sibTrans" cxnId="{35A87A17-7CE0-473F-A45B-F12484BBA921}">
      <dgm:prSet/>
      <dgm:spPr/>
      <dgm:t>
        <a:bodyPr/>
        <a:lstStyle/>
        <a:p>
          <a:endParaRPr lang="zh-CN" altLang="en-US"/>
        </a:p>
      </dgm:t>
    </dgm:pt>
    <dgm:pt modelId="{62400327-AD43-4FA2-BE12-B9DE8A7157CA}">
      <dgm:prSet/>
      <dgm:spPr/>
      <dgm:t>
        <a:bodyPr/>
        <a:lstStyle/>
        <a:p>
          <a:pPr rtl="0"/>
          <a:r>
            <a:rPr lang="zh-CN" baseline="-25000" dirty="0"/>
            <a:t>汽车</a:t>
          </a:r>
          <a:endParaRPr lang="en-US" baseline="-25000" dirty="0"/>
        </a:p>
      </dgm:t>
    </dgm:pt>
    <dgm:pt modelId="{A0B12B81-6A39-49B1-BBA7-7CE7881B15A5}" type="parTrans" cxnId="{BB0F0FF5-8E99-4470-8B50-370293D1EC90}">
      <dgm:prSet/>
      <dgm:spPr/>
      <dgm:t>
        <a:bodyPr/>
        <a:lstStyle/>
        <a:p>
          <a:endParaRPr lang="zh-CN" altLang="en-US"/>
        </a:p>
      </dgm:t>
    </dgm:pt>
    <dgm:pt modelId="{D513D0BE-A16D-4904-B30A-442832F8DE08}" type="sibTrans" cxnId="{BB0F0FF5-8E99-4470-8B50-370293D1EC90}">
      <dgm:prSet/>
      <dgm:spPr/>
      <dgm:t>
        <a:bodyPr/>
        <a:lstStyle/>
        <a:p>
          <a:endParaRPr lang="zh-CN" altLang="en-US"/>
        </a:p>
      </dgm:t>
    </dgm:pt>
    <dgm:pt modelId="{900EF34B-5E22-467A-9DCA-F3FEDDAFD172}">
      <dgm:prSet/>
      <dgm:spPr/>
      <dgm:t>
        <a:bodyPr/>
        <a:lstStyle/>
        <a:p>
          <a:pPr rtl="0"/>
          <a:r>
            <a:rPr lang="zh-CN" baseline="-25000" dirty="0"/>
            <a:t>制造，防盗，定位，车钥匙 </a:t>
          </a:r>
          <a:endParaRPr lang="zh-CN" dirty="0"/>
        </a:p>
      </dgm:t>
    </dgm:pt>
    <dgm:pt modelId="{C186B5C1-AEFE-4816-9360-2584D61F6190}" type="parTrans" cxnId="{99EE7DD8-BF8E-499E-BA25-7131D05F5503}">
      <dgm:prSet/>
      <dgm:spPr/>
      <dgm:t>
        <a:bodyPr/>
        <a:lstStyle/>
        <a:p>
          <a:endParaRPr lang="zh-CN" altLang="en-US"/>
        </a:p>
      </dgm:t>
    </dgm:pt>
    <dgm:pt modelId="{0A2E4815-AB39-4499-B3A3-1AB791AD99F0}" type="sibTrans" cxnId="{99EE7DD8-BF8E-499E-BA25-7131D05F5503}">
      <dgm:prSet/>
      <dgm:spPr/>
      <dgm:t>
        <a:bodyPr/>
        <a:lstStyle/>
        <a:p>
          <a:endParaRPr lang="zh-CN" altLang="en-US"/>
        </a:p>
      </dgm:t>
    </dgm:pt>
    <dgm:pt modelId="{3BD767D4-E3C3-419F-B6BF-3C952BA879DB}">
      <dgm:prSet/>
      <dgm:spPr/>
      <dgm:t>
        <a:bodyPr/>
        <a:lstStyle/>
        <a:p>
          <a:pPr rtl="0"/>
          <a:r>
            <a:rPr lang="zh-CN" baseline="-25000" dirty="0"/>
            <a:t>航空</a:t>
          </a:r>
          <a:endParaRPr lang="en-US" baseline="-25000" dirty="0"/>
        </a:p>
      </dgm:t>
    </dgm:pt>
    <dgm:pt modelId="{FB1628F7-7211-4EF2-8401-7729D0F5C10E}" type="parTrans" cxnId="{58B4ADFC-5055-40A4-B67E-D86151E6D9AC}">
      <dgm:prSet/>
      <dgm:spPr/>
      <dgm:t>
        <a:bodyPr/>
        <a:lstStyle/>
        <a:p>
          <a:endParaRPr lang="zh-CN" altLang="en-US"/>
        </a:p>
      </dgm:t>
    </dgm:pt>
    <dgm:pt modelId="{18992C33-B219-4DA5-95B5-E41FCC1A9D70}" type="sibTrans" cxnId="{58B4ADFC-5055-40A4-B67E-D86151E6D9AC}">
      <dgm:prSet/>
      <dgm:spPr/>
      <dgm:t>
        <a:bodyPr/>
        <a:lstStyle/>
        <a:p>
          <a:endParaRPr lang="zh-CN" altLang="en-US"/>
        </a:p>
      </dgm:t>
    </dgm:pt>
    <dgm:pt modelId="{B6576DD8-B280-4EFE-AF02-E72488EA243C}">
      <dgm:prSet/>
      <dgm:spPr/>
      <dgm:t>
        <a:bodyPr/>
        <a:lstStyle/>
        <a:p>
          <a:pPr rtl="0"/>
          <a:r>
            <a:rPr lang="zh-CN" baseline="-25000" dirty="0"/>
            <a:t>制造，旅客机票，行李包裹追踪 </a:t>
          </a:r>
          <a:endParaRPr lang="zh-CN" dirty="0"/>
        </a:p>
      </dgm:t>
    </dgm:pt>
    <dgm:pt modelId="{3F2512AE-BDBA-4FC3-BB7E-17B2E546DDC8}" type="parTrans" cxnId="{CE4A1A78-15A3-420A-BD09-078E8712C4E3}">
      <dgm:prSet/>
      <dgm:spPr/>
      <dgm:t>
        <a:bodyPr/>
        <a:lstStyle/>
        <a:p>
          <a:endParaRPr lang="zh-CN" altLang="en-US"/>
        </a:p>
      </dgm:t>
    </dgm:pt>
    <dgm:pt modelId="{E877462A-98C7-4728-ADE7-1D81FB773F6D}" type="sibTrans" cxnId="{CE4A1A78-15A3-420A-BD09-078E8712C4E3}">
      <dgm:prSet/>
      <dgm:spPr/>
      <dgm:t>
        <a:bodyPr/>
        <a:lstStyle/>
        <a:p>
          <a:endParaRPr lang="zh-CN" altLang="en-US"/>
        </a:p>
      </dgm:t>
    </dgm:pt>
    <dgm:pt modelId="{800B5505-A32B-4A64-B220-596086657909}">
      <dgm:prSet/>
      <dgm:spPr/>
      <dgm:t>
        <a:bodyPr/>
        <a:lstStyle/>
        <a:p>
          <a:pPr rtl="0"/>
          <a:r>
            <a:rPr lang="zh-CN" baseline="-25000" dirty="0"/>
            <a:t>军事</a:t>
          </a:r>
          <a:endParaRPr lang="en-US" baseline="-25000" dirty="0"/>
        </a:p>
      </dgm:t>
    </dgm:pt>
    <dgm:pt modelId="{11A478AA-C9BC-4D3F-9468-5CCD4AADC0F7}" type="parTrans" cxnId="{9FE18F5A-7938-4FB4-B3D6-ABA12445DA96}">
      <dgm:prSet/>
      <dgm:spPr/>
      <dgm:t>
        <a:bodyPr/>
        <a:lstStyle/>
        <a:p>
          <a:endParaRPr lang="zh-CN" altLang="en-US"/>
        </a:p>
      </dgm:t>
    </dgm:pt>
    <dgm:pt modelId="{0D569808-5149-4C2B-837A-83C95FB7DF98}" type="sibTrans" cxnId="{9FE18F5A-7938-4FB4-B3D6-ABA12445DA96}">
      <dgm:prSet/>
      <dgm:spPr/>
      <dgm:t>
        <a:bodyPr/>
        <a:lstStyle/>
        <a:p>
          <a:endParaRPr lang="zh-CN" altLang="en-US"/>
        </a:p>
      </dgm:t>
    </dgm:pt>
    <dgm:pt modelId="{4DE9D24F-CA87-46F1-8647-601BFC6EC190}">
      <dgm:prSet/>
      <dgm:spPr/>
      <dgm:t>
        <a:bodyPr/>
        <a:lstStyle/>
        <a:p>
          <a:pPr rtl="0"/>
          <a:r>
            <a:rPr lang="zh-CN" baseline="-25000" dirty="0"/>
            <a:t>弹药，枪支，物资，人员，卡车等识别与追踪 </a:t>
          </a:r>
        </a:p>
      </dgm:t>
    </dgm:pt>
    <dgm:pt modelId="{BEBDF4EB-BDFA-4572-9A00-8F6FBE3F73D9}" type="parTrans" cxnId="{B5748886-F437-49CF-A2FF-31492D06333C}">
      <dgm:prSet/>
      <dgm:spPr/>
      <dgm:t>
        <a:bodyPr/>
        <a:lstStyle/>
        <a:p>
          <a:endParaRPr lang="zh-CN" altLang="en-US"/>
        </a:p>
      </dgm:t>
    </dgm:pt>
    <dgm:pt modelId="{402F3A33-611A-4E46-8CD0-435BC96FC295}" type="sibTrans" cxnId="{B5748886-F437-49CF-A2FF-31492D06333C}">
      <dgm:prSet/>
      <dgm:spPr/>
      <dgm:t>
        <a:bodyPr/>
        <a:lstStyle/>
        <a:p>
          <a:endParaRPr lang="zh-CN" altLang="en-US"/>
        </a:p>
      </dgm:t>
    </dgm:pt>
    <dgm:pt modelId="{0DDB0405-0345-4867-98C2-252AD4FC016F}" type="pres">
      <dgm:prSet presAssocID="{3B69F32F-D977-42CF-8051-6FF60DDA2D96}" presName="diagram" presStyleCnt="0">
        <dgm:presLayoutVars>
          <dgm:dir/>
          <dgm:animLvl val="lvl"/>
          <dgm:resizeHandles val="exact"/>
        </dgm:presLayoutVars>
      </dgm:prSet>
      <dgm:spPr/>
    </dgm:pt>
    <dgm:pt modelId="{9B54461E-5C3D-489B-8957-D5232A7B9AFD}" type="pres">
      <dgm:prSet presAssocID="{5222C71A-5F88-4832-BF7B-00141749C712}" presName="compNode" presStyleCnt="0"/>
      <dgm:spPr/>
    </dgm:pt>
    <dgm:pt modelId="{53596C76-6526-4D22-9D7C-1A8C567D3A70}" type="pres">
      <dgm:prSet presAssocID="{5222C71A-5F88-4832-BF7B-00141749C712}" presName="childRect" presStyleLbl="bgAcc1" presStyleIdx="0" presStyleCnt="15">
        <dgm:presLayoutVars>
          <dgm:bulletEnabled val="1"/>
        </dgm:presLayoutVars>
      </dgm:prSet>
      <dgm:spPr/>
    </dgm:pt>
    <dgm:pt modelId="{6F5E33BC-F54E-4F1C-A755-AB762BC43D70}" type="pres">
      <dgm:prSet presAssocID="{5222C71A-5F88-4832-BF7B-00141749C712}" presName="parentText" presStyleLbl="node1" presStyleIdx="0" presStyleCnt="0">
        <dgm:presLayoutVars>
          <dgm:chMax val="0"/>
          <dgm:bulletEnabled val="1"/>
        </dgm:presLayoutVars>
      </dgm:prSet>
      <dgm:spPr/>
    </dgm:pt>
    <dgm:pt modelId="{2AD0F181-6207-48D8-89B5-1BFD3753A519}" type="pres">
      <dgm:prSet presAssocID="{5222C71A-5F88-4832-BF7B-00141749C712}" presName="parentRect" presStyleLbl="alignNode1" presStyleIdx="0" presStyleCnt="15"/>
      <dgm:spPr/>
    </dgm:pt>
    <dgm:pt modelId="{7008C987-3220-4101-9285-DB5FDA8F46FC}" type="pres">
      <dgm:prSet presAssocID="{5222C71A-5F88-4832-BF7B-00141749C712}" presName="adorn" presStyleLbl="fgAccFollowNode1" presStyleIdx="0" presStyleCnt="15"/>
      <dgm:spPr/>
    </dgm:pt>
    <dgm:pt modelId="{A9A15F68-7640-48DB-BF36-B4EF0FD8CA12}" type="pres">
      <dgm:prSet presAssocID="{E436587A-D1D9-4173-8442-BAC2EBB70A88}" presName="sibTrans" presStyleLbl="sibTrans2D1" presStyleIdx="0" presStyleCnt="0"/>
      <dgm:spPr/>
    </dgm:pt>
    <dgm:pt modelId="{950DDD7B-98BD-442B-B9AC-ED2966C38AF5}" type="pres">
      <dgm:prSet presAssocID="{AD43DEDD-1A87-4556-9E84-328249D8324A}" presName="compNode" presStyleCnt="0"/>
      <dgm:spPr/>
    </dgm:pt>
    <dgm:pt modelId="{2B05D2B9-9C82-40DB-91A3-175E0A0DE361}" type="pres">
      <dgm:prSet presAssocID="{AD43DEDD-1A87-4556-9E84-328249D8324A}" presName="childRect" presStyleLbl="bgAcc1" presStyleIdx="1" presStyleCnt="15">
        <dgm:presLayoutVars>
          <dgm:bulletEnabled val="1"/>
        </dgm:presLayoutVars>
      </dgm:prSet>
      <dgm:spPr/>
    </dgm:pt>
    <dgm:pt modelId="{C0BFA5E6-F586-4404-88E2-AF76041990D2}" type="pres">
      <dgm:prSet presAssocID="{AD43DEDD-1A87-4556-9E84-328249D8324A}" presName="parentText" presStyleLbl="node1" presStyleIdx="0" presStyleCnt="0">
        <dgm:presLayoutVars>
          <dgm:chMax val="0"/>
          <dgm:bulletEnabled val="1"/>
        </dgm:presLayoutVars>
      </dgm:prSet>
      <dgm:spPr/>
    </dgm:pt>
    <dgm:pt modelId="{BAF00764-B50A-42A4-BEA3-FCA343A9C4C4}" type="pres">
      <dgm:prSet presAssocID="{AD43DEDD-1A87-4556-9E84-328249D8324A}" presName="parentRect" presStyleLbl="alignNode1" presStyleIdx="1" presStyleCnt="15"/>
      <dgm:spPr/>
    </dgm:pt>
    <dgm:pt modelId="{5DE1AD25-143B-4EE2-9992-FE4EE1E62E35}" type="pres">
      <dgm:prSet presAssocID="{AD43DEDD-1A87-4556-9E84-328249D8324A}" presName="adorn" presStyleLbl="fgAccFollowNode1" presStyleIdx="1" presStyleCnt="15"/>
      <dgm:spPr/>
    </dgm:pt>
    <dgm:pt modelId="{D3AAE964-F890-45BE-AE1B-EDFFC2D9F065}" type="pres">
      <dgm:prSet presAssocID="{93B6F045-1969-410F-9FFA-F48129A6DB21}" presName="sibTrans" presStyleLbl="sibTrans2D1" presStyleIdx="0" presStyleCnt="0"/>
      <dgm:spPr/>
    </dgm:pt>
    <dgm:pt modelId="{A4426424-8DA2-4662-8125-9ED6758C5BCC}" type="pres">
      <dgm:prSet presAssocID="{8292BE88-EDA0-47DB-9684-12F36098D1D8}" presName="compNode" presStyleCnt="0"/>
      <dgm:spPr/>
    </dgm:pt>
    <dgm:pt modelId="{1DF236D8-12DB-42E3-98F5-8995B081703B}" type="pres">
      <dgm:prSet presAssocID="{8292BE88-EDA0-47DB-9684-12F36098D1D8}" presName="childRect" presStyleLbl="bgAcc1" presStyleIdx="2" presStyleCnt="15">
        <dgm:presLayoutVars>
          <dgm:bulletEnabled val="1"/>
        </dgm:presLayoutVars>
      </dgm:prSet>
      <dgm:spPr/>
    </dgm:pt>
    <dgm:pt modelId="{FDC7F5A6-5AF9-4188-8DE0-09AA06ACE46F}" type="pres">
      <dgm:prSet presAssocID="{8292BE88-EDA0-47DB-9684-12F36098D1D8}" presName="parentText" presStyleLbl="node1" presStyleIdx="0" presStyleCnt="0">
        <dgm:presLayoutVars>
          <dgm:chMax val="0"/>
          <dgm:bulletEnabled val="1"/>
        </dgm:presLayoutVars>
      </dgm:prSet>
      <dgm:spPr/>
    </dgm:pt>
    <dgm:pt modelId="{ACFB3784-DBDC-466D-9FED-BDDF3173F3AF}" type="pres">
      <dgm:prSet presAssocID="{8292BE88-EDA0-47DB-9684-12F36098D1D8}" presName="parentRect" presStyleLbl="alignNode1" presStyleIdx="2" presStyleCnt="15"/>
      <dgm:spPr/>
    </dgm:pt>
    <dgm:pt modelId="{D02846B0-803C-41FA-A83E-9CBD7404F434}" type="pres">
      <dgm:prSet presAssocID="{8292BE88-EDA0-47DB-9684-12F36098D1D8}" presName="adorn" presStyleLbl="fgAccFollowNode1" presStyleIdx="2" presStyleCnt="15"/>
      <dgm:spPr/>
    </dgm:pt>
    <dgm:pt modelId="{380EC4E3-1AB9-4CDB-B96D-3DB3F175F908}" type="pres">
      <dgm:prSet presAssocID="{3E095A2A-E4E7-4B31-B416-BFD4BEC3EA93}" presName="sibTrans" presStyleLbl="sibTrans2D1" presStyleIdx="0" presStyleCnt="0"/>
      <dgm:spPr/>
    </dgm:pt>
    <dgm:pt modelId="{0CF2CC35-B4C5-42E6-A540-7C8CF697E853}" type="pres">
      <dgm:prSet presAssocID="{880BF8B3-95DD-415B-B27E-68BF63494ED4}" presName="compNode" presStyleCnt="0"/>
      <dgm:spPr/>
    </dgm:pt>
    <dgm:pt modelId="{11E7D935-18EF-42A4-8A5C-BBCEC615C701}" type="pres">
      <dgm:prSet presAssocID="{880BF8B3-95DD-415B-B27E-68BF63494ED4}" presName="childRect" presStyleLbl="bgAcc1" presStyleIdx="3" presStyleCnt="15">
        <dgm:presLayoutVars>
          <dgm:bulletEnabled val="1"/>
        </dgm:presLayoutVars>
      </dgm:prSet>
      <dgm:spPr/>
    </dgm:pt>
    <dgm:pt modelId="{A3B04BF0-7430-48D8-B048-F6E9B8437DD6}" type="pres">
      <dgm:prSet presAssocID="{880BF8B3-95DD-415B-B27E-68BF63494ED4}" presName="parentText" presStyleLbl="node1" presStyleIdx="0" presStyleCnt="0">
        <dgm:presLayoutVars>
          <dgm:chMax val="0"/>
          <dgm:bulletEnabled val="1"/>
        </dgm:presLayoutVars>
      </dgm:prSet>
      <dgm:spPr/>
    </dgm:pt>
    <dgm:pt modelId="{B86CB66E-CC29-43D8-B9B1-EEA2F9F27152}" type="pres">
      <dgm:prSet presAssocID="{880BF8B3-95DD-415B-B27E-68BF63494ED4}" presName="parentRect" presStyleLbl="alignNode1" presStyleIdx="3" presStyleCnt="15"/>
      <dgm:spPr/>
    </dgm:pt>
    <dgm:pt modelId="{54D10639-86E3-4C38-881C-6C902677558B}" type="pres">
      <dgm:prSet presAssocID="{880BF8B3-95DD-415B-B27E-68BF63494ED4}" presName="adorn" presStyleLbl="fgAccFollowNode1" presStyleIdx="3" presStyleCnt="15"/>
      <dgm:spPr/>
    </dgm:pt>
    <dgm:pt modelId="{49BF7018-894A-4753-B41B-CC9F598C3F50}" type="pres">
      <dgm:prSet presAssocID="{97FDCA15-749F-4D7D-B157-ECE277EDB8FE}" presName="sibTrans" presStyleLbl="sibTrans2D1" presStyleIdx="0" presStyleCnt="0"/>
      <dgm:spPr/>
    </dgm:pt>
    <dgm:pt modelId="{AF81CE7B-25AB-4079-B880-176298B34B01}" type="pres">
      <dgm:prSet presAssocID="{1C68B7B9-E217-430C-8F95-75AC0305E651}" presName="compNode" presStyleCnt="0"/>
      <dgm:spPr/>
    </dgm:pt>
    <dgm:pt modelId="{3CACCAC1-2CD3-4EDF-ABB9-8E3901F71BEC}" type="pres">
      <dgm:prSet presAssocID="{1C68B7B9-E217-430C-8F95-75AC0305E651}" presName="childRect" presStyleLbl="bgAcc1" presStyleIdx="4" presStyleCnt="15">
        <dgm:presLayoutVars>
          <dgm:bulletEnabled val="1"/>
        </dgm:presLayoutVars>
      </dgm:prSet>
      <dgm:spPr/>
    </dgm:pt>
    <dgm:pt modelId="{C9E4EC3D-9C10-401E-8649-0A4A033A3CC2}" type="pres">
      <dgm:prSet presAssocID="{1C68B7B9-E217-430C-8F95-75AC0305E651}" presName="parentText" presStyleLbl="node1" presStyleIdx="0" presStyleCnt="0">
        <dgm:presLayoutVars>
          <dgm:chMax val="0"/>
          <dgm:bulletEnabled val="1"/>
        </dgm:presLayoutVars>
      </dgm:prSet>
      <dgm:spPr/>
    </dgm:pt>
    <dgm:pt modelId="{1963E586-3ACF-47AD-85F5-CCEC69505723}" type="pres">
      <dgm:prSet presAssocID="{1C68B7B9-E217-430C-8F95-75AC0305E651}" presName="parentRect" presStyleLbl="alignNode1" presStyleIdx="4" presStyleCnt="15"/>
      <dgm:spPr/>
    </dgm:pt>
    <dgm:pt modelId="{C5565B1F-CD11-4C78-866C-91C621FB2220}" type="pres">
      <dgm:prSet presAssocID="{1C68B7B9-E217-430C-8F95-75AC0305E651}" presName="adorn" presStyleLbl="fgAccFollowNode1" presStyleIdx="4" presStyleCnt="15"/>
      <dgm:spPr/>
    </dgm:pt>
    <dgm:pt modelId="{10D6E6C5-788B-48C6-9CF6-B4663609AFB6}" type="pres">
      <dgm:prSet presAssocID="{EAFA59F6-34ED-4982-82A0-8FFBB9A22179}" presName="sibTrans" presStyleLbl="sibTrans2D1" presStyleIdx="0" presStyleCnt="0"/>
      <dgm:spPr/>
    </dgm:pt>
    <dgm:pt modelId="{0D876002-3E5B-403B-AB88-D74019946F01}" type="pres">
      <dgm:prSet presAssocID="{F02FFBC0-F5C6-4824-851D-30901079D8D1}" presName="compNode" presStyleCnt="0"/>
      <dgm:spPr/>
    </dgm:pt>
    <dgm:pt modelId="{8628B411-6CEE-432B-9CBD-34D9E705E504}" type="pres">
      <dgm:prSet presAssocID="{F02FFBC0-F5C6-4824-851D-30901079D8D1}" presName="childRect" presStyleLbl="bgAcc1" presStyleIdx="5" presStyleCnt="15">
        <dgm:presLayoutVars>
          <dgm:bulletEnabled val="1"/>
        </dgm:presLayoutVars>
      </dgm:prSet>
      <dgm:spPr/>
    </dgm:pt>
    <dgm:pt modelId="{E8A343B3-E253-4BF7-A591-3E3285D6C2D8}" type="pres">
      <dgm:prSet presAssocID="{F02FFBC0-F5C6-4824-851D-30901079D8D1}" presName="parentText" presStyleLbl="node1" presStyleIdx="0" presStyleCnt="0">
        <dgm:presLayoutVars>
          <dgm:chMax val="0"/>
          <dgm:bulletEnabled val="1"/>
        </dgm:presLayoutVars>
      </dgm:prSet>
      <dgm:spPr/>
    </dgm:pt>
    <dgm:pt modelId="{65A12FB8-01EB-4F98-8867-CF2A85FD0377}" type="pres">
      <dgm:prSet presAssocID="{F02FFBC0-F5C6-4824-851D-30901079D8D1}" presName="parentRect" presStyleLbl="alignNode1" presStyleIdx="5" presStyleCnt="15"/>
      <dgm:spPr/>
    </dgm:pt>
    <dgm:pt modelId="{866A22B5-CA2A-4B68-B6AC-ECE512654AF4}" type="pres">
      <dgm:prSet presAssocID="{F02FFBC0-F5C6-4824-851D-30901079D8D1}" presName="adorn" presStyleLbl="fgAccFollowNode1" presStyleIdx="5" presStyleCnt="15"/>
      <dgm:spPr/>
    </dgm:pt>
    <dgm:pt modelId="{F9558B60-B585-41AD-A101-C2E985D5A687}" type="pres">
      <dgm:prSet presAssocID="{65EE5C12-A608-4B11-AE72-510A7FA36706}" presName="sibTrans" presStyleLbl="sibTrans2D1" presStyleIdx="0" presStyleCnt="0"/>
      <dgm:spPr/>
    </dgm:pt>
    <dgm:pt modelId="{C2A3A466-4E26-4C85-9795-5845BF835D4F}" type="pres">
      <dgm:prSet presAssocID="{5AD9A9CB-4D7B-4A8A-A1B2-E8250D46BF2E}" presName="compNode" presStyleCnt="0"/>
      <dgm:spPr/>
    </dgm:pt>
    <dgm:pt modelId="{05B42154-2DC9-4A31-9B8E-8BB6F4C562C4}" type="pres">
      <dgm:prSet presAssocID="{5AD9A9CB-4D7B-4A8A-A1B2-E8250D46BF2E}" presName="childRect" presStyleLbl="bgAcc1" presStyleIdx="6" presStyleCnt="15">
        <dgm:presLayoutVars>
          <dgm:bulletEnabled val="1"/>
        </dgm:presLayoutVars>
      </dgm:prSet>
      <dgm:spPr/>
    </dgm:pt>
    <dgm:pt modelId="{743DCE75-7CC1-4743-9D64-855B21D598B1}" type="pres">
      <dgm:prSet presAssocID="{5AD9A9CB-4D7B-4A8A-A1B2-E8250D46BF2E}" presName="parentText" presStyleLbl="node1" presStyleIdx="0" presStyleCnt="0">
        <dgm:presLayoutVars>
          <dgm:chMax val="0"/>
          <dgm:bulletEnabled val="1"/>
        </dgm:presLayoutVars>
      </dgm:prSet>
      <dgm:spPr/>
    </dgm:pt>
    <dgm:pt modelId="{8666F8F3-0768-4024-898F-BE5E92789EBE}" type="pres">
      <dgm:prSet presAssocID="{5AD9A9CB-4D7B-4A8A-A1B2-E8250D46BF2E}" presName="parentRect" presStyleLbl="alignNode1" presStyleIdx="6" presStyleCnt="15"/>
      <dgm:spPr/>
    </dgm:pt>
    <dgm:pt modelId="{CDABEABD-E6EA-478E-A5CE-7E60493161C2}" type="pres">
      <dgm:prSet presAssocID="{5AD9A9CB-4D7B-4A8A-A1B2-E8250D46BF2E}" presName="adorn" presStyleLbl="fgAccFollowNode1" presStyleIdx="6" presStyleCnt="15"/>
      <dgm:spPr/>
    </dgm:pt>
    <dgm:pt modelId="{F07AFD9F-1609-4C51-9DEE-97EB1421BD48}" type="pres">
      <dgm:prSet presAssocID="{B84B7BC1-E8D3-40E1-9C56-16DAB36218F7}" presName="sibTrans" presStyleLbl="sibTrans2D1" presStyleIdx="0" presStyleCnt="0"/>
      <dgm:spPr/>
    </dgm:pt>
    <dgm:pt modelId="{4D30091E-D798-4E6B-8B4C-D6791D46F173}" type="pres">
      <dgm:prSet presAssocID="{9D4CC909-3022-4C2C-B096-E2087965B84F}" presName="compNode" presStyleCnt="0"/>
      <dgm:spPr/>
    </dgm:pt>
    <dgm:pt modelId="{3B85CE51-CB1B-4700-A84F-27B622162383}" type="pres">
      <dgm:prSet presAssocID="{9D4CC909-3022-4C2C-B096-E2087965B84F}" presName="childRect" presStyleLbl="bgAcc1" presStyleIdx="7" presStyleCnt="15">
        <dgm:presLayoutVars>
          <dgm:bulletEnabled val="1"/>
        </dgm:presLayoutVars>
      </dgm:prSet>
      <dgm:spPr/>
    </dgm:pt>
    <dgm:pt modelId="{84734D61-C769-4EE1-9322-ED1DB43C35D7}" type="pres">
      <dgm:prSet presAssocID="{9D4CC909-3022-4C2C-B096-E2087965B84F}" presName="parentText" presStyleLbl="node1" presStyleIdx="0" presStyleCnt="0">
        <dgm:presLayoutVars>
          <dgm:chMax val="0"/>
          <dgm:bulletEnabled val="1"/>
        </dgm:presLayoutVars>
      </dgm:prSet>
      <dgm:spPr/>
    </dgm:pt>
    <dgm:pt modelId="{D6D6041B-6DBF-4E65-AE17-BAB7835CD78B}" type="pres">
      <dgm:prSet presAssocID="{9D4CC909-3022-4C2C-B096-E2087965B84F}" presName="parentRect" presStyleLbl="alignNode1" presStyleIdx="7" presStyleCnt="15"/>
      <dgm:spPr/>
    </dgm:pt>
    <dgm:pt modelId="{F7360F69-EAD6-4A4F-96B9-AF044CE6351C}" type="pres">
      <dgm:prSet presAssocID="{9D4CC909-3022-4C2C-B096-E2087965B84F}" presName="adorn" presStyleLbl="fgAccFollowNode1" presStyleIdx="7" presStyleCnt="15"/>
      <dgm:spPr/>
    </dgm:pt>
    <dgm:pt modelId="{11318165-9F47-4423-A6D0-2A4B70004669}" type="pres">
      <dgm:prSet presAssocID="{CAE9A67D-D29B-479A-8995-47A067C6F2B6}" presName="sibTrans" presStyleLbl="sibTrans2D1" presStyleIdx="0" presStyleCnt="0"/>
      <dgm:spPr/>
    </dgm:pt>
    <dgm:pt modelId="{CDCCE72A-687C-4586-ABCB-C144D5E22626}" type="pres">
      <dgm:prSet presAssocID="{A5A97D7C-96AE-4E33-B92C-1B4BBD16447C}" presName="compNode" presStyleCnt="0"/>
      <dgm:spPr/>
    </dgm:pt>
    <dgm:pt modelId="{60D0E427-F37C-4DEE-94A2-7B7E246F081F}" type="pres">
      <dgm:prSet presAssocID="{A5A97D7C-96AE-4E33-B92C-1B4BBD16447C}" presName="childRect" presStyleLbl="bgAcc1" presStyleIdx="8" presStyleCnt="15">
        <dgm:presLayoutVars>
          <dgm:bulletEnabled val="1"/>
        </dgm:presLayoutVars>
      </dgm:prSet>
      <dgm:spPr/>
    </dgm:pt>
    <dgm:pt modelId="{E782FB9A-C4A3-40DD-9C39-B586A98D5FA4}" type="pres">
      <dgm:prSet presAssocID="{A5A97D7C-96AE-4E33-B92C-1B4BBD16447C}" presName="parentText" presStyleLbl="node1" presStyleIdx="0" presStyleCnt="0">
        <dgm:presLayoutVars>
          <dgm:chMax val="0"/>
          <dgm:bulletEnabled val="1"/>
        </dgm:presLayoutVars>
      </dgm:prSet>
      <dgm:spPr/>
    </dgm:pt>
    <dgm:pt modelId="{C795471D-11F4-422C-BE96-6AD732D0B25D}" type="pres">
      <dgm:prSet presAssocID="{A5A97D7C-96AE-4E33-B92C-1B4BBD16447C}" presName="parentRect" presStyleLbl="alignNode1" presStyleIdx="8" presStyleCnt="15"/>
      <dgm:spPr/>
    </dgm:pt>
    <dgm:pt modelId="{7A2F8482-B619-4D32-B14B-6A17D42CB16C}" type="pres">
      <dgm:prSet presAssocID="{A5A97D7C-96AE-4E33-B92C-1B4BBD16447C}" presName="adorn" presStyleLbl="fgAccFollowNode1" presStyleIdx="8" presStyleCnt="15"/>
      <dgm:spPr/>
    </dgm:pt>
    <dgm:pt modelId="{33717801-C84E-4EC3-AB07-2170008494F2}" type="pres">
      <dgm:prSet presAssocID="{95B44799-AE6E-4AF8-A335-B3AA7F2F897C}" presName="sibTrans" presStyleLbl="sibTrans2D1" presStyleIdx="0" presStyleCnt="0"/>
      <dgm:spPr/>
    </dgm:pt>
    <dgm:pt modelId="{F22E5558-7ACA-4A57-A88A-4D6835A7A825}" type="pres">
      <dgm:prSet presAssocID="{55DE4536-25CF-48A5-9DD9-33F536DE532B}" presName="compNode" presStyleCnt="0"/>
      <dgm:spPr/>
    </dgm:pt>
    <dgm:pt modelId="{77E2E70D-BD8E-41D1-820B-A65D63A9F9A8}" type="pres">
      <dgm:prSet presAssocID="{55DE4536-25CF-48A5-9DD9-33F536DE532B}" presName="childRect" presStyleLbl="bgAcc1" presStyleIdx="9" presStyleCnt="15">
        <dgm:presLayoutVars>
          <dgm:bulletEnabled val="1"/>
        </dgm:presLayoutVars>
      </dgm:prSet>
      <dgm:spPr/>
    </dgm:pt>
    <dgm:pt modelId="{D8BE7B29-9869-4FF6-BD39-7C04C41AD516}" type="pres">
      <dgm:prSet presAssocID="{55DE4536-25CF-48A5-9DD9-33F536DE532B}" presName="parentText" presStyleLbl="node1" presStyleIdx="0" presStyleCnt="0">
        <dgm:presLayoutVars>
          <dgm:chMax val="0"/>
          <dgm:bulletEnabled val="1"/>
        </dgm:presLayoutVars>
      </dgm:prSet>
      <dgm:spPr/>
    </dgm:pt>
    <dgm:pt modelId="{0CBA4F9B-1D4B-455C-83E2-1083D19398FD}" type="pres">
      <dgm:prSet presAssocID="{55DE4536-25CF-48A5-9DD9-33F536DE532B}" presName="parentRect" presStyleLbl="alignNode1" presStyleIdx="9" presStyleCnt="15"/>
      <dgm:spPr/>
    </dgm:pt>
    <dgm:pt modelId="{5CF7578C-CA35-430A-9F7B-08063159CDC1}" type="pres">
      <dgm:prSet presAssocID="{55DE4536-25CF-48A5-9DD9-33F536DE532B}" presName="adorn" presStyleLbl="fgAccFollowNode1" presStyleIdx="9" presStyleCnt="15"/>
      <dgm:spPr/>
    </dgm:pt>
    <dgm:pt modelId="{873DF78B-4AB6-4DE2-BF35-15F218D22467}" type="pres">
      <dgm:prSet presAssocID="{5C7DA252-DFEF-4667-8569-FEC1E8D8EBDC}" presName="sibTrans" presStyleLbl="sibTrans2D1" presStyleIdx="0" presStyleCnt="0"/>
      <dgm:spPr/>
    </dgm:pt>
    <dgm:pt modelId="{0FD51C03-DB11-4360-9612-4595B8441668}" type="pres">
      <dgm:prSet presAssocID="{EA73C37F-F92B-4FD5-BE70-0F5202234775}" presName="compNode" presStyleCnt="0"/>
      <dgm:spPr/>
    </dgm:pt>
    <dgm:pt modelId="{7977A861-8348-4C4C-A1E4-77B3DA42BBE4}" type="pres">
      <dgm:prSet presAssocID="{EA73C37F-F92B-4FD5-BE70-0F5202234775}" presName="childRect" presStyleLbl="bgAcc1" presStyleIdx="10" presStyleCnt="15">
        <dgm:presLayoutVars>
          <dgm:bulletEnabled val="1"/>
        </dgm:presLayoutVars>
      </dgm:prSet>
      <dgm:spPr/>
    </dgm:pt>
    <dgm:pt modelId="{A683A759-409E-4977-9ACA-AA6DD02D22BE}" type="pres">
      <dgm:prSet presAssocID="{EA73C37F-F92B-4FD5-BE70-0F5202234775}" presName="parentText" presStyleLbl="node1" presStyleIdx="0" presStyleCnt="0">
        <dgm:presLayoutVars>
          <dgm:chMax val="0"/>
          <dgm:bulletEnabled val="1"/>
        </dgm:presLayoutVars>
      </dgm:prSet>
      <dgm:spPr/>
    </dgm:pt>
    <dgm:pt modelId="{45777E8C-AB71-49C9-B7C8-59859B253167}" type="pres">
      <dgm:prSet presAssocID="{EA73C37F-F92B-4FD5-BE70-0F5202234775}" presName="parentRect" presStyleLbl="alignNode1" presStyleIdx="10" presStyleCnt="15"/>
      <dgm:spPr/>
    </dgm:pt>
    <dgm:pt modelId="{FFC0B226-916F-41E8-A0D8-EA6259C347F5}" type="pres">
      <dgm:prSet presAssocID="{EA73C37F-F92B-4FD5-BE70-0F5202234775}" presName="adorn" presStyleLbl="fgAccFollowNode1" presStyleIdx="10" presStyleCnt="15"/>
      <dgm:spPr/>
    </dgm:pt>
    <dgm:pt modelId="{2ECCEECA-2D93-4FB9-9CAA-0140EBF41C9F}" type="pres">
      <dgm:prSet presAssocID="{89920042-7BF6-4446-AA7C-ED894F0C5B30}" presName="sibTrans" presStyleLbl="sibTrans2D1" presStyleIdx="0" presStyleCnt="0"/>
      <dgm:spPr/>
    </dgm:pt>
    <dgm:pt modelId="{868A6992-A7DB-4CAC-A10D-AD976AEAE044}" type="pres">
      <dgm:prSet presAssocID="{28CC45E8-18B9-493C-88C6-45FE81771FE2}" presName="compNode" presStyleCnt="0"/>
      <dgm:spPr/>
    </dgm:pt>
    <dgm:pt modelId="{7554B0CA-172E-43CF-A812-AC83312EA9C2}" type="pres">
      <dgm:prSet presAssocID="{28CC45E8-18B9-493C-88C6-45FE81771FE2}" presName="childRect" presStyleLbl="bgAcc1" presStyleIdx="11" presStyleCnt="15">
        <dgm:presLayoutVars>
          <dgm:bulletEnabled val="1"/>
        </dgm:presLayoutVars>
      </dgm:prSet>
      <dgm:spPr/>
    </dgm:pt>
    <dgm:pt modelId="{C994E2AC-3930-4CEA-A201-0EBE2EEB11B9}" type="pres">
      <dgm:prSet presAssocID="{28CC45E8-18B9-493C-88C6-45FE81771FE2}" presName="parentText" presStyleLbl="node1" presStyleIdx="0" presStyleCnt="0">
        <dgm:presLayoutVars>
          <dgm:chMax val="0"/>
          <dgm:bulletEnabled val="1"/>
        </dgm:presLayoutVars>
      </dgm:prSet>
      <dgm:spPr/>
    </dgm:pt>
    <dgm:pt modelId="{0E02B573-EDB7-42FF-B745-482BE57DA2CE}" type="pres">
      <dgm:prSet presAssocID="{28CC45E8-18B9-493C-88C6-45FE81771FE2}" presName="parentRect" presStyleLbl="alignNode1" presStyleIdx="11" presStyleCnt="15"/>
      <dgm:spPr/>
    </dgm:pt>
    <dgm:pt modelId="{210FFF56-3245-4E8B-8EEA-81462B265439}" type="pres">
      <dgm:prSet presAssocID="{28CC45E8-18B9-493C-88C6-45FE81771FE2}" presName="adorn" presStyleLbl="fgAccFollowNode1" presStyleIdx="11" presStyleCnt="15"/>
      <dgm:spPr/>
    </dgm:pt>
    <dgm:pt modelId="{D22CAE05-2388-4A4C-B6FF-BA053F2C56FF}" type="pres">
      <dgm:prSet presAssocID="{65C7AF0D-3C54-45D8-8A3D-54F380B9FE62}" presName="sibTrans" presStyleLbl="sibTrans2D1" presStyleIdx="0" presStyleCnt="0"/>
      <dgm:spPr/>
    </dgm:pt>
    <dgm:pt modelId="{9C080D82-FDC1-4604-BDED-E98EAC1843E6}" type="pres">
      <dgm:prSet presAssocID="{62400327-AD43-4FA2-BE12-B9DE8A7157CA}" presName="compNode" presStyleCnt="0"/>
      <dgm:spPr/>
    </dgm:pt>
    <dgm:pt modelId="{E8BED6AB-9AD7-44A1-880C-925C719F0478}" type="pres">
      <dgm:prSet presAssocID="{62400327-AD43-4FA2-BE12-B9DE8A7157CA}" presName="childRect" presStyleLbl="bgAcc1" presStyleIdx="12" presStyleCnt="15">
        <dgm:presLayoutVars>
          <dgm:bulletEnabled val="1"/>
        </dgm:presLayoutVars>
      </dgm:prSet>
      <dgm:spPr/>
    </dgm:pt>
    <dgm:pt modelId="{DA55B320-23B5-4837-9098-C6D9EFFCB821}" type="pres">
      <dgm:prSet presAssocID="{62400327-AD43-4FA2-BE12-B9DE8A7157CA}" presName="parentText" presStyleLbl="node1" presStyleIdx="0" presStyleCnt="0">
        <dgm:presLayoutVars>
          <dgm:chMax val="0"/>
          <dgm:bulletEnabled val="1"/>
        </dgm:presLayoutVars>
      </dgm:prSet>
      <dgm:spPr/>
    </dgm:pt>
    <dgm:pt modelId="{4A1A4700-0ED5-4547-8E01-9961A32FC3F2}" type="pres">
      <dgm:prSet presAssocID="{62400327-AD43-4FA2-BE12-B9DE8A7157CA}" presName="parentRect" presStyleLbl="alignNode1" presStyleIdx="12" presStyleCnt="15"/>
      <dgm:spPr/>
    </dgm:pt>
    <dgm:pt modelId="{C5008F8C-506D-4812-AF8A-949799DD7F9F}" type="pres">
      <dgm:prSet presAssocID="{62400327-AD43-4FA2-BE12-B9DE8A7157CA}" presName="adorn" presStyleLbl="fgAccFollowNode1" presStyleIdx="12" presStyleCnt="15"/>
      <dgm:spPr/>
    </dgm:pt>
    <dgm:pt modelId="{1D5C9042-CF0E-4B87-AD3C-FF6E88A00164}" type="pres">
      <dgm:prSet presAssocID="{D513D0BE-A16D-4904-B30A-442832F8DE08}" presName="sibTrans" presStyleLbl="sibTrans2D1" presStyleIdx="0" presStyleCnt="0"/>
      <dgm:spPr/>
    </dgm:pt>
    <dgm:pt modelId="{BF0FEE2A-9B3D-4E07-B485-E551A7F46A0C}" type="pres">
      <dgm:prSet presAssocID="{3BD767D4-E3C3-419F-B6BF-3C952BA879DB}" presName="compNode" presStyleCnt="0"/>
      <dgm:spPr/>
    </dgm:pt>
    <dgm:pt modelId="{349639EB-9167-48B4-96DC-668ADB34C2DF}" type="pres">
      <dgm:prSet presAssocID="{3BD767D4-E3C3-419F-B6BF-3C952BA879DB}" presName="childRect" presStyleLbl="bgAcc1" presStyleIdx="13" presStyleCnt="15">
        <dgm:presLayoutVars>
          <dgm:bulletEnabled val="1"/>
        </dgm:presLayoutVars>
      </dgm:prSet>
      <dgm:spPr/>
    </dgm:pt>
    <dgm:pt modelId="{F6C1F623-4FBF-428C-881B-92B72114B105}" type="pres">
      <dgm:prSet presAssocID="{3BD767D4-E3C3-419F-B6BF-3C952BA879DB}" presName="parentText" presStyleLbl="node1" presStyleIdx="0" presStyleCnt="0">
        <dgm:presLayoutVars>
          <dgm:chMax val="0"/>
          <dgm:bulletEnabled val="1"/>
        </dgm:presLayoutVars>
      </dgm:prSet>
      <dgm:spPr/>
    </dgm:pt>
    <dgm:pt modelId="{D349C362-4F70-45E6-9E94-505B0BCE4F8B}" type="pres">
      <dgm:prSet presAssocID="{3BD767D4-E3C3-419F-B6BF-3C952BA879DB}" presName="parentRect" presStyleLbl="alignNode1" presStyleIdx="13" presStyleCnt="15"/>
      <dgm:spPr/>
    </dgm:pt>
    <dgm:pt modelId="{56C019BC-6672-4206-B693-FA921858BE32}" type="pres">
      <dgm:prSet presAssocID="{3BD767D4-E3C3-419F-B6BF-3C952BA879DB}" presName="adorn" presStyleLbl="fgAccFollowNode1" presStyleIdx="13" presStyleCnt="15"/>
      <dgm:spPr/>
    </dgm:pt>
    <dgm:pt modelId="{33F02CDF-111A-4F36-8170-7B1667B9FC08}" type="pres">
      <dgm:prSet presAssocID="{18992C33-B219-4DA5-95B5-E41FCC1A9D70}" presName="sibTrans" presStyleLbl="sibTrans2D1" presStyleIdx="0" presStyleCnt="0"/>
      <dgm:spPr/>
    </dgm:pt>
    <dgm:pt modelId="{0F01546E-9B16-4776-A6FF-AD0B354219BF}" type="pres">
      <dgm:prSet presAssocID="{800B5505-A32B-4A64-B220-596086657909}" presName="compNode" presStyleCnt="0"/>
      <dgm:spPr/>
    </dgm:pt>
    <dgm:pt modelId="{96C42CCA-4F6D-446E-B7D3-69A8C309E7C6}" type="pres">
      <dgm:prSet presAssocID="{800B5505-A32B-4A64-B220-596086657909}" presName="childRect" presStyleLbl="bgAcc1" presStyleIdx="14" presStyleCnt="15">
        <dgm:presLayoutVars>
          <dgm:bulletEnabled val="1"/>
        </dgm:presLayoutVars>
      </dgm:prSet>
      <dgm:spPr/>
    </dgm:pt>
    <dgm:pt modelId="{B52138BC-F5D5-4F6F-BEE7-EFEB4E5B8F65}" type="pres">
      <dgm:prSet presAssocID="{800B5505-A32B-4A64-B220-596086657909}" presName="parentText" presStyleLbl="node1" presStyleIdx="0" presStyleCnt="0">
        <dgm:presLayoutVars>
          <dgm:chMax val="0"/>
          <dgm:bulletEnabled val="1"/>
        </dgm:presLayoutVars>
      </dgm:prSet>
      <dgm:spPr/>
    </dgm:pt>
    <dgm:pt modelId="{8D09BFC9-B0B1-4601-9BC7-8CA77B97AF1A}" type="pres">
      <dgm:prSet presAssocID="{800B5505-A32B-4A64-B220-596086657909}" presName="parentRect" presStyleLbl="alignNode1" presStyleIdx="14" presStyleCnt="15"/>
      <dgm:spPr/>
    </dgm:pt>
    <dgm:pt modelId="{6916CD3E-C12B-491C-A22E-ACA6355D21CA}" type="pres">
      <dgm:prSet presAssocID="{800B5505-A32B-4A64-B220-596086657909}" presName="adorn" presStyleLbl="fgAccFollowNode1" presStyleIdx="14" presStyleCnt="15"/>
      <dgm:spPr/>
    </dgm:pt>
  </dgm:ptLst>
  <dgm:cxnLst>
    <dgm:cxn modelId="{5B2D6402-6874-4944-BCF6-2547A172A35B}" type="presOf" srcId="{55DE4536-25CF-48A5-9DD9-33F536DE532B}" destId="{0CBA4F9B-1D4B-455C-83E2-1083D19398FD}" srcOrd="1" destOrd="0" presId="urn:microsoft.com/office/officeart/2005/8/layout/bList2#1"/>
    <dgm:cxn modelId="{F912540C-94A9-4BCD-A33C-886B14D85992}" type="presOf" srcId="{AD43DEDD-1A87-4556-9E84-328249D8324A}" destId="{BAF00764-B50A-42A4-BEA3-FCA343A9C4C4}" srcOrd="1" destOrd="0" presId="urn:microsoft.com/office/officeart/2005/8/layout/bList2#1"/>
    <dgm:cxn modelId="{E243CA11-AB9A-445F-9731-17FFD0B5E2E1}" type="presOf" srcId="{9D4CC909-3022-4C2C-B096-E2087965B84F}" destId="{D6D6041B-6DBF-4E65-AE17-BAB7835CD78B}" srcOrd="1" destOrd="0" presId="urn:microsoft.com/office/officeart/2005/8/layout/bList2#1"/>
    <dgm:cxn modelId="{C73DB614-C7A4-4294-B811-B48C42DE5659}" srcId="{3B69F32F-D977-42CF-8051-6FF60DDA2D96}" destId="{28CC45E8-18B9-493C-88C6-45FE81771FE2}" srcOrd="11" destOrd="0" parTransId="{C12F2A7F-E69C-4707-9901-B3C9752BA281}" sibTransId="{65C7AF0D-3C54-45D8-8A3D-54F380B9FE62}"/>
    <dgm:cxn modelId="{35A87A17-7CE0-473F-A45B-F12484BBA921}" srcId="{28CC45E8-18B9-493C-88C6-45FE81771FE2}" destId="{FEC298E4-95C3-4D83-961C-C1C1887FD13A}" srcOrd="0" destOrd="0" parTransId="{ACA10ACA-9432-470D-94CC-EADEE94814DC}" sibTransId="{643976AA-062A-4717-A0AA-72778B219927}"/>
    <dgm:cxn modelId="{9A802B1B-C093-4630-96C6-A54DD24E4183}" type="presOf" srcId="{B6576DD8-B280-4EFE-AF02-E72488EA243C}" destId="{349639EB-9167-48B4-96DC-668ADB34C2DF}" srcOrd="0" destOrd="0" presId="urn:microsoft.com/office/officeart/2005/8/layout/bList2#1"/>
    <dgm:cxn modelId="{4C1FA81B-AE14-466A-8425-C5F1926DD5AC}" type="presOf" srcId="{3B69F32F-D977-42CF-8051-6FF60DDA2D96}" destId="{0DDB0405-0345-4867-98C2-252AD4FC016F}" srcOrd="0" destOrd="0" presId="urn:microsoft.com/office/officeart/2005/8/layout/bList2#1"/>
    <dgm:cxn modelId="{ED83211E-C762-4E4C-B34C-7C93C604D576}" type="presOf" srcId="{93B6F045-1969-410F-9FFA-F48129A6DB21}" destId="{D3AAE964-F890-45BE-AE1B-EDFFC2D9F065}" srcOrd="0" destOrd="0" presId="urn:microsoft.com/office/officeart/2005/8/layout/bList2#1"/>
    <dgm:cxn modelId="{1BA1E31E-62A2-4B35-BB0A-4D8BEE4A6E8D}" type="presOf" srcId="{5AD9A9CB-4D7B-4A8A-A1B2-E8250D46BF2E}" destId="{743DCE75-7CC1-4743-9D64-855B21D598B1}" srcOrd="0" destOrd="0" presId="urn:microsoft.com/office/officeart/2005/8/layout/bList2#1"/>
    <dgm:cxn modelId="{19D3351F-E956-457B-A01C-4853F8710223}" type="presOf" srcId="{5C7DA252-DFEF-4667-8569-FEC1E8D8EBDC}" destId="{873DF78B-4AB6-4DE2-BF35-15F218D22467}" srcOrd="0" destOrd="0" presId="urn:microsoft.com/office/officeart/2005/8/layout/bList2#1"/>
    <dgm:cxn modelId="{0E588C1F-2EE6-4F25-9FDB-62615A702F02}" srcId="{A5A97D7C-96AE-4E33-B92C-1B4BBD16447C}" destId="{7E5F3709-21EF-4B87-A402-DEBF8F9793DB}" srcOrd="0" destOrd="0" parTransId="{4F17A73A-A285-4998-948F-2B42080536EA}" sibTransId="{6B0F1949-D8DF-4968-957E-CD93E358AEE7}"/>
    <dgm:cxn modelId="{73AAAA1F-BBE0-42AF-A20C-015FAF7A9F1D}" srcId="{3B69F32F-D977-42CF-8051-6FF60DDA2D96}" destId="{1C68B7B9-E217-430C-8F95-75AC0305E651}" srcOrd="4" destOrd="0" parTransId="{EBB73C37-CDB7-4FAD-86C7-A08E6EDE1D05}" sibTransId="{EAFA59F6-34ED-4982-82A0-8FFBB9A22179}"/>
    <dgm:cxn modelId="{D273762A-F706-4D47-9C65-CCC62B5C5F7E}" type="presOf" srcId="{B84B7BC1-E8D3-40E1-9C56-16DAB36218F7}" destId="{F07AFD9F-1609-4C51-9DEE-97EB1421BD48}" srcOrd="0" destOrd="0" presId="urn:microsoft.com/office/officeart/2005/8/layout/bList2#1"/>
    <dgm:cxn modelId="{BC74D02C-1D06-4A45-AAE1-F58686EA9DD5}" type="presOf" srcId="{880BF8B3-95DD-415B-B27E-68BF63494ED4}" destId="{B86CB66E-CC29-43D8-B9B1-EEA2F9F27152}" srcOrd="1" destOrd="0" presId="urn:microsoft.com/office/officeart/2005/8/layout/bList2#1"/>
    <dgm:cxn modelId="{AD72B333-AB95-480C-954C-6AD65990836D}" type="presOf" srcId="{55DE4536-25CF-48A5-9DD9-33F536DE532B}" destId="{D8BE7B29-9869-4FF6-BD39-7C04C41AD516}" srcOrd="0" destOrd="0" presId="urn:microsoft.com/office/officeart/2005/8/layout/bList2#1"/>
    <dgm:cxn modelId="{EFBC3D35-48A1-4DE1-A1C0-EF1FFDA8CC3A}" type="presOf" srcId="{1C68B7B9-E217-430C-8F95-75AC0305E651}" destId="{1963E586-3ACF-47AD-85F5-CCEC69505723}" srcOrd="1" destOrd="0" presId="urn:microsoft.com/office/officeart/2005/8/layout/bList2#1"/>
    <dgm:cxn modelId="{EA516337-E06D-456C-A6B2-FFAFF9957773}" srcId="{5222C71A-5F88-4832-BF7B-00141749C712}" destId="{C052661B-A45E-47D6-921A-85F21A37DA73}" srcOrd="0" destOrd="0" parTransId="{AF72E8A1-A824-455F-BFB8-D53C2004B9B7}" sibTransId="{1F92A01B-2074-467C-96E8-D8455A988887}"/>
    <dgm:cxn modelId="{A9DF355F-B398-4833-A3D5-524D6986ED25}" srcId="{3B69F32F-D977-42CF-8051-6FF60DDA2D96}" destId="{9D4CC909-3022-4C2C-B096-E2087965B84F}" srcOrd="7" destOrd="0" parTransId="{DA52904D-DAD2-4186-80EE-517F6E3E7902}" sibTransId="{CAE9A67D-D29B-479A-8995-47A067C6F2B6}"/>
    <dgm:cxn modelId="{EC43C65F-A8AB-42B1-8F3D-1E4D84A73DD1}" type="presOf" srcId="{F02FFBC0-F5C6-4824-851D-30901079D8D1}" destId="{E8A343B3-E253-4BF7-A591-3E3285D6C2D8}" srcOrd="0" destOrd="0" presId="urn:microsoft.com/office/officeart/2005/8/layout/bList2#1"/>
    <dgm:cxn modelId="{678C1061-E5AB-4D5D-9A1D-A7C023FE2F88}" srcId="{3B69F32F-D977-42CF-8051-6FF60DDA2D96}" destId="{AD43DEDD-1A87-4556-9E84-328249D8324A}" srcOrd="1" destOrd="0" parTransId="{FDAA8A5E-4AB5-4209-AAEB-052997EB64CA}" sibTransId="{93B6F045-1969-410F-9FFA-F48129A6DB21}"/>
    <dgm:cxn modelId="{950B2D41-D63A-48AA-9B73-61A41AFD264C}" type="presOf" srcId="{8292BE88-EDA0-47DB-9684-12F36098D1D8}" destId="{FDC7F5A6-5AF9-4188-8DE0-09AA06ACE46F}" srcOrd="0" destOrd="0" presId="urn:microsoft.com/office/officeart/2005/8/layout/bList2#1"/>
    <dgm:cxn modelId="{17AD5441-6103-41DB-B9BD-EE059182880A}" type="presOf" srcId="{F02FFBC0-F5C6-4824-851D-30901079D8D1}" destId="{65A12FB8-01EB-4F98-8867-CF2A85FD0377}" srcOrd="1" destOrd="0" presId="urn:microsoft.com/office/officeart/2005/8/layout/bList2#1"/>
    <dgm:cxn modelId="{A314EF62-CA5E-4246-8024-50539DA41C9D}" srcId="{9D4CC909-3022-4C2C-B096-E2087965B84F}" destId="{6313606C-3BEF-42F0-BCEC-7BC5656A1796}" srcOrd="0" destOrd="0" parTransId="{469E05BB-EE97-4626-9963-D4CF1F10DFE4}" sibTransId="{E94F0FC0-02E8-4950-8515-FAE5FC741F4A}"/>
    <dgm:cxn modelId="{1BBE5D63-DDFF-47E3-9296-840303E8E0E9}" srcId="{3B69F32F-D977-42CF-8051-6FF60DDA2D96}" destId="{5AD9A9CB-4D7B-4A8A-A1B2-E8250D46BF2E}" srcOrd="6" destOrd="0" parTransId="{46AA3CCB-2322-45B6-9A75-D366C068C5F7}" sibTransId="{B84B7BC1-E8D3-40E1-9C56-16DAB36218F7}"/>
    <dgm:cxn modelId="{F09BC548-D43D-43DD-868C-26685C8C381F}" type="presOf" srcId="{A5A97D7C-96AE-4E33-B92C-1B4BBD16447C}" destId="{C795471D-11F4-422C-BE96-6AD732D0B25D}" srcOrd="1" destOrd="0" presId="urn:microsoft.com/office/officeart/2005/8/layout/bList2#1"/>
    <dgm:cxn modelId="{36350E49-2FB3-4CB9-A9E1-A5BF794B3A39}" type="presOf" srcId="{EA73C37F-F92B-4FD5-BE70-0F5202234775}" destId="{45777E8C-AB71-49C9-B7C8-59859B253167}" srcOrd="1" destOrd="0" presId="urn:microsoft.com/office/officeart/2005/8/layout/bList2#1"/>
    <dgm:cxn modelId="{A5CD2C69-4EC6-4646-A81C-671C92478B5E}" type="presOf" srcId="{60FD0286-D55E-4A1F-AABA-3CE2855ED645}" destId="{3CACCAC1-2CD3-4EDF-ABB9-8E3901F71BEC}" srcOrd="0" destOrd="0" presId="urn:microsoft.com/office/officeart/2005/8/layout/bList2#1"/>
    <dgm:cxn modelId="{BE9D3D69-5E28-4339-9594-8942F510378A}" type="presOf" srcId="{5AD9A9CB-4D7B-4A8A-A1B2-E8250D46BF2E}" destId="{8666F8F3-0768-4024-898F-BE5E92789EBE}" srcOrd="1" destOrd="0" presId="urn:microsoft.com/office/officeart/2005/8/layout/bList2#1"/>
    <dgm:cxn modelId="{5F34334A-2223-426E-A70B-6704945B57CD}" srcId="{3B69F32F-D977-42CF-8051-6FF60DDA2D96}" destId="{F02FFBC0-F5C6-4824-851D-30901079D8D1}" srcOrd="5" destOrd="0" parTransId="{04334FE1-CA20-4F78-83B5-DEF2E8745933}" sibTransId="{65EE5C12-A608-4B11-AE72-510A7FA36706}"/>
    <dgm:cxn modelId="{DD26556B-D38F-49C8-8FFC-56CCD24A57B6}" type="presOf" srcId="{FEC298E4-95C3-4D83-961C-C1C1887FD13A}" destId="{7554B0CA-172E-43CF-A812-AC83312EA9C2}" srcOrd="0" destOrd="0" presId="urn:microsoft.com/office/officeart/2005/8/layout/bList2#1"/>
    <dgm:cxn modelId="{FD7BA670-F27D-4A9C-B4E2-ECC6C79CF29F}" type="presOf" srcId="{10654692-02CB-44FE-8BF8-ECD27CB7527D}" destId="{2B05D2B9-9C82-40DB-91A3-175E0A0DE361}" srcOrd="0" destOrd="0" presId="urn:microsoft.com/office/officeart/2005/8/layout/bList2#1"/>
    <dgm:cxn modelId="{A185C052-E905-4D66-9067-78731D3A8ABF}" srcId="{3B69F32F-D977-42CF-8051-6FF60DDA2D96}" destId="{A5A97D7C-96AE-4E33-B92C-1B4BBD16447C}" srcOrd="8" destOrd="0" parTransId="{419DF0B8-7ECB-4540-8EB8-9E3FB250CE6F}" sibTransId="{95B44799-AE6E-4AF8-A335-B3AA7F2F897C}"/>
    <dgm:cxn modelId="{9EB0E156-C0E6-4E68-A373-D41F28935A88}" type="presOf" srcId="{9D4CC909-3022-4C2C-B096-E2087965B84F}" destId="{84734D61-C769-4EE1-9322-ED1DB43C35D7}" srcOrd="0" destOrd="0" presId="urn:microsoft.com/office/officeart/2005/8/layout/bList2#1"/>
    <dgm:cxn modelId="{F2C64457-3FE6-4CE1-8F01-28657FC1913A}" type="presOf" srcId="{95B44799-AE6E-4AF8-A335-B3AA7F2F897C}" destId="{33717801-C84E-4EC3-AB07-2170008494F2}" srcOrd="0" destOrd="0" presId="urn:microsoft.com/office/officeart/2005/8/layout/bList2#1"/>
    <dgm:cxn modelId="{0E94A777-6948-440F-9298-DC7F99B03A75}" srcId="{F02FFBC0-F5C6-4824-851D-30901079D8D1}" destId="{048B8209-BD44-4E69-A9FA-442F03D3F2AF}" srcOrd="0" destOrd="0" parTransId="{263C37AF-3A94-4B7E-9D4C-066F147F436D}" sibTransId="{E2C8BF0D-D195-42DE-8A9D-73768B2E53AA}"/>
    <dgm:cxn modelId="{24A91558-9044-4E0F-B4B9-FE3662CA29E5}" srcId="{5AD9A9CB-4D7B-4A8A-A1B2-E8250D46BF2E}" destId="{2AD21C47-96EC-4EA4-8AE8-0E40F0567B0D}" srcOrd="0" destOrd="0" parTransId="{32A39D37-4206-4AC4-BF06-75EBC7ECA7D6}" sibTransId="{38AA8999-54E9-497B-B176-D4462F0589EB}"/>
    <dgm:cxn modelId="{CE4A1A78-15A3-420A-BD09-078E8712C4E3}" srcId="{3BD767D4-E3C3-419F-B6BF-3C952BA879DB}" destId="{B6576DD8-B280-4EFE-AF02-E72488EA243C}" srcOrd="0" destOrd="0" parTransId="{3F2512AE-BDBA-4FC3-BB7E-17B2E546DDC8}" sibTransId="{E877462A-98C7-4728-ADE7-1D81FB773F6D}"/>
    <dgm:cxn modelId="{9FE18F5A-7938-4FB4-B3D6-ABA12445DA96}" srcId="{3B69F32F-D977-42CF-8051-6FF60DDA2D96}" destId="{800B5505-A32B-4A64-B220-596086657909}" srcOrd="14" destOrd="0" parTransId="{11A478AA-C9BC-4D3F-9468-5CCD4AADC0F7}" sibTransId="{0D569808-5149-4C2B-837A-83C95FB7DF98}"/>
    <dgm:cxn modelId="{5DAB007B-4EF2-4F0B-801A-13636DEA6ECB}" srcId="{880BF8B3-95DD-415B-B27E-68BF63494ED4}" destId="{A9329021-A289-4C8A-A8B7-40CBBFE67CBF}" srcOrd="0" destOrd="0" parTransId="{C66BBB0F-3929-45A3-B025-97F18198C7EE}" sibTransId="{A035BDB5-2D30-4E14-9CFB-7E98F0EF3867}"/>
    <dgm:cxn modelId="{C654EC7B-1A8B-48A5-BE84-54730236B0B5}" type="presOf" srcId="{65EE5C12-A608-4B11-AE72-510A7FA36706}" destId="{F9558B60-B585-41AD-A101-C2E985D5A687}" srcOrd="0" destOrd="0" presId="urn:microsoft.com/office/officeart/2005/8/layout/bList2#1"/>
    <dgm:cxn modelId="{71ACEC7B-F98A-419B-8240-7380BBC5526D}" type="presOf" srcId="{62400327-AD43-4FA2-BE12-B9DE8A7157CA}" destId="{DA55B320-23B5-4837-9098-C6D9EFFCB821}" srcOrd="0" destOrd="0" presId="urn:microsoft.com/office/officeart/2005/8/layout/bList2#1"/>
    <dgm:cxn modelId="{E769087F-1B60-49ED-8EBB-08CD0AA5F598}" type="presOf" srcId="{4DE9D24F-CA87-46F1-8647-601BFC6EC190}" destId="{96C42CCA-4F6D-446E-B7D3-69A8C309E7C6}" srcOrd="0" destOrd="0" presId="urn:microsoft.com/office/officeart/2005/8/layout/bList2#1"/>
    <dgm:cxn modelId="{58390680-D087-47DD-BBB6-75BE5C2EEEBD}" type="presOf" srcId="{18992C33-B219-4DA5-95B5-E41FCC1A9D70}" destId="{33F02CDF-111A-4F36-8170-7B1667B9FC08}" srcOrd="0" destOrd="0" presId="urn:microsoft.com/office/officeart/2005/8/layout/bList2#1"/>
    <dgm:cxn modelId="{E7E40980-E804-4070-B502-FF148525550C}" type="presOf" srcId="{8292BE88-EDA0-47DB-9684-12F36098D1D8}" destId="{ACFB3784-DBDC-466D-9FED-BDDF3173F3AF}" srcOrd="1" destOrd="0" presId="urn:microsoft.com/office/officeart/2005/8/layout/bList2#1"/>
    <dgm:cxn modelId="{63632F84-03F1-4796-AA72-C8D56BF32257}" type="presOf" srcId="{3BD767D4-E3C3-419F-B6BF-3C952BA879DB}" destId="{D349C362-4F70-45E6-9E94-505B0BCE4F8B}" srcOrd="1" destOrd="0" presId="urn:microsoft.com/office/officeart/2005/8/layout/bList2#1"/>
    <dgm:cxn modelId="{F1BA2D86-5DB5-4B1A-9D8E-C444DA76B973}" type="presOf" srcId="{CAE9A67D-D29B-479A-8995-47A067C6F2B6}" destId="{11318165-9F47-4423-A6D0-2A4B70004669}" srcOrd="0" destOrd="0" presId="urn:microsoft.com/office/officeart/2005/8/layout/bList2#1"/>
    <dgm:cxn modelId="{B5748886-F437-49CF-A2FF-31492D06333C}" srcId="{800B5505-A32B-4A64-B220-596086657909}" destId="{4DE9D24F-CA87-46F1-8647-601BFC6EC190}" srcOrd="0" destOrd="0" parTransId="{BEBDF4EB-BDFA-4572-9A00-8F6FBE3F73D9}" sibTransId="{402F3A33-611A-4E46-8CD0-435BC96FC295}"/>
    <dgm:cxn modelId="{E9B87588-264F-47EF-9B6C-E5B8C8DC929A}" type="presOf" srcId="{800B5505-A32B-4A64-B220-596086657909}" destId="{B52138BC-F5D5-4F6F-BEE7-EFEB4E5B8F65}" srcOrd="0" destOrd="0" presId="urn:microsoft.com/office/officeart/2005/8/layout/bList2#1"/>
    <dgm:cxn modelId="{F3EEF38A-D886-4728-BB33-BB579E561B6D}" type="presOf" srcId="{800B5505-A32B-4A64-B220-596086657909}" destId="{8D09BFC9-B0B1-4601-9BC7-8CA77B97AF1A}" srcOrd="1" destOrd="0" presId="urn:microsoft.com/office/officeart/2005/8/layout/bList2#1"/>
    <dgm:cxn modelId="{BD37A68B-D21E-44A1-9C24-96C4091EDCE4}" srcId="{3B69F32F-D977-42CF-8051-6FF60DDA2D96}" destId="{55DE4536-25CF-48A5-9DD9-33F536DE532B}" srcOrd="9" destOrd="0" parTransId="{893DE529-F87F-4011-B68E-5DAA4265E9D0}" sibTransId="{5C7DA252-DFEF-4667-8569-FEC1E8D8EBDC}"/>
    <dgm:cxn modelId="{0EC494A0-D65D-44EE-A962-CED2746510F2}" type="presOf" srcId="{28CC45E8-18B9-493C-88C6-45FE81771FE2}" destId="{0E02B573-EDB7-42FF-B745-482BE57DA2CE}" srcOrd="1" destOrd="0" presId="urn:microsoft.com/office/officeart/2005/8/layout/bList2#1"/>
    <dgm:cxn modelId="{1B29CEA1-6570-42FD-A22E-2EEAA90E4893}" srcId="{8292BE88-EDA0-47DB-9684-12F36098D1D8}" destId="{E8CB66AB-8C9C-4045-B953-B56E9E31D4D8}" srcOrd="0" destOrd="0" parTransId="{90E3CD5E-70A8-4FF6-9C28-B70DADE83368}" sibTransId="{C8007555-2EA6-4311-A8A7-EA65886EDC8F}"/>
    <dgm:cxn modelId="{FE5588A2-3BD3-4F8E-9690-93C49B408FE0}" type="presOf" srcId="{AF627B3F-995E-4B6F-B457-A224D1C15E01}" destId="{77E2E70D-BD8E-41D1-820B-A65D63A9F9A8}" srcOrd="0" destOrd="0" presId="urn:microsoft.com/office/officeart/2005/8/layout/bList2#1"/>
    <dgm:cxn modelId="{8A1396A8-1D62-4991-9316-796DCE1CBD5D}" type="presOf" srcId="{5222C71A-5F88-4832-BF7B-00141749C712}" destId="{6F5E33BC-F54E-4F1C-A755-AB762BC43D70}" srcOrd="0" destOrd="0" presId="urn:microsoft.com/office/officeart/2005/8/layout/bList2#1"/>
    <dgm:cxn modelId="{C7D5E1A8-D62D-45D5-AF01-C9F68A4E04E9}" type="presOf" srcId="{3E095A2A-E4E7-4B31-B416-BFD4BEC3EA93}" destId="{380EC4E3-1AB9-4CDB-B96D-3DB3F175F908}" srcOrd="0" destOrd="0" presId="urn:microsoft.com/office/officeart/2005/8/layout/bList2#1"/>
    <dgm:cxn modelId="{458523AB-D9F1-4C36-A1E3-49DEF108DF6A}" type="presOf" srcId="{C052661B-A45E-47D6-921A-85F21A37DA73}" destId="{53596C76-6526-4D22-9D7C-1A8C567D3A70}" srcOrd="0" destOrd="0" presId="urn:microsoft.com/office/officeart/2005/8/layout/bList2#1"/>
    <dgm:cxn modelId="{194F55AF-3452-4C32-9C70-7FD516E3BAB1}" type="presOf" srcId="{EA73C37F-F92B-4FD5-BE70-0F5202234775}" destId="{A683A759-409E-4977-9ACA-AA6DD02D22BE}" srcOrd="0" destOrd="0" presId="urn:microsoft.com/office/officeart/2005/8/layout/bList2#1"/>
    <dgm:cxn modelId="{0A01B1AF-FE5B-43EB-BD9F-0E28069C7B05}" type="presOf" srcId="{A9329021-A289-4C8A-A8B7-40CBBFE67CBF}" destId="{11E7D935-18EF-42A4-8A5C-BBCEC615C701}" srcOrd="0" destOrd="0" presId="urn:microsoft.com/office/officeart/2005/8/layout/bList2#1"/>
    <dgm:cxn modelId="{282058B0-0325-4676-9012-AAFA4CB0E537}" type="presOf" srcId="{5222C71A-5F88-4832-BF7B-00141749C712}" destId="{2AD0F181-6207-48D8-89B5-1BFD3753A519}" srcOrd="1" destOrd="0" presId="urn:microsoft.com/office/officeart/2005/8/layout/bList2#1"/>
    <dgm:cxn modelId="{2920CFB1-139D-455B-85E2-689F8B86806E}" type="presOf" srcId="{A5A97D7C-96AE-4E33-B92C-1B4BBD16447C}" destId="{E782FB9A-C4A3-40DD-9C39-B586A98D5FA4}" srcOrd="0" destOrd="0" presId="urn:microsoft.com/office/officeart/2005/8/layout/bList2#1"/>
    <dgm:cxn modelId="{F8D458B7-5BA3-45FC-B9E1-016C7C390D61}" type="presOf" srcId="{65C7AF0D-3C54-45D8-8A3D-54F380B9FE62}" destId="{D22CAE05-2388-4A4C-B6FF-BA053F2C56FF}" srcOrd="0" destOrd="0" presId="urn:microsoft.com/office/officeart/2005/8/layout/bList2#1"/>
    <dgm:cxn modelId="{B3148EB9-9654-45A3-A602-D5A8D4F5E60A}" type="presOf" srcId="{880BF8B3-95DD-415B-B27E-68BF63494ED4}" destId="{A3B04BF0-7430-48D8-B048-F6E9B8437DD6}" srcOrd="0" destOrd="0" presId="urn:microsoft.com/office/officeart/2005/8/layout/bList2#1"/>
    <dgm:cxn modelId="{A00BB7BB-E904-43A4-B5D6-3AB48F759995}" srcId="{1C68B7B9-E217-430C-8F95-75AC0305E651}" destId="{60FD0286-D55E-4A1F-AABA-3CE2855ED645}" srcOrd="0" destOrd="0" parTransId="{B527386A-FC1C-42D4-93E3-33962E267FD0}" sibTransId="{326E3009-729D-4351-AF31-F86FA299A89E}"/>
    <dgm:cxn modelId="{ACDF75BC-0D56-47E2-9CC4-A5D7A2178EDB}" type="presOf" srcId="{7E5F3709-21EF-4B87-A402-DEBF8F9793DB}" destId="{60D0E427-F37C-4DEE-94A2-7B7E246F081F}" srcOrd="0" destOrd="0" presId="urn:microsoft.com/office/officeart/2005/8/layout/bList2#1"/>
    <dgm:cxn modelId="{D27982BD-AE58-4E97-9711-CCD967EDDB1D}" type="presOf" srcId="{E8CB66AB-8C9C-4045-B953-B56E9E31D4D8}" destId="{1DF236D8-12DB-42E3-98F5-8995B081703B}" srcOrd="0" destOrd="0" presId="urn:microsoft.com/office/officeart/2005/8/layout/bList2#1"/>
    <dgm:cxn modelId="{1BF43CC2-3D01-4DDA-8416-549C6344CA8B}" type="presOf" srcId="{89920042-7BF6-4446-AA7C-ED894F0C5B30}" destId="{2ECCEECA-2D93-4FB9-9CAA-0140EBF41C9F}" srcOrd="0" destOrd="0" presId="urn:microsoft.com/office/officeart/2005/8/layout/bList2#1"/>
    <dgm:cxn modelId="{7D9EF7C2-68C8-499F-B808-8CB554997F7A}" srcId="{AD43DEDD-1A87-4556-9E84-328249D8324A}" destId="{10654692-02CB-44FE-8BF8-ECD27CB7527D}" srcOrd="0" destOrd="0" parTransId="{505E8E96-208D-41D6-B60A-05ACE29FC535}" sibTransId="{367176FB-ABE8-4C97-A7E6-8B222A2FCC8E}"/>
    <dgm:cxn modelId="{B6288CC4-2873-449B-B650-F54DC7AA9C54}" type="presOf" srcId="{900EF34B-5E22-467A-9DCA-F3FEDDAFD172}" destId="{E8BED6AB-9AD7-44A1-880C-925C719F0478}" srcOrd="0" destOrd="0" presId="urn:microsoft.com/office/officeart/2005/8/layout/bList2#1"/>
    <dgm:cxn modelId="{A8BFA0C7-3A74-4DDE-9C94-CB5A1C51F081}" type="presOf" srcId="{2AD21C47-96EC-4EA4-8AE8-0E40F0567B0D}" destId="{05B42154-2DC9-4A31-9B8E-8BB6F4C562C4}" srcOrd="0" destOrd="0" presId="urn:microsoft.com/office/officeart/2005/8/layout/bList2#1"/>
    <dgm:cxn modelId="{C52828CC-EE2F-4869-8DF8-21242E8D01E2}" type="presOf" srcId="{3BD767D4-E3C3-419F-B6BF-3C952BA879DB}" destId="{F6C1F623-4FBF-428C-881B-92B72114B105}" srcOrd="0" destOrd="0" presId="urn:microsoft.com/office/officeart/2005/8/layout/bList2#1"/>
    <dgm:cxn modelId="{95E8C1CC-8C33-4737-93F0-697B3330E540}" type="presOf" srcId="{6313606C-3BEF-42F0-BCEC-7BC5656A1796}" destId="{3B85CE51-CB1B-4700-A84F-27B622162383}" srcOrd="0" destOrd="0" presId="urn:microsoft.com/office/officeart/2005/8/layout/bList2#1"/>
    <dgm:cxn modelId="{DF5B10CD-D141-484E-8C84-D37B3837CC68}" type="presOf" srcId="{048B8209-BD44-4E69-A9FA-442F03D3F2AF}" destId="{8628B411-6CEE-432B-9CBD-34D9E705E504}" srcOrd="0" destOrd="0" presId="urn:microsoft.com/office/officeart/2005/8/layout/bList2#1"/>
    <dgm:cxn modelId="{6DF2C1CF-8A3B-4CE2-AB85-27EE0EF28620}" type="presOf" srcId="{28CC45E8-18B9-493C-88C6-45FE81771FE2}" destId="{C994E2AC-3930-4CEA-A201-0EBE2EEB11B9}" srcOrd="0" destOrd="0" presId="urn:microsoft.com/office/officeart/2005/8/layout/bList2#1"/>
    <dgm:cxn modelId="{99EE7DD8-BF8E-499E-BA25-7131D05F5503}" srcId="{62400327-AD43-4FA2-BE12-B9DE8A7157CA}" destId="{900EF34B-5E22-467A-9DCA-F3FEDDAFD172}" srcOrd="0" destOrd="0" parTransId="{C186B5C1-AEFE-4816-9360-2584D61F6190}" sibTransId="{0A2E4815-AB39-4499-B3A3-1AB791AD99F0}"/>
    <dgm:cxn modelId="{BD8D10D9-EA1D-4A16-99B6-4B478A086BA0}" type="presOf" srcId="{62400327-AD43-4FA2-BE12-B9DE8A7157CA}" destId="{4A1A4700-0ED5-4547-8E01-9961A32FC3F2}" srcOrd="1" destOrd="0" presId="urn:microsoft.com/office/officeart/2005/8/layout/bList2#1"/>
    <dgm:cxn modelId="{54EB2FDE-079C-42D9-B69D-3E951C15E7D7}" type="presOf" srcId="{1C68B7B9-E217-430C-8F95-75AC0305E651}" destId="{C9E4EC3D-9C10-401E-8649-0A4A033A3CC2}" srcOrd="0" destOrd="0" presId="urn:microsoft.com/office/officeart/2005/8/layout/bList2#1"/>
    <dgm:cxn modelId="{304F14E1-A790-492E-B287-9D40B8FE49CE}" srcId="{3B69F32F-D977-42CF-8051-6FF60DDA2D96}" destId="{880BF8B3-95DD-415B-B27E-68BF63494ED4}" srcOrd="3" destOrd="0" parTransId="{F5236FCD-A72B-4F27-873F-9514CCD67851}" sibTransId="{97FDCA15-749F-4D7D-B157-ECE277EDB8FE}"/>
    <dgm:cxn modelId="{4F9F57E3-2C70-482D-B67B-440D0FCEF8FD}" type="presOf" srcId="{EAFA59F6-34ED-4982-82A0-8FFBB9A22179}" destId="{10D6E6C5-788B-48C6-9CF6-B4663609AFB6}" srcOrd="0" destOrd="0" presId="urn:microsoft.com/office/officeart/2005/8/layout/bList2#1"/>
    <dgm:cxn modelId="{83A09AE3-6684-4DF8-97EC-40BE5D783BB7}" srcId="{3B69F32F-D977-42CF-8051-6FF60DDA2D96}" destId="{5222C71A-5F88-4832-BF7B-00141749C712}" srcOrd="0" destOrd="0" parTransId="{7F0F1FB6-FB9C-431D-A6DD-ADF4C4BAECA7}" sibTransId="{E436587A-D1D9-4173-8442-BAC2EBB70A88}"/>
    <dgm:cxn modelId="{0E7DD8E3-CA88-4039-AEA2-DA6388662F14}" type="presOf" srcId="{D513D0BE-A16D-4904-B30A-442832F8DE08}" destId="{1D5C9042-CF0E-4B87-AD3C-FF6E88A00164}" srcOrd="0" destOrd="0" presId="urn:microsoft.com/office/officeart/2005/8/layout/bList2#1"/>
    <dgm:cxn modelId="{4C28F0EA-E0F2-45CB-A882-351F162126DE}" type="presOf" srcId="{E436587A-D1D9-4173-8442-BAC2EBB70A88}" destId="{A9A15F68-7640-48DB-BF36-B4EF0FD8CA12}" srcOrd="0" destOrd="0" presId="urn:microsoft.com/office/officeart/2005/8/layout/bList2#1"/>
    <dgm:cxn modelId="{2A2138EF-78CD-4D76-9D70-83F5FFF05EB4}" type="presOf" srcId="{97FDCA15-749F-4D7D-B157-ECE277EDB8FE}" destId="{49BF7018-894A-4753-B41B-CC9F598C3F50}" srcOrd="0" destOrd="0" presId="urn:microsoft.com/office/officeart/2005/8/layout/bList2#1"/>
    <dgm:cxn modelId="{01A93EF3-BC88-48E3-9EAC-CD1346479C50}" type="presOf" srcId="{AD43DEDD-1A87-4556-9E84-328249D8324A}" destId="{C0BFA5E6-F586-4404-88E2-AF76041990D2}" srcOrd="0" destOrd="0" presId="urn:microsoft.com/office/officeart/2005/8/layout/bList2#1"/>
    <dgm:cxn modelId="{BB0F0FF5-8E99-4470-8B50-370293D1EC90}" srcId="{3B69F32F-D977-42CF-8051-6FF60DDA2D96}" destId="{62400327-AD43-4FA2-BE12-B9DE8A7157CA}" srcOrd="12" destOrd="0" parTransId="{A0B12B81-6A39-49B1-BBA7-7CE7881B15A5}" sibTransId="{D513D0BE-A16D-4904-B30A-442832F8DE08}"/>
    <dgm:cxn modelId="{711C67F5-DFD0-4DAD-AC20-CF5363BE1B7D}" type="presOf" srcId="{74EDD63D-FCC1-4EC4-9C81-27B4E5FE02FF}" destId="{7977A861-8348-4C4C-A1E4-77B3DA42BBE4}" srcOrd="0" destOrd="0" presId="urn:microsoft.com/office/officeart/2005/8/layout/bList2#1"/>
    <dgm:cxn modelId="{FF4FD3F8-7F09-49D4-9778-7B953413D6CF}" srcId="{3B69F32F-D977-42CF-8051-6FF60DDA2D96}" destId="{EA73C37F-F92B-4FD5-BE70-0F5202234775}" srcOrd="10" destOrd="0" parTransId="{EF62C42F-D51F-4565-BD25-8B948AAEBBF3}" sibTransId="{89920042-7BF6-4446-AA7C-ED894F0C5B30}"/>
    <dgm:cxn modelId="{46E808F9-8CFD-41A2-B852-1A31B1F12C14}" srcId="{3B69F32F-D977-42CF-8051-6FF60DDA2D96}" destId="{8292BE88-EDA0-47DB-9684-12F36098D1D8}" srcOrd="2" destOrd="0" parTransId="{82B0207F-47D0-44C3-BD4F-2708ECF0B11E}" sibTransId="{3E095A2A-E4E7-4B31-B416-BFD4BEC3EA93}"/>
    <dgm:cxn modelId="{BB74EBFB-F6E9-4C30-9043-04CCDF12B711}" srcId="{EA73C37F-F92B-4FD5-BE70-0F5202234775}" destId="{74EDD63D-FCC1-4EC4-9C81-27B4E5FE02FF}" srcOrd="0" destOrd="0" parTransId="{4FB89157-97D6-4BD6-A803-1060487A4A03}" sibTransId="{27A3567B-54A2-46AF-8C65-11CA11EE2E9B}"/>
    <dgm:cxn modelId="{58B4ADFC-5055-40A4-B67E-D86151E6D9AC}" srcId="{3B69F32F-D977-42CF-8051-6FF60DDA2D96}" destId="{3BD767D4-E3C3-419F-B6BF-3C952BA879DB}" srcOrd="13" destOrd="0" parTransId="{FB1628F7-7211-4EF2-8401-7729D0F5C10E}" sibTransId="{18992C33-B219-4DA5-95B5-E41FCC1A9D70}"/>
    <dgm:cxn modelId="{69D07FFD-7590-4A27-964C-DBAA9A0A96CC}" srcId="{55DE4536-25CF-48A5-9DD9-33F536DE532B}" destId="{AF627B3F-995E-4B6F-B457-A224D1C15E01}" srcOrd="0" destOrd="0" parTransId="{314EB277-3C8F-4D86-9157-1ADFFECD4FF4}" sibTransId="{119678D6-5CF3-4238-BBAD-81D2E84FDE34}"/>
    <dgm:cxn modelId="{64C76B17-81C1-4A09-ACF3-DA5A61B42B0F}" type="presParOf" srcId="{0DDB0405-0345-4867-98C2-252AD4FC016F}" destId="{9B54461E-5C3D-489B-8957-D5232A7B9AFD}" srcOrd="0" destOrd="0" presId="urn:microsoft.com/office/officeart/2005/8/layout/bList2#1"/>
    <dgm:cxn modelId="{D39ADABC-5EDC-4FC3-AB30-5EB775AE0CEB}" type="presParOf" srcId="{9B54461E-5C3D-489B-8957-D5232A7B9AFD}" destId="{53596C76-6526-4D22-9D7C-1A8C567D3A70}" srcOrd="0" destOrd="0" presId="urn:microsoft.com/office/officeart/2005/8/layout/bList2#1"/>
    <dgm:cxn modelId="{BE04A503-F500-447F-B81A-7735BA7E841D}" type="presParOf" srcId="{9B54461E-5C3D-489B-8957-D5232A7B9AFD}" destId="{6F5E33BC-F54E-4F1C-A755-AB762BC43D70}" srcOrd="1" destOrd="0" presId="urn:microsoft.com/office/officeart/2005/8/layout/bList2#1"/>
    <dgm:cxn modelId="{B271EE19-B1FF-428B-ABA3-E7C570D11600}" type="presParOf" srcId="{9B54461E-5C3D-489B-8957-D5232A7B9AFD}" destId="{2AD0F181-6207-48D8-89B5-1BFD3753A519}" srcOrd="2" destOrd="0" presId="urn:microsoft.com/office/officeart/2005/8/layout/bList2#1"/>
    <dgm:cxn modelId="{B2C9E475-F037-4064-A081-80AAD5FBDEE6}" type="presParOf" srcId="{9B54461E-5C3D-489B-8957-D5232A7B9AFD}" destId="{7008C987-3220-4101-9285-DB5FDA8F46FC}" srcOrd="3" destOrd="0" presId="urn:microsoft.com/office/officeart/2005/8/layout/bList2#1"/>
    <dgm:cxn modelId="{708A8758-3E8C-47A0-8BB9-D8938C585AF2}" type="presParOf" srcId="{0DDB0405-0345-4867-98C2-252AD4FC016F}" destId="{A9A15F68-7640-48DB-BF36-B4EF0FD8CA12}" srcOrd="1" destOrd="0" presId="urn:microsoft.com/office/officeart/2005/8/layout/bList2#1"/>
    <dgm:cxn modelId="{55002CAB-B202-49CD-991A-42439662917E}" type="presParOf" srcId="{0DDB0405-0345-4867-98C2-252AD4FC016F}" destId="{950DDD7B-98BD-442B-B9AC-ED2966C38AF5}" srcOrd="2" destOrd="0" presId="urn:microsoft.com/office/officeart/2005/8/layout/bList2#1"/>
    <dgm:cxn modelId="{53DAB3C3-747F-433D-B7E8-57E2823CAE39}" type="presParOf" srcId="{950DDD7B-98BD-442B-B9AC-ED2966C38AF5}" destId="{2B05D2B9-9C82-40DB-91A3-175E0A0DE361}" srcOrd="0" destOrd="0" presId="urn:microsoft.com/office/officeart/2005/8/layout/bList2#1"/>
    <dgm:cxn modelId="{4EB744DF-3CC3-425B-B529-08725AC7C2E9}" type="presParOf" srcId="{950DDD7B-98BD-442B-B9AC-ED2966C38AF5}" destId="{C0BFA5E6-F586-4404-88E2-AF76041990D2}" srcOrd="1" destOrd="0" presId="urn:microsoft.com/office/officeart/2005/8/layout/bList2#1"/>
    <dgm:cxn modelId="{5B9AE6F3-3F83-46F9-82F2-AC19906D0DA0}" type="presParOf" srcId="{950DDD7B-98BD-442B-B9AC-ED2966C38AF5}" destId="{BAF00764-B50A-42A4-BEA3-FCA343A9C4C4}" srcOrd="2" destOrd="0" presId="urn:microsoft.com/office/officeart/2005/8/layout/bList2#1"/>
    <dgm:cxn modelId="{3E1BD17D-BE31-42A5-B092-0FB44EF8666E}" type="presParOf" srcId="{950DDD7B-98BD-442B-B9AC-ED2966C38AF5}" destId="{5DE1AD25-143B-4EE2-9992-FE4EE1E62E35}" srcOrd="3" destOrd="0" presId="urn:microsoft.com/office/officeart/2005/8/layout/bList2#1"/>
    <dgm:cxn modelId="{7562B5CC-78F6-456E-B845-EBE3BB581624}" type="presParOf" srcId="{0DDB0405-0345-4867-98C2-252AD4FC016F}" destId="{D3AAE964-F890-45BE-AE1B-EDFFC2D9F065}" srcOrd="3" destOrd="0" presId="urn:microsoft.com/office/officeart/2005/8/layout/bList2#1"/>
    <dgm:cxn modelId="{AC66D821-5B06-4969-B2E4-20764382D42A}" type="presParOf" srcId="{0DDB0405-0345-4867-98C2-252AD4FC016F}" destId="{A4426424-8DA2-4662-8125-9ED6758C5BCC}" srcOrd="4" destOrd="0" presId="urn:microsoft.com/office/officeart/2005/8/layout/bList2#1"/>
    <dgm:cxn modelId="{E1440268-AF5B-4B62-A3A7-BCAA8A897A2C}" type="presParOf" srcId="{A4426424-8DA2-4662-8125-9ED6758C5BCC}" destId="{1DF236D8-12DB-42E3-98F5-8995B081703B}" srcOrd="0" destOrd="0" presId="urn:microsoft.com/office/officeart/2005/8/layout/bList2#1"/>
    <dgm:cxn modelId="{1E36DC44-BF2C-4DEC-8D54-2C9E176C843E}" type="presParOf" srcId="{A4426424-8DA2-4662-8125-9ED6758C5BCC}" destId="{FDC7F5A6-5AF9-4188-8DE0-09AA06ACE46F}" srcOrd="1" destOrd="0" presId="urn:microsoft.com/office/officeart/2005/8/layout/bList2#1"/>
    <dgm:cxn modelId="{D911F494-A93F-4C9C-A5D1-1B04436CDFB8}" type="presParOf" srcId="{A4426424-8DA2-4662-8125-9ED6758C5BCC}" destId="{ACFB3784-DBDC-466D-9FED-BDDF3173F3AF}" srcOrd="2" destOrd="0" presId="urn:microsoft.com/office/officeart/2005/8/layout/bList2#1"/>
    <dgm:cxn modelId="{C8A2E05C-51D0-4A99-B19D-1C50D33D2B06}" type="presParOf" srcId="{A4426424-8DA2-4662-8125-9ED6758C5BCC}" destId="{D02846B0-803C-41FA-A83E-9CBD7404F434}" srcOrd="3" destOrd="0" presId="urn:microsoft.com/office/officeart/2005/8/layout/bList2#1"/>
    <dgm:cxn modelId="{20680271-1200-44D7-B39B-B156477AE794}" type="presParOf" srcId="{0DDB0405-0345-4867-98C2-252AD4FC016F}" destId="{380EC4E3-1AB9-4CDB-B96D-3DB3F175F908}" srcOrd="5" destOrd="0" presId="urn:microsoft.com/office/officeart/2005/8/layout/bList2#1"/>
    <dgm:cxn modelId="{D85ED46E-A010-4735-98EF-875E575C379C}" type="presParOf" srcId="{0DDB0405-0345-4867-98C2-252AD4FC016F}" destId="{0CF2CC35-B4C5-42E6-A540-7C8CF697E853}" srcOrd="6" destOrd="0" presId="urn:microsoft.com/office/officeart/2005/8/layout/bList2#1"/>
    <dgm:cxn modelId="{A07DF4C4-300E-488D-9A6E-BE13673E1239}" type="presParOf" srcId="{0CF2CC35-B4C5-42E6-A540-7C8CF697E853}" destId="{11E7D935-18EF-42A4-8A5C-BBCEC615C701}" srcOrd="0" destOrd="0" presId="urn:microsoft.com/office/officeart/2005/8/layout/bList2#1"/>
    <dgm:cxn modelId="{AE32C851-9399-4CA9-BEA4-6ABD0E3CFB07}" type="presParOf" srcId="{0CF2CC35-B4C5-42E6-A540-7C8CF697E853}" destId="{A3B04BF0-7430-48D8-B048-F6E9B8437DD6}" srcOrd="1" destOrd="0" presId="urn:microsoft.com/office/officeart/2005/8/layout/bList2#1"/>
    <dgm:cxn modelId="{1CB9445D-13C6-4773-865F-4FE0AB951220}" type="presParOf" srcId="{0CF2CC35-B4C5-42E6-A540-7C8CF697E853}" destId="{B86CB66E-CC29-43D8-B9B1-EEA2F9F27152}" srcOrd="2" destOrd="0" presId="urn:microsoft.com/office/officeart/2005/8/layout/bList2#1"/>
    <dgm:cxn modelId="{427A3DD2-30B4-4A85-8807-F06CED113D42}" type="presParOf" srcId="{0CF2CC35-B4C5-42E6-A540-7C8CF697E853}" destId="{54D10639-86E3-4C38-881C-6C902677558B}" srcOrd="3" destOrd="0" presId="urn:microsoft.com/office/officeart/2005/8/layout/bList2#1"/>
    <dgm:cxn modelId="{FD4E802C-A93B-4ACC-A7DB-771EF4A21A9D}" type="presParOf" srcId="{0DDB0405-0345-4867-98C2-252AD4FC016F}" destId="{49BF7018-894A-4753-B41B-CC9F598C3F50}" srcOrd="7" destOrd="0" presId="urn:microsoft.com/office/officeart/2005/8/layout/bList2#1"/>
    <dgm:cxn modelId="{4BBDFF64-D2A9-475A-9F94-714C83663A39}" type="presParOf" srcId="{0DDB0405-0345-4867-98C2-252AD4FC016F}" destId="{AF81CE7B-25AB-4079-B880-176298B34B01}" srcOrd="8" destOrd="0" presId="urn:microsoft.com/office/officeart/2005/8/layout/bList2#1"/>
    <dgm:cxn modelId="{FCAD13A4-1F32-4992-8090-D3FF39F92C8B}" type="presParOf" srcId="{AF81CE7B-25AB-4079-B880-176298B34B01}" destId="{3CACCAC1-2CD3-4EDF-ABB9-8E3901F71BEC}" srcOrd="0" destOrd="0" presId="urn:microsoft.com/office/officeart/2005/8/layout/bList2#1"/>
    <dgm:cxn modelId="{26C5589A-7D6F-4E99-B7F0-EEB660D7258E}" type="presParOf" srcId="{AF81CE7B-25AB-4079-B880-176298B34B01}" destId="{C9E4EC3D-9C10-401E-8649-0A4A033A3CC2}" srcOrd="1" destOrd="0" presId="urn:microsoft.com/office/officeart/2005/8/layout/bList2#1"/>
    <dgm:cxn modelId="{E4EA8E42-A3B7-4C3D-81D1-344BF4EE2FC1}" type="presParOf" srcId="{AF81CE7B-25AB-4079-B880-176298B34B01}" destId="{1963E586-3ACF-47AD-85F5-CCEC69505723}" srcOrd="2" destOrd="0" presId="urn:microsoft.com/office/officeart/2005/8/layout/bList2#1"/>
    <dgm:cxn modelId="{C3B8B7F2-56A5-4297-A7FB-676590ACE219}" type="presParOf" srcId="{AF81CE7B-25AB-4079-B880-176298B34B01}" destId="{C5565B1F-CD11-4C78-866C-91C621FB2220}" srcOrd="3" destOrd="0" presId="urn:microsoft.com/office/officeart/2005/8/layout/bList2#1"/>
    <dgm:cxn modelId="{797EC85A-5F93-411D-917F-09A2463526C4}" type="presParOf" srcId="{0DDB0405-0345-4867-98C2-252AD4FC016F}" destId="{10D6E6C5-788B-48C6-9CF6-B4663609AFB6}" srcOrd="9" destOrd="0" presId="urn:microsoft.com/office/officeart/2005/8/layout/bList2#1"/>
    <dgm:cxn modelId="{1A94537C-10F6-4753-BD95-75894AB149D3}" type="presParOf" srcId="{0DDB0405-0345-4867-98C2-252AD4FC016F}" destId="{0D876002-3E5B-403B-AB88-D74019946F01}" srcOrd="10" destOrd="0" presId="urn:microsoft.com/office/officeart/2005/8/layout/bList2#1"/>
    <dgm:cxn modelId="{E1C36BF0-46BA-4FEF-AC55-02B8B5907BE1}" type="presParOf" srcId="{0D876002-3E5B-403B-AB88-D74019946F01}" destId="{8628B411-6CEE-432B-9CBD-34D9E705E504}" srcOrd="0" destOrd="0" presId="urn:microsoft.com/office/officeart/2005/8/layout/bList2#1"/>
    <dgm:cxn modelId="{F997A75E-948D-4DC3-833D-4AFEB73D6A15}" type="presParOf" srcId="{0D876002-3E5B-403B-AB88-D74019946F01}" destId="{E8A343B3-E253-4BF7-A591-3E3285D6C2D8}" srcOrd="1" destOrd="0" presId="urn:microsoft.com/office/officeart/2005/8/layout/bList2#1"/>
    <dgm:cxn modelId="{189496CD-773F-4C17-8834-E7E55F5AD94C}" type="presParOf" srcId="{0D876002-3E5B-403B-AB88-D74019946F01}" destId="{65A12FB8-01EB-4F98-8867-CF2A85FD0377}" srcOrd="2" destOrd="0" presId="urn:microsoft.com/office/officeart/2005/8/layout/bList2#1"/>
    <dgm:cxn modelId="{F3DAE62E-7C20-44C6-9DF2-FDACEC480989}" type="presParOf" srcId="{0D876002-3E5B-403B-AB88-D74019946F01}" destId="{866A22B5-CA2A-4B68-B6AC-ECE512654AF4}" srcOrd="3" destOrd="0" presId="urn:microsoft.com/office/officeart/2005/8/layout/bList2#1"/>
    <dgm:cxn modelId="{862490C9-03CC-4DD1-A654-B2EFA23419C1}" type="presParOf" srcId="{0DDB0405-0345-4867-98C2-252AD4FC016F}" destId="{F9558B60-B585-41AD-A101-C2E985D5A687}" srcOrd="11" destOrd="0" presId="urn:microsoft.com/office/officeart/2005/8/layout/bList2#1"/>
    <dgm:cxn modelId="{49A76DFB-A736-468A-9CAE-37A6AD363035}" type="presParOf" srcId="{0DDB0405-0345-4867-98C2-252AD4FC016F}" destId="{C2A3A466-4E26-4C85-9795-5845BF835D4F}" srcOrd="12" destOrd="0" presId="urn:microsoft.com/office/officeart/2005/8/layout/bList2#1"/>
    <dgm:cxn modelId="{FF9FB69B-6387-44BC-8E35-4657C52D7212}" type="presParOf" srcId="{C2A3A466-4E26-4C85-9795-5845BF835D4F}" destId="{05B42154-2DC9-4A31-9B8E-8BB6F4C562C4}" srcOrd="0" destOrd="0" presId="urn:microsoft.com/office/officeart/2005/8/layout/bList2#1"/>
    <dgm:cxn modelId="{7395F19E-0866-4E9F-AC2C-E6CF6D0733DA}" type="presParOf" srcId="{C2A3A466-4E26-4C85-9795-5845BF835D4F}" destId="{743DCE75-7CC1-4743-9D64-855B21D598B1}" srcOrd="1" destOrd="0" presId="urn:microsoft.com/office/officeart/2005/8/layout/bList2#1"/>
    <dgm:cxn modelId="{F9EEFFE8-4396-4380-A1B4-FE93675B09B7}" type="presParOf" srcId="{C2A3A466-4E26-4C85-9795-5845BF835D4F}" destId="{8666F8F3-0768-4024-898F-BE5E92789EBE}" srcOrd="2" destOrd="0" presId="urn:microsoft.com/office/officeart/2005/8/layout/bList2#1"/>
    <dgm:cxn modelId="{60CDED0C-AE12-4ABC-9207-21D3673A3565}" type="presParOf" srcId="{C2A3A466-4E26-4C85-9795-5845BF835D4F}" destId="{CDABEABD-E6EA-478E-A5CE-7E60493161C2}" srcOrd="3" destOrd="0" presId="urn:microsoft.com/office/officeart/2005/8/layout/bList2#1"/>
    <dgm:cxn modelId="{04593AC7-9463-458A-BE5B-D772CD2CB453}" type="presParOf" srcId="{0DDB0405-0345-4867-98C2-252AD4FC016F}" destId="{F07AFD9F-1609-4C51-9DEE-97EB1421BD48}" srcOrd="13" destOrd="0" presId="urn:microsoft.com/office/officeart/2005/8/layout/bList2#1"/>
    <dgm:cxn modelId="{13F17BF9-55E4-4B38-A47D-8A192F165FB4}" type="presParOf" srcId="{0DDB0405-0345-4867-98C2-252AD4FC016F}" destId="{4D30091E-D798-4E6B-8B4C-D6791D46F173}" srcOrd="14" destOrd="0" presId="urn:microsoft.com/office/officeart/2005/8/layout/bList2#1"/>
    <dgm:cxn modelId="{EAB5D172-623F-45AA-A0A0-2221CBAD82C4}" type="presParOf" srcId="{4D30091E-D798-4E6B-8B4C-D6791D46F173}" destId="{3B85CE51-CB1B-4700-A84F-27B622162383}" srcOrd="0" destOrd="0" presId="urn:microsoft.com/office/officeart/2005/8/layout/bList2#1"/>
    <dgm:cxn modelId="{F0B5E4EE-E95B-46B5-9DDD-E4D03E5EE7E2}" type="presParOf" srcId="{4D30091E-D798-4E6B-8B4C-D6791D46F173}" destId="{84734D61-C769-4EE1-9322-ED1DB43C35D7}" srcOrd="1" destOrd="0" presId="urn:microsoft.com/office/officeart/2005/8/layout/bList2#1"/>
    <dgm:cxn modelId="{3DA81280-1FFF-4F76-AA56-4AEF0FF0BFAC}" type="presParOf" srcId="{4D30091E-D798-4E6B-8B4C-D6791D46F173}" destId="{D6D6041B-6DBF-4E65-AE17-BAB7835CD78B}" srcOrd="2" destOrd="0" presId="urn:microsoft.com/office/officeart/2005/8/layout/bList2#1"/>
    <dgm:cxn modelId="{0EE8E4ED-9FCD-471D-833A-6C150AB24FA9}" type="presParOf" srcId="{4D30091E-D798-4E6B-8B4C-D6791D46F173}" destId="{F7360F69-EAD6-4A4F-96B9-AF044CE6351C}" srcOrd="3" destOrd="0" presId="urn:microsoft.com/office/officeart/2005/8/layout/bList2#1"/>
    <dgm:cxn modelId="{ADE46321-CCBD-4130-9A4D-BCA5576E39F0}" type="presParOf" srcId="{0DDB0405-0345-4867-98C2-252AD4FC016F}" destId="{11318165-9F47-4423-A6D0-2A4B70004669}" srcOrd="15" destOrd="0" presId="urn:microsoft.com/office/officeart/2005/8/layout/bList2#1"/>
    <dgm:cxn modelId="{F7249450-C955-4435-93CA-063DA148D49B}" type="presParOf" srcId="{0DDB0405-0345-4867-98C2-252AD4FC016F}" destId="{CDCCE72A-687C-4586-ABCB-C144D5E22626}" srcOrd="16" destOrd="0" presId="urn:microsoft.com/office/officeart/2005/8/layout/bList2#1"/>
    <dgm:cxn modelId="{0D17B744-0747-4BF1-AEB2-577A70E6B519}" type="presParOf" srcId="{CDCCE72A-687C-4586-ABCB-C144D5E22626}" destId="{60D0E427-F37C-4DEE-94A2-7B7E246F081F}" srcOrd="0" destOrd="0" presId="urn:microsoft.com/office/officeart/2005/8/layout/bList2#1"/>
    <dgm:cxn modelId="{692C0EE4-0628-4409-8C90-25C4FB1402E6}" type="presParOf" srcId="{CDCCE72A-687C-4586-ABCB-C144D5E22626}" destId="{E782FB9A-C4A3-40DD-9C39-B586A98D5FA4}" srcOrd="1" destOrd="0" presId="urn:microsoft.com/office/officeart/2005/8/layout/bList2#1"/>
    <dgm:cxn modelId="{B5A4A1BA-BBCC-4A76-97E9-8BB701636CB1}" type="presParOf" srcId="{CDCCE72A-687C-4586-ABCB-C144D5E22626}" destId="{C795471D-11F4-422C-BE96-6AD732D0B25D}" srcOrd="2" destOrd="0" presId="urn:microsoft.com/office/officeart/2005/8/layout/bList2#1"/>
    <dgm:cxn modelId="{F03E6D1D-639B-456F-B56D-5ED6CC49EFDC}" type="presParOf" srcId="{CDCCE72A-687C-4586-ABCB-C144D5E22626}" destId="{7A2F8482-B619-4D32-B14B-6A17D42CB16C}" srcOrd="3" destOrd="0" presId="urn:microsoft.com/office/officeart/2005/8/layout/bList2#1"/>
    <dgm:cxn modelId="{73E19620-07F7-4EAC-9CAB-48286D0048FD}" type="presParOf" srcId="{0DDB0405-0345-4867-98C2-252AD4FC016F}" destId="{33717801-C84E-4EC3-AB07-2170008494F2}" srcOrd="17" destOrd="0" presId="urn:microsoft.com/office/officeart/2005/8/layout/bList2#1"/>
    <dgm:cxn modelId="{49AAFC87-7522-4F1C-BAD4-C91BF083A424}" type="presParOf" srcId="{0DDB0405-0345-4867-98C2-252AD4FC016F}" destId="{F22E5558-7ACA-4A57-A88A-4D6835A7A825}" srcOrd="18" destOrd="0" presId="urn:microsoft.com/office/officeart/2005/8/layout/bList2#1"/>
    <dgm:cxn modelId="{CF8C245D-05EB-4C99-AAB1-15F4ACE334DC}" type="presParOf" srcId="{F22E5558-7ACA-4A57-A88A-4D6835A7A825}" destId="{77E2E70D-BD8E-41D1-820B-A65D63A9F9A8}" srcOrd="0" destOrd="0" presId="urn:microsoft.com/office/officeart/2005/8/layout/bList2#1"/>
    <dgm:cxn modelId="{1E91EAF8-01B9-41C2-8BA3-0B9C0FB5824D}" type="presParOf" srcId="{F22E5558-7ACA-4A57-A88A-4D6835A7A825}" destId="{D8BE7B29-9869-4FF6-BD39-7C04C41AD516}" srcOrd="1" destOrd="0" presId="urn:microsoft.com/office/officeart/2005/8/layout/bList2#1"/>
    <dgm:cxn modelId="{BFFD6362-CA49-4569-8D86-BD039CD2C642}" type="presParOf" srcId="{F22E5558-7ACA-4A57-A88A-4D6835A7A825}" destId="{0CBA4F9B-1D4B-455C-83E2-1083D19398FD}" srcOrd="2" destOrd="0" presId="urn:microsoft.com/office/officeart/2005/8/layout/bList2#1"/>
    <dgm:cxn modelId="{3F0F10A2-D29B-4C08-9311-3B4DBA61D1D4}" type="presParOf" srcId="{F22E5558-7ACA-4A57-A88A-4D6835A7A825}" destId="{5CF7578C-CA35-430A-9F7B-08063159CDC1}" srcOrd="3" destOrd="0" presId="urn:microsoft.com/office/officeart/2005/8/layout/bList2#1"/>
    <dgm:cxn modelId="{6E154140-DC0F-4732-B9A7-8D4A7EBBF344}" type="presParOf" srcId="{0DDB0405-0345-4867-98C2-252AD4FC016F}" destId="{873DF78B-4AB6-4DE2-BF35-15F218D22467}" srcOrd="19" destOrd="0" presId="urn:microsoft.com/office/officeart/2005/8/layout/bList2#1"/>
    <dgm:cxn modelId="{C8D2CD7D-53C1-46EE-8A72-4B9459BD7348}" type="presParOf" srcId="{0DDB0405-0345-4867-98C2-252AD4FC016F}" destId="{0FD51C03-DB11-4360-9612-4595B8441668}" srcOrd="20" destOrd="0" presId="urn:microsoft.com/office/officeart/2005/8/layout/bList2#1"/>
    <dgm:cxn modelId="{1B289E72-3E7C-47A2-8E11-D8A0000669E5}" type="presParOf" srcId="{0FD51C03-DB11-4360-9612-4595B8441668}" destId="{7977A861-8348-4C4C-A1E4-77B3DA42BBE4}" srcOrd="0" destOrd="0" presId="urn:microsoft.com/office/officeart/2005/8/layout/bList2#1"/>
    <dgm:cxn modelId="{BDF404D1-F850-42A8-A9FE-4D0C146F661A}" type="presParOf" srcId="{0FD51C03-DB11-4360-9612-4595B8441668}" destId="{A683A759-409E-4977-9ACA-AA6DD02D22BE}" srcOrd="1" destOrd="0" presId="urn:microsoft.com/office/officeart/2005/8/layout/bList2#1"/>
    <dgm:cxn modelId="{CE96AB43-AFEF-4CD6-89E6-7D726AEAD598}" type="presParOf" srcId="{0FD51C03-DB11-4360-9612-4595B8441668}" destId="{45777E8C-AB71-49C9-B7C8-59859B253167}" srcOrd="2" destOrd="0" presId="urn:microsoft.com/office/officeart/2005/8/layout/bList2#1"/>
    <dgm:cxn modelId="{B4AE4754-77C7-4E0C-AA67-460B79F06010}" type="presParOf" srcId="{0FD51C03-DB11-4360-9612-4595B8441668}" destId="{FFC0B226-916F-41E8-A0D8-EA6259C347F5}" srcOrd="3" destOrd="0" presId="urn:microsoft.com/office/officeart/2005/8/layout/bList2#1"/>
    <dgm:cxn modelId="{F92FAB57-0305-47E0-ABFF-C7209DA0D008}" type="presParOf" srcId="{0DDB0405-0345-4867-98C2-252AD4FC016F}" destId="{2ECCEECA-2D93-4FB9-9CAA-0140EBF41C9F}" srcOrd="21" destOrd="0" presId="urn:microsoft.com/office/officeart/2005/8/layout/bList2#1"/>
    <dgm:cxn modelId="{B5B5A525-6230-415A-AF0B-573A3B118161}" type="presParOf" srcId="{0DDB0405-0345-4867-98C2-252AD4FC016F}" destId="{868A6992-A7DB-4CAC-A10D-AD976AEAE044}" srcOrd="22" destOrd="0" presId="urn:microsoft.com/office/officeart/2005/8/layout/bList2#1"/>
    <dgm:cxn modelId="{58645BC9-74D9-4C67-9A02-F992E40C8521}" type="presParOf" srcId="{868A6992-A7DB-4CAC-A10D-AD976AEAE044}" destId="{7554B0CA-172E-43CF-A812-AC83312EA9C2}" srcOrd="0" destOrd="0" presId="urn:microsoft.com/office/officeart/2005/8/layout/bList2#1"/>
    <dgm:cxn modelId="{DFF5F0A6-99D7-4CCF-8B62-0E57D5FE39BB}" type="presParOf" srcId="{868A6992-A7DB-4CAC-A10D-AD976AEAE044}" destId="{C994E2AC-3930-4CEA-A201-0EBE2EEB11B9}" srcOrd="1" destOrd="0" presId="urn:microsoft.com/office/officeart/2005/8/layout/bList2#1"/>
    <dgm:cxn modelId="{A8EB7411-AC7E-4768-BE29-E4C8F8574BBB}" type="presParOf" srcId="{868A6992-A7DB-4CAC-A10D-AD976AEAE044}" destId="{0E02B573-EDB7-42FF-B745-482BE57DA2CE}" srcOrd="2" destOrd="0" presId="urn:microsoft.com/office/officeart/2005/8/layout/bList2#1"/>
    <dgm:cxn modelId="{7F7DFBB1-5327-4AF9-A5B9-B0861FAA866A}" type="presParOf" srcId="{868A6992-A7DB-4CAC-A10D-AD976AEAE044}" destId="{210FFF56-3245-4E8B-8EEA-81462B265439}" srcOrd="3" destOrd="0" presId="urn:microsoft.com/office/officeart/2005/8/layout/bList2#1"/>
    <dgm:cxn modelId="{19349612-5A83-4C94-BC7F-3209071EC20C}" type="presParOf" srcId="{0DDB0405-0345-4867-98C2-252AD4FC016F}" destId="{D22CAE05-2388-4A4C-B6FF-BA053F2C56FF}" srcOrd="23" destOrd="0" presId="urn:microsoft.com/office/officeart/2005/8/layout/bList2#1"/>
    <dgm:cxn modelId="{C6369BC1-74C7-4E22-B336-DD282CD1AAC9}" type="presParOf" srcId="{0DDB0405-0345-4867-98C2-252AD4FC016F}" destId="{9C080D82-FDC1-4604-BDED-E98EAC1843E6}" srcOrd="24" destOrd="0" presId="urn:microsoft.com/office/officeart/2005/8/layout/bList2#1"/>
    <dgm:cxn modelId="{C9CC3F94-1E2A-4511-A2DF-F9DBBB99BAAD}" type="presParOf" srcId="{9C080D82-FDC1-4604-BDED-E98EAC1843E6}" destId="{E8BED6AB-9AD7-44A1-880C-925C719F0478}" srcOrd="0" destOrd="0" presId="urn:microsoft.com/office/officeart/2005/8/layout/bList2#1"/>
    <dgm:cxn modelId="{91150BF0-C540-4A94-881E-EC55D9184E27}" type="presParOf" srcId="{9C080D82-FDC1-4604-BDED-E98EAC1843E6}" destId="{DA55B320-23B5-4837-9098-C6D9EFFCB821}" srcOrd="1" destOrd="0" presId="urn:microsoft.com/office/officeart/2005/8/layout/bList2#1"/>
    <dgm:cxn modelId="{C22E5540-B5FE-4545-A329-FFF469BA0E77}" type="presParOf" srcId="{9C080D82-FDC1-4604-BDED-E98EAC1843E6}" destId="{4A1A4700-0ED5-4547-8E01-9961A32FC3F2}" srcOrd="2" destOrd="0" presId="urn:microsoft.com/office/officeart/2005/8/layout/bList2#1"/>
    <dgm:cxn modelId="{3779F563-EBF1-4B02-9162-65A5B283B6F3}" type="presParOf" srcId="{9C080D82-FDC1-4604-BDED-E98EAC1843E6}" destId="{C5008F8C-506D-4812-AF8A-949799DD7F9F}" srcOrd="3" destOrd="0" presId="urn:microsoft.com/office/officeart/2005/8/layout/bList2#1"/>
    <dgm:cxn modelId="{9DA14BAA-94CD-4819-AE4F-1C7F931C4C63}" type="presParOf" srcId="{0DDB0405-0345-4867-98C2-252AD4FC016F}" destId="{1D5C9042-CF0E-4B87-AD3C-FF6E88A00164}" srcOrd="25" destOrd="0" presId="urn:microsoft.com/office/officeart/2005/8/layout/bList2#1"/>
    <dgm:cxn modelId="{A8DCB98E-4AF2-45EC-AAD5-0650A4B0E7FA}" type="presParOf" srcId="{0DDB0405-0345-4867-98C2-252AD4FC016F}" destId="{BF0FEE2A-9B3D-4E07-B485-E551A7F46A0C}" srcOrd="26" destOrd="0" presId="urn:microsoft.com/office/officeart/2005/8/layout/bList2#1"/>
    <dgm:cxn modelId="{60395B5D-D097-400B-9186-50842483ED3C}" type="presParOf" srcId="{BF0FEE2A-9B3D-4E07-B485-E551A7F46A0C}" destId="{349639EB-9167-48B4-96DC-668ADB34C2DF}" srcOrd="0" destOrd="0" presId="urn:microsoft.com/office/officeart/2005/8/layout/bList2#1"/>
    <dgm:cxn modelId="{1FC676AE-F793-4DCA-8B89-874F7647B730}" type="presParOf" srcId="{BF0FEE2A-9B3D-4E07-B485-E551A7F46A0C}" destId="{F6C1F623-4FBF-428C-881B-92B72114B105}" srcOrd="1" destOrd="0" presId="urn:microsoft.com/office/officeart/2005/8/layout/bList2#1"/>
    <dgm:cxn modelId="{6E9FC2C2-36BB-4249-BEDF-AF590727BF54}" type="presParOf" srcId="{BF0FEE2A-9B3D-4E07-B485-E551A7F46A0C}" destId="{D349C362-4F70-45E6-9E94-505B0BCE4F8B}" srcOrd="2" destOrd="0" presId="urn:microsoft.com/office/officeart/2005/8/layout/bList2#1"/>
    <dgm:cxn modelId="{8122B7CD-288B-4FE3-9140-90FD43B04763}" type="presParOf" srcId="{BF0FEE2A-9B3D-4E07-B485-E551A7F46A0C}" destId="{56C019BC-6672-4206-B693-FA921858BE32}" srcOrd="3" destOrd="0" presId="urn:microsoft.com/office/officeart/2005/8/layout/bList2#1"/>
    <dgm:cxn modelId="{20688C32-C76C-49DB-AF53-46C22F112C4F}" type="presParOf" srcId="{0DDB0405-0345-4867-98C2-252AD4FC016F}" destId="{33F02CDF-111A-4F36-8170-7B1667B9FC08}" srcOrd="27" destOrd="0" presId="urn:microsoft.com/office/officeart/2005/8/layout/bList2#1"/>
    <dgm:cxn modelId="{F95EAA84-CA80-4707-8DCC-A2044FE73E09}" type="presParOf" srcId="{0DDB0405-0345-4867-98C2-252AD4FC016F}" destId="{0F01546E-9B16-4776-A6FF-AD0B354219BF}" srcOrd="28" destOrd="0" presId="urn:microsoft.com/office/officeart/2005/8/layout/bList2#1"/>
    <dgm:cxn modelId="{12624089-68A3-48A3-9412-715942980148}" type="presParOf" srcId="{0F01546E-9B16-4776-A6FF-AD0B354219BF}" destId="{96C42CCA-4F6D-446E-B7D3-69A8C309E7C6}" srcOrd="0" destOrd="0" presId="urn:microsoft.com/office/officeart/2005/8/layout/bList2#1"/>
    <dgm:cxn modelId="{5F80114A-7580-471D-824E-2C46DED2CDE4}" type="presParOf" srcId="{0F01546E-9B16-4776-A6FF-AD0B354219BF}" destId="{B52138BC-F5D5-4F6F-BEE7-EFEB4E5B8F65}" srcOrd="1" destOrd="0" presId="urn:microsoft.com/office/officeart/2005/8/layout/bList2#1"/>
    <dgm:cxn modelId="{1B9C1954-4791-46F6-8723-45DEDBA80B75}" type="presParOf" srcId="{0F01546E-9B16-4776-A6FF-AD0B354219BF}" destId="{8D09BFC9-B0B1-4601-9BC7-8CA77B97AF1A}" srcOrd="2" destOrd="0" presId="urn:microsoft.com/office/officeart/2005/8/layout/bList2#1"/>
    <dgm:cxn modelId="{CF38928A-95E9-463D-B48D-F2C63204333F}" type="presParOf" srcId="{0F01546E-9B16-4776-A6FF-AD0B354219BF}" destId="{6916CD3E-C12B-491C-A22E-ACA6355D21CA}"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39FF6-C449-4708-A78E-760AD5940A47}">
      <dsp:nvSpPr>
        <dsp:cNvPr id="0" name=""/>
        <dsp:cNvSpPr/>
      </dsp:nvSpPr>
      <dsp:spPr>
        <a:xfrm rot="5400000">
          <a:off x="-206549" y="206750"/>
          <a:ext cx="1376995" cy="9638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sz="2500" b="1" kern="1200" baseline="-25000" dirty="0"/>
            <a:t>应用层</a:t>
          </a:r>
          <a:endParaRPr lang="zh-CN" sz="2500" b="1" kern="1200" dirty="0"/>
        </a:p>
      </dsp:txBody>
      <dsp:txXfrm rot="-5400000">
        <a:off x="1" y="482148"/>
        <a:ext cx="963896" cy="413099"/>
      </dsp:txXfrm>
    </dsp:sp>
    <dsp:sp modelId="{340A8C9F-DA38-45C8-91BB-89C7210DCA13}">
      <dsp:nvSpPr>
        <dsp:cNvPr id="0" name=""/>
        <dsp:cNvSpPr/>
      </dsp:nvSpPr>
      <dsp:spPr>
        <a:xfrm rot="5400000">
          <a:off x="4213547" y="-3249449"/>
          <a:ext cx="895046" cy="739434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baseline="-25000" dirty="0"/>
            <a:t>智能物流、智能电网、绿色建筑、智能交通、环境监测等</a:t>
          </a:r>
          <a:endParaRPr lang="en-US" sz="2400" kern="1200" baseline="-25000" dirty="0"/>
        </a:p>
      </dsp:txBody>
      <dsp:txXfrm rot="-5400000">
        <a:off x="963896" y="43895"/>
        <a:ext cx="7350656" cy="807660"/>
      </dsp:txXfrm>
    </dsp:sp>
    <dsp:sp modelId="{EEDA1E38-32E3-4539-A233-1CA5F8A1AC7C}">
      <dsp:nvSpPr>
        <dsp:cNvPr id="0" name=""/>
        <dsp:cNvSpPr/>
      </dsp:nvSpPr>
      <dsp:spPr>
        <a:xfrm rot="5400000">
          <a:off x="-206549" y="1438317"/>
          <a:ext cx="1376995" cy="9638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b="1" kern="1200" baseline="-25000" dirty="0"/>
            <a:t>服务</a:t>
          </a:r>
          <a:r>
            <a:rPr lang="zh-CN" sz="2500" b="1" kern="1200" baseline="-25000" dirty="0"/>
            <a:t>层</a:t>
          </a:r>
          <a:endParaRPr lang="zh-CN" sz="2500" b="1" kern="1200" dirty="0"/>
        </a:p>
      </dsp:txBody>
      <dsp:txXfrm rot="-5400000">
        <a:off x="1" y="1713715"/>
        <a:ext cx="963896" cy="413099"/>
      </dsp:txXfrm>
    </dsp:sp>
    <dsp:sp modelId="{9229DAB0-23D7-4847-8E84-83AC4094293A}">
      <dsp:nvSpPr>
        <dsp:cNvPr id="0" name=""/>
        <dsp:cNvSpPr/>
      </dsp:nvSpPr>
      <dsp:spPr>
        <a:xfrm rot="5400000">
          <a:off x="4213547" y="-2017883"/>
          <a:ext cx="895046" cy="739434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baseline="-25000" dirty="0"/>
            <a:t>数据中心、搜索引擎、智能决策、信息安全、数据挖掘等</a:t>
          </a:r>
          <a:endParaRPr lang="en-US" sz="2400" kern="1200" baseline="-25000" dirty="0"/>
        </a:p>
      </dsp:txBody>
      <dsp:txXfrm rot="-5400000">
        <a:off x="963896" y="1275461"/>
        <a:ext cx="7350656" cy="807660"/>
      </dsp:txXfrm>
    </dsp:sp>
    <dsp:sp modelId="{E4E793EA-6937-4831-A84B-503CBB1813FB}">
      <dsp:nvSpPr>
        <dsp:cNvPr id="0" name=""/>
        <dsp:cNvSpPr/>
      </dsp:nvSpPr>
      <dsp:spPr>
        <a:xfrm rot="5400000">
          <a:off x="-206549" y="2669883"/>
          <a:ext cx="1376995" cy="9638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b="1" kern="1200" baseline="-25000" dirty="0"/>
            <a:t>网络</a:t>
          </a:r>
          <a:r>
            <a:rPr lang="zh-CN" sz="2500" b="1" kern="1200" baseline="-25000" dirty="0"/>
            <a:t>层</a:t>
          </a:r>
          <a:endParaRPr lang="zh-CN" sz="2500" b="1" kern="1200" dirty="0"/>
        </a:p>
      </dsp:txBody>
      <dsp:txXfrm rot="-5400000">
        <a:off x="1" y="2945281"/>
        <a:ext cx="963896" cy="413099"/>
      </dsp:txXfrm>
    </dsp:sp>
    <dsp:sp modelId="{164B645A-BC96-4912-855F-38E35A984708}">
      <dsp:nvSpPr>
        <dsp:cNvPr id="0" name=""/>
        <dsp:cNvSpPr/>
      </dsp:nvSpPr>
      <dsp:spPr>
        <a:xfrm rot="5400000">
          <a:off x="4213547" y="-786316"/>
          <a:ext cx="895046" cy="739434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baseline="-25000" dirty="0"/>
            <a:t>无线广域网、互联网、无线局域网等</a:t>
          </a:r>
          <a:endParaRPr lang="en-US" sz="2400" kern="1200" baseline="-25000" dirty="0"/>
        </a:p>
      </dsp:txBody>
      <dsp:txXfrm rot="-5400000">
        <a:off x="963896" y="2507028"/>
        <a:ext cx="7350656" cy="807660"/>
      </dsp:txXfrm>
    </dsp:sp>
    <dsp:sp modelId="{599685C3-910D-4586-844F-A5589C837759}">
      <dsp:nvSpPr>
        <dsp:cNvPr id="0" name=""/>
        <dsp:cNvSpPr/>
      </dsp:nvSpPr>
      <dsp:spPr>
        <a:xfrm rot="5400000">
          <a:off x="-206549" y="3901450"/>
          <a:ext cx="1376995" cy="9638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zh-CN" altLang="en-US" sz="2500" b="1" kern="1200" baseline="-25000" dirty="0"/>
            <a:t>感知</a:t>
          </a:r>
          <a:r>
            <a:rPr lang="zh-CN" sz="2500" b="1" kern="1200" baseline="-25000" dirty="0"/>
            <a:t>层</a:t>
          </a:r>
          <a:endParaRPr lang="zh-CN" sz="2500" b="1" kern="1200" dirty="0"/>
        </a:p>
      </dsp:txBody>
      <dsp:txXfrm rot="-5400000">
        <a:off x="1" y="4176848"/>
        <a:ext cx="963896" cy="413099"/>
      </dsp:txXfrm>
    </dsp:sp>
    <dsp:sp modelId="{DB6D648F-7BA7-4143-AC63-E7853E1AECC1}">
      <dsp:nvSpPr>
        <dsp:cNvPr id="0" name=""/>
        <dsp:cNvSpPr/>
      </dsp:nvSpPr>
      <dsp:spPr>
        <a:xfrm rot="5400000">
          <a:off x="4213547" y="445250"/>
          <a:ext cx="895046" cy="739434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altLang="zh-CN" sz="2400" kern="1200" baseline="-25000" dirty="0"/>
            <a:t>GPS</a:t>
          </a:r>
          <a:r>
            <a:rPr lang="zh-CN" altLang="en-US" sz="2400" kern="1200" baseline="-25000" dirty="0"/>
            <a:t>、智能设备、</a:t>
          </a:r>
          <a:r>
            <a:rPr lang="en-US" altLang="zh-CN" sz="2400" kern="1200" baseline="-25000" dirty="0"/>
            <a:t>RFID</a:t>
          </a:r>
          <a:r>
            <a:rPr lang="zh-CN" altLang="en-US" sz="2400" kern="1200" baseline="-25000" dirty="0"/>
            <a:t>、传感器等</a:t>
          </a:r>
        </a:p>
      </dsp:txBody>
      <dsp:txXfrm rot="-5400000">
        <a:off x="963896" y="3738595"/>
        <a:ext cx="7350656" cy="807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98ADF-6632-450D-9E9E-56A1D8CB6F1D}">
      <dsp:nvSpPr>
        <dsp:cNvPr id="0" name=""/>
        <dsp:cNvSpPr/>
      </dsp:nvSpPr>
      <dsp:spPr>
        <a:xfrm>
          <a:off x="49542" y="781777"/>
          <a:ext cx="1357708" cy="6788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US" sz="2100" kern="1200" baseline="-25000" dirty="0"/>
            <a:t>ONS</a:t>
          </a:r>
          <a:r>
            <a:rPr lang="zh-CN" sz="2100" kern="1200" baseline="-25000" dirty="0"/>
            <a:t>系统架构</a:t>
          </a:r>
          <a:endParaRPr lang="en-US" sz="2100" kern="1200" baseline="-25000" dirty="0"/>
        </a:p>
      </dsp:txBody>
      <dsp:txXfrm>
        <a:off x="69425" y="801660"/>
        <a:ext cx="1317942" cy="639088"/>
      </dsp:txXfrm>
    </dsp:sp>
    <dsp:sp modelId="{4A836502-96CD-4A2D-B508-BC1BAE1DB1B0}">
      <dsp:nvSpPr>
        <dsp:cNvPr id="0" name=""/>
        <dsp:cNvSpPr/>
      </dsp:nvSpPr>
      <dsp:spPr>
        <a:xfrm rot="18287211">
          <a:off x="1202842" y="703069"/>
          <a:ext cx="951900" cy="54492"/>
        </a:xfrm>
        <a:custGeom>
          <a:avLst/>
          <a:gdLst/>
          <a:ahLst/>
          <a:cxnLst/>
          <a:rect l="0" t="0" r="0" b="0"/>
          <a:pathLst>
            <a:path>
              <a:moveTo>
                <a:pt x="0" y="27246"/>
              </a:moveTo>
              <a:lnTo>
                <a:pt x="951900" y="27246"/>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54994" y="706518"/>
        <a:ext cx="47595" cy="47595"/>
      </dsp:txXfrm>
    </dsp:sp>
    <dsp:sp modelId="{E417048A-C97D-445C-B969-2C6D30B009B4}">
      <dsp:nvSpPr>
        <dsp:cNvPr id="0" name=""/>
        <dsp:cNvSpPr/>
      </dsp:nvSpPr>
      <dsp:spPr>
        <a:xfrm>
          <a:off x="1950334" y="0"/>
          <a:ext cx="1357708" cy="6788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baseline="-25000" dirty="0"/>
            <a:t>映射信息</a:t>
          </a:r>
          <a:endParaRPr lang="en-US" sz="2100" kern="1200" baseline="-25000" dirty="0"/>
        </a:p>
      </dsp:txBody>
      <dsp:txXfrm>
        <a:off x="1970217" y="19883"/>
        <a:ext cx="1317942" cy="639088"/>
      </dsp:txXfrm>
    </dsp:sp>
    <dsp:sp modelId="{246969A4-A55A-4230-B189-685610529169}">
      <dsp:nvSpPr>
        <dsp:cNvPr id="0" name=""/>
        <dsp:cNvSpPr/>
      </dsp:nvSpPr>
      <dsp:spPr>
        <a:xfrm>
          <a:off x="1407250" y="1093958"/>
          <a:ext cx="543083" cy="54492"/>
        </a:xfrm>
        <a:custGeom>
          <a:avLst/>
          <a:gdLst/>
          <a:ahLst/>
          <a:cxnLst/>
          <a:rect l="0" t="0" r="0" b="0"/>
          <a:pathLst>
            <a:path>
              <a:moveTo>
                <a:pt x="0" y="27246"/>
              </a:moveTo>
              <a:lnTo>
                <a:pt x="543083" y="27246"/>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65215" y="1107627"/>
        <a:ext cx="27154" cy="27154"/>
      </dsp:txXfrm>
    </dsp:sp>
    <dsp:sp modelId="{9E14C95E-F30D-461F-913A-0E8D7DDF15EB}">
      <dsp:nvSpPr>
        <dsp:cNvPr id="0" name=""/>
        <dsp:cNvSpPr/>
      </dsp:nvSpPr>
      <dsp:spPr>
        <a:xfrm>
          <a:off x="1950334" y="781777"/>
          <a:ext cx="1357708" cy="6788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US" sz="2100" kern="1200" baseline="-25000" dirty="0"/>
            <a:t>ONS</a:t>
          </a:r>
          <a:r>
            <a:rPr lang="zh-CN" sz="2100" kern="1200" baseline="-25000" dirty="0"/>
            <a:t>服务器</a:t>
          </a:r>
          <a:endParaRPr lang="en-US" sz="2100" kern="1200" baseline="-25000" dirty="0"/>
        </a:p>
      </dsp:txBody>
      <dsp:txXfrm>
        <a:off x="1970217" y="801660"/>
        <a:ext cx="1317942" cy="639088"/>
      </dsp:txXfrm>
    </dsp:sp>
    <dsp:sp modelId="{69E8AD82-9E4E-4727-9DEF-68B4900D78BE}">
      <dsp:nvSpPr>
        <dsp:cNvPr id="0" name=""/>
        <dsp:cNvSpPr/>
      </dsp:nvSpPr>
      <dsp:spPr>
        <a:xfrm rot="3310531">
          <a:off x="1203291" y="1484299"/>
          <a:ext cx="951001" cy="54492"/>
        </a:xfrm>
        <a:custGeom>
          <a:avLst/>
          <a:gdLst/>
          <a:ahLst/>
          <a:cxnLst/>
          <a:rect l="0" t="0" r="0" b="0"/>
          <a:pathLst>
            <a:path>
              <a:moveTo>
                <a:pt x="0" y="27246"/>
              </a:moveTo>
              <a:lnTo>
                <a:pt x="951001" y="27246"/>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55017" y="1487770"/>
        <a:ext cx="47550" cy="47550"/>
      </dsp:txXfrm>
    </dsp:sp>
    <dsp:sp modelId="{BD4549B3-25EE-4879-B7C8-9E078E4F4697}">
      <dsp:nvSpPr>
        <dsp:cNvPr id="0" name=""/>
        <dsp:cNvSpPr/>
      </dsp:nvSpPr>
      <dsp:spPr>
        <a:xfrm>
          <a:off x="1950334" y="1562459"/>
          <a:ext cx="1357708" cy="6788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US" sz="2100" kern="1200" baseline="-25000" dirty="0"/>
            <a:t>ONS</a:t>
          </a:r>
          <a:r>
            <a:rPr lang="zh-CN" sz="2100" kern="1200" baseline="-25000" dirty="0"/>
            <a:t>缓冲存储器</a:t>
          </a:r>
          <a:endParaRPr lang="en-US" sz="2100" kern="1200" baseline="-25000" dirty="0"/>
        </a:p>
      </dsp:txBody>
      <dsp:txXfrm>
        <a:off x="1970217" y="1582342"/>
        <a:ext cx="1317942" cy="639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96C76-6526-4D22-9D7C-1A8C567D3A70}">
      <dsp:nvSpPr>
        <dsp:cNvPr id="0" name=""/>
        <dsp:cNvSpPr/>
      </dsp:nvSpPr>
      <dsp:spPr>
        <a:xfrm>
          <a:off x="464269" y="4672"/>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物流过程中的货物追踪，信息自动采集，仓储应用，港口应用，邮政，快递。 </a:t>
          </a:r>
        </a:p>
      </dsp:txBody>
      <dsp:txXfrm>
        <a:off x="487377" y="27780"/>
        <a:ext cx="1274901" cy="963078"/>
      </dsp:txXfrm>
    </dsp:sp>
    <dsp:sp modelId="{2AD0F181-6207-48D8-89B5-1BFD3753A519}">
      <dsp:nvSpPr>
        <dsp:cNvPr id="0" name=""/>
        <dsp:cNvSpPr/>
      </dsp:nvSpPr>
      <dsp:spPr>
        <a:xfrm>
          <a:off x="464269" y="990859"/>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物流</a:t>
          </a:r>
          <a:endParaRPr lang="en-US" sz="2300" kern="1200" baseline="-25000" dirty="0"/>
        </a:p>
      </dsp:txBody>
      <dsp:txXfrm>
        <a:off x="464269" y="990859"/>
        <a:ext cx="930364" cy="424060"/>
      </dsp:txXfrm>
    </dsp:sp>
    <dsp:sp modelId="{7008C987-3220-4101-9285-DB5FDA8F46FC}">
      <dsp:nvSpPr>
        <dsp:cNvPr id="0" name=""/>
        <dsp:cNvSpPr/>
      </dsp:nvSpPr>
      <dsp:spPr>
        <a:xfrm>
          <a:off x="1432006" y="1058217"/>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05D2B9-9C82-40DB-91A3-175E0A0DE361}">
      <dsp:nvSpPr>
        <dsp:cNvPr id="0" name=""/>
        <dsp:cNvSpPr/>
      </dsp:nvSpPr>
      <dsp:spPr>
        <a:xfrm>
          <a:off x="2008951" y="4672"/>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商品的销售数据实时统计，补货，防盗 </a:t>
          </a:r>
          <a:endParaRPr lang="zh-CN" sz="1400" kern="1200" dirty="0"/>
        </a:p>
      </dsp:txBody>
      <dsp:txXfrm>
        <a:off x="2032059" y="27780"/>
        <a:ext cx="1274901" cy="963078"/>
      </dsp:txXfrm>
    </dsp:sp>
    <dsp:sp modelId="{BAF00764-B50A-42A4-BEA3-FCA343A9C4C4}">
      <dsp:nvSpPr>
        <dsp:cNvPr id="0" name=""/>
        <dsp:cNvSpPr/>
      </dsp:nvSpPr>
      <dsp:spPr>
        <a:xfrm>
          <a:off x="2008951" y="990859"/>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零售</a:t>
          </a:r>
          <a:endParaRPr lang="en-US" sz="2300" kern="1200" baseline="-25000" dirty="0"/>
        </a:p>
      </dsp:txBody>
      <dsp:txXfrm>
        <a:off x="2008951" y="990859"/>
        <a:ext cx="930364" cy="424060"/>
      </dsp:txXfrm>
    </dsp:sp>
    <dsp:sp modelId="{5DE1AD25-143B-4EE2-9992-FE4EE1E62E35}">
      <dsp:nvSpPr>
        <dsp:cNvPr id="0" name=""/>
        <dsp:cNvSpPr/>
      </dsp:nvSpPr>
      <dsp:spPr>
        <a:xfrm>
          <a:off x="2976688" y="1058217"/>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F236D8-12DB-42E3-98F5-8995B081703B}">
      <dsp:nvSpPr>
        <dsp:cNvPr id="0" name=""/>
        <dsp:cNvSpPr/>
      </dsp:nvSpPr>
      <dsp:spPr>
        <a:xfrm>
          <a:off x="3553634" y="4672"/>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生产数据的实时监控，质量追踪，自动化生产 </a:t>
          </a:r>
          <a:endParaRPr lang="zh-CN" sz="1400" kern="1200" dirty="0"/>
        </a:p>
      </dsp:txBody>
      <dsp:txXfrm>
        <a:off x="3576742" y="27780"/>
        <a:ext cx="1274901" cy="963078"/>
      </dsp:txXfrm>
    </dsp:sp>
    <dsp:sp modelId="{ACFB3784-DBDC-466D-9FED-BDDF3173F3AF}">
      <dsp:nvSpPr>
        <dsp:cNvPr id="0" name=""/>
        <dsp:cNvSpPr/>
      </dsp:nvSpPr>
      <dsp:spPr>
        <a:xfrm>
          <a:off x="3553634" y="990859"/>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制造业</a:t>
          </a:r>
          <a:endParaRPr lang="en-US" sz="2300" kern="1200" baseline="-25000" dirty="0"/>
        </a:p>
      </dsp:txBody>
      <dsp:txXfrm>
        <a:off x="3553634" y="990859"/>
        <a:ext cx="930364" cy="424060"/>
      </dsp:txXfrm>
    </dsp:sp>
    <dsp:sp modelId="{D02846B0-803C-41FA-A83E-9CBD7404F434}">
      <dsp:nvSpPr>
        <dsp:cNvPr id="0" name=""/>
        <dsp:cNvSpPr/>
      </dsp:nvSpPr>
      <dsp:spPr>
        <a:xfrm>
          <a:off x="4521371" y="1058217"/>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E7D935-18EF-42A4-8A5C-BBCEC615C701}">
      <dsp:nvSpPr>
        <dsp:cNvPr id="0" name=""/>
        <dsp:cNvSpPr/>
      </dsp:nvSpPr>
      <dsp:spPr>
        <a:xfrm>
          <a:off x="5098317" y="4672"/>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自动化生产，仓储管理，品牌管理，单品管理，渠道管理 </a:t>
          </a:r>
          <a:endParaRPr lang="zh-CN" sz="1400" kern="1200" dirty="0"/>
        </a:p>
      </dsp:txBody>
      <dsp:txXfrm>
        <a:off x="5121425" y="27780"/>
        <a:ext cx="1274901" cy="963078"/>
      </dsp:txXfrm>
    </dsp:sp>
    <dsp:sp modelId="{B86CB66E-CC29-43D8-B9B1-EEA2F9F27152}">
      <dsp:nvSpPr>
        <dsp:cNvPr id="0" name=""/>
        <dsp:cNvSpPr/>
      </dsp:nvSpPr>
      <dsp:spPr>
        <a:xfrm>
          <a:off x="5098317" y="990859"/>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服装业</a:t>
          </a:r>
          <a:endParaRPr lang="en-US" sz="2300" kern="1200" baseline="-25000" dirty="0"/>
        </a:p>
      </dsp:txBody>
      <dsp:txXfrm>
        <a:off x="5098317" y="990859"/>
        <a:ext cx="930364" cy="424060"/>
      </dsp:txXfrm>
    </dsp:sp>
    <dsp:sp modelId="{54D10639-86E3-4C38-881C-6C902677558B}">
      <dsp:nvSpPr>
        <dsp:cNvPr id="0" name=""/>
        <dsp:cNvSpPr/>
      </dsp:nvSpPr>
      <dsp:spPr>
        <a:xfrm>
          <a:off x="6066053" y="1058217"/>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ACCAC1-2CD3-4EDF-ABB9-8E3901F71BEC}">
      <dsp:nvSpPr>
        <dsp:cNvPr id="0" name=""/>
        <dsp:cNvSpPr/>
      </dsp:nvSpPr>
      <dsp:spPr>
        <a:xfrm>
          <a:off x="6642999" y="4672"/>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医疗器械管理，病人身份识别，婴儿防盗 </a:t>
          </a:r>
          <a:endParaRPr lang="zh-CN" sz="1400" kern="1200" dirty="0"/>
        </a:p>
      </dsp:txBody>
      <dsp:txXfrm>
        <a:off x="6666107" y="27780"/>
        <a:ext cx="1274901" cy="963078"/>
      </dsp:txXfrm>
    </dsp:sp>
    <dsp:sp modelId="{1963E586-3ACF-47AD-85F5-CCEC69505723}">
      <dsp:nvSpPr>
        <dsp:cNvPr id="0" name=""/>
        <dsp:cNvSpPr/>
      </dsp:nvSpPr>
      <dsp:spPr>
        <a:xfrm>
          <a:off x="6642999" y="990859"/>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医疗</a:t>
          </a:r>
          <a:endParaRPr lang="en-US" sz="2300" kern="1200" baseline="-25000" dirty="0"/>
        </a:p>
      </dsp:txBody>
      <dsp:txXfrm>
        <a:off x="6642999" y="990859"/>
        <a:ext cx="930364" cy="424060"/>
      </dsp:txXfrm>
    </dsp:sp>
    <dsp:sp modelId="{C5565B1F-CD11-4C78-866C-91C621FB2220}">
      <dsp:nvSpPr>
        <dsp:cNvPr id="0" name=""/>
        <dsp:cNvSpPr/>
      </dsp:nvSpPr>
      <dsp:spPr>
        <a:xfrm>
          <a:off x="7610736" y="1058217"/>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28B411-6CEE-432B-9CBD-34D9E705E504}">
      <dsp:nvSpPr>
        <dsp:cNvPr id="0" name=""/>
        <dsp:cNvSpPr/>
      </dsp:nvSpPr>
      <dsp:spPr>
        <a:xfrm>
          <a:off x="464269" y="1749621"/>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电子护照，身份证，学生证等各种电子证件。</a:t>
          </a:r>
          <a:endParaRPr lang="en-US" sz="1400" kern="1200" baseline="-25000" dirty="0"/>
        </a:p>
      </dsp:txBody>
      <dsp:txXfrm>
        <a:off x="487377" y="1772729"/>
        <a:ext cx="1274901" cy="963078"/>
      </dsp:txXfrm>
    </dsp:sp>
    <dsp:sp modelId="{65A12FB8-01EB-4F98-8867-CF2A85FD0377}">
      <dsp:nvSpPr>
        <dsp:cNvPr id="0" name=""/>
        <dsp:cNvSpPr/>
      </dsp:nvSpPr>
      <dsp:spPr>
        <a:xfrm>
          <a:off x="464269" y="2735808"/>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身份识别</a:t>
          </a:r>
          <a:endParaRPr lang="en-US" sz="2300" kern="1200" baseline="-25000" dirty="0"/>
        </a:p>
      </dsp:txBody>
      <dsp:txXfrm>
        <a:off x="464269" y="2735808"/>
        <a:ext cx="930364" cy="424060"/>
      </dsp:txXfrm>
    </dsp:sp>
    <dsp:sp modelId="{866A22B5-CA2A-4B68-B6AC-ECE512654AF4}">
      <dsp:nvSpPr>
        <dsp:cNvPr id="0" name=""/>
        <dsp:cNvSpPr/>
      </dsp:nvSpPr>
      <dsp:spPr>
        <a:xfrm>
          <a:off x="1432006" y="2803166"/>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B42154-2DC9-4A31-9B8E-8BB6F4C562C4}">
      <dsp:nvSpPr>
        <dsp:cNvPr id="0" name=""/>
        <dsp:cNvSpPr/>
      </dsp:nvSpPr>
      <dsp:spPr>
        <a:xfrm>
          <a:off x="2008951" y="1749621"/>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贵重物品（烟，酒，药品）的防伪，票证的防伪等</a:t>
          </a:r>
          <a:endParaRPr lang="en-US" sz="1400" kern="1200" baseline="-25000" dirty="0"/>
        </a:p>
      </dsp:txBody>
      <dsp:txXfrm>
        <a:off x="2032059" y="1772729"/>
        <a:ext cx="1274901" cy="963078"/>
      </dsp:txXfrm>
    </dsp:sp>
    <dsp:sp modelId="{8666F8F3-0768-4024-898F-BE5E92789EBE}">
      <dsp:nvSpPr>
        <dsp:cNvPr id="0" name=""/>
        <dsp:cNvSpPr/>
      </dsp:nvSpPr>
      <dsp:spPr>
        <a:xfrm>
          <a:off x="2008951" y="2735808"/>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防伪</a:t>
          </a:r>
          <a:endParaRPr lang="en-US" sz="2300" kern="1200" baseline="-25000" dirty="0"/>
        </a:p>
      </dsp:txBody>
      <dsp:txXfrm>
        <a:off x="2008951" y="2735808"/>
        <a:ext cx="930364" cy="424060"/>
      </dsp:txXfrm>
    </dsp:sp>
    <dsp:sp modelId="{CDABEABD-E6EA-478E-A5CE-7E60493161C2}">
      <dsp:nvSpPr>
        <dsp:cNvPr id="0" name=""/>
        <dsp:cNvSpPr/>
      </dsp:nvSpPr>
      <dsp:spPr>
        <a:xfrm>
          <a:off x="2976688" y="2803166"/>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85CE51-CB1B-4700-A84F-27B622162383}">
      <dsp:nvSpPr>
        <dsp:cNvPr id="0" name=""/>
        <dsp:cNvSpPr/>
      </dsp:nvSpPr>
      <dsp:spPr>
        <a:xfrm>
          <a:off x="3553634" y="1749621"/>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各类资产（贵重的或数量大相似性高的或危险品等</a:t>
          </a:r>
          <a:r>
            <a:rPr lang="en-US" sz="1400" kern="1200" baseline="-25000" dirty="0"/>
            <a:t>) </a:t>
          </a:r>
          <a:endParaRPr lang="zh-CN" sz="1400" kern="1200" dirty="0"/>
        </a:p>
      </dsp:txBody>
      <dsp:txXfrm>
        <a:off x="3576742" y="1772729"/>
        <a:ext cx="1274901" cy="963078"/>
      </dsp:txXfrm>
    </dsp:sp>
    <dsp:sp modelId="{D6D6041B-6DBF-4E65-AE17-BAB7835CD78B}">
      <dsp:nvSpPr>
        <dsp:cNvPr id="0" name=""/>
        <dsp:cNvSpPr/>
      </dsp:nvSpPr>
      <dsp:spPr>
        <a:xfrm>
          <a:off x="3553634" y="2735808"/>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资产管理</a:t>
          </a:r>
          <a:endParaRPr lang="en-US" sz="2300" kern="1200" baseline="-25000" dirty="0"/>
        </a:p>
      </dsp:txBody>
      <dsp:txXfrm>
        <a:off x="3553634" y="2735808"/>
        <a:ext cx="930364" cy="424060"/>
      </dsp:txXfrm>
    </dsp:sp>
    <dsp:sp modelId="{F7360F69-EAD6-4A4F-96B9-AF044CE6351C}">
      <dsp:nvSpPr>
        <dsp:cNvPr id="0" name=""/>
        <dsp:cNvSpPr/>
      </dsp:nvSpPr>
      <dsp:spPr>
        <a:xfrm>
          <a:off x="4521371" y="2803166"/>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D0E427-F37C-4DEE-94A2-7B7E246F081F}">
      <dsp:nvSpPr>
        <dsp:cNvPr id="0" name=""/>
        <dsp:cNvSpPr/>
      </dsp:nvSpPr>
      <dsp:spPr>
        <a:xfrm>
          <a:off x="5098317" y="1749621"/>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高速不停车，出租车管理，公交车枢纽管理，铁路机车 识别等 </a:t>
          </a:r>
          <a:endParaRPr lang="zh-CN" sz="1400" kern="1200" dirty="0"/>
        </a:p>
      </dsp:txBody>
      <dsp:txXfrm>
        <a:off x="5121425" y="1772729"/>
        <a:ext cx="1274901" cy="963078"/>
      </dsp:txXfrm>
    </dsp:sp>
    <dsp:sp modelId="{C795471D-11F4-422C-BE96-6AD732D0B25D}">
      <dsp:nvSpPr>
        <dsp:cNvPr id="0" name=""/>
        <dsp:cNvSpPr/>
      </dsp:nvSpPr>
      <dsp:spPr>
        <a:xfrm>
          <a:off x="5098317" y="2735808"/>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交通</a:t>
          </a:r>
          <a:endParaRPr lang="en-US" sz="2300" kern="1200" baseline="-25000" dirty="0"/>
        </a:p>
      </dsp:txBody>
      <dsp:txXfrm>
        <a:off x="5098317" y="2735808"/>
        <a:ext cx="930364" cy="424060"/>
      </dsp:txXfrm>
    </dsp:sp>
    <dsp:sp modelId="{7A2F8482-B619-4D32-B14B-6A17D42CB16C}">
      <dsp:nvSpPr>
        <dsp:cNvPr id="0" name=""/>
        <dsp:cNvSpPr/>
      </dsp:nvSpPr>
      <dsp:spPr>
        <a:xfrm>
          <a:off x="6066053" y="2803166"/>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E2E70D-BD8E-41D1-820B-A65D63A9F9A8}">
      <dsp:nvSpPr>
        <dsp:cNvPr id="0" name=""/>
        <dsp:cNvSpPr/>
      </dsp:nvSpPr>
      <dsp:spPr>
        <a:xfrm>
          <a:off x="6642999" y="1749621"/>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水果，蔬菜，生鲜，食品等保鲜度管理 </a:t>
          </a:r>
          <a:endParaRPr lang="zh-CN" sz="1400" kern="1200" dirty="0"/>
        </a:p>
      </dsp:txBody>
      <dsp:txXfrm>
        <a:off x="6666107" y="1772729"/>
        <a:ext cx="1274901" cy="963078"/>
      </dsp:txXfrm>
    </dsp:sp>
    <dsp:sp modelId="{0CBA4F9B-1D4B-455C-83E2-1083D19398FD}">
      <dsp:nvSpPr>
        <dsp:cNvPr id="0" name=""/>
        <dsp:cNvSpPr/>
      </dsp:nvSpPr>
      <dsp:spPr>
        <a:xfrm>
          <a:off x="6642999" y="2735808"/>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食品</a:t>
          </a:r>
          <a:endParaRPr lang="en-US" sz="2300" kern="1200" baseline="-25000" dirty="0"/>
        </a:p>
      </dsp:txBody>
      <dsp:txXfrm>
        <a:off x="6642999" y="2735808"/>
        <a:ext cx="930364" cy="424060"/>
      </dsp:txXfrm>
    </dsp:sp>
    <dsp:sp modelId="{5CF7578C-CA35-430A-9F7B-08063159CDC1}">
      <dsp:nvSpPr>
        <dsp:cNvPr id="0" name=""/>
        <dsp:cNvSpPr/>
      </dsp:nvSpPr>
      <dsp:spPr>
        <a:xfrm>
          <a:off x="7610736" y="2803166"/>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77A861-8348-4C4C-A1E4-77B3DA42BBE4}">
      <dsp:nvSpPr>
        <dsp:cNvPr id="0" name=""/>
        <dsp:cNvSpPr/>
      </dsp:nvSpPr>
      <dsp:spPr>
        <a:xfrm>
          <a:off x="464269" y="3494570"/>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训养动物，畜牧牲口，宠物等识别管理 </a:t>
          </a:r>
          <a:endParaRPr lang="zh-CN" sz="1400" kern="1200" dirty="0"/>
        </a:p>
      </dsp:txBody>
      <dsp:txXfrm>
        <a:off x="487377" y="3517678"/>
        <a:ext cx="1274901" cy="963078"/>
      </dsp:txXfrm>
    </dsp:sp>
    <dsp:sp modelId="{45777E8C-AB71-49C9-B7C8-59859B253167}">
      <dsp:nvSpPr>
        <dsp:cNvPr id="0" name=""/>
        <dsp:cNvSpPr/>
      </dsp:nvSpPr>
      <dsp:spPr>
        <a:xfrm>
          <a:off x="464269" y="4480756"/>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动物识别</a:t>
          </a:r>
          <a:endParaRPr lang="en-US" sz="2300" kern="1200" baseline="-25000" dirty="0"/>
        </a:p>
      </dsp:txBody>
      <dsp:txXfrm>
        <a:off x="464269" y="4480756"/>
        <a:ext cx="930364" cy="424060"/>
      </dsp:txXfrm>
    </dsp:sp>
    <dsp:sp modelId="{FFC0B226-916F-41E8-A0D8-EA6259C347F5}">
      <dsp:nvSpPr>
        <dsp:cNvPr id="0" name=""/>
        <dsp:cNvSpPr/>
      </dsp:nvSpPr>
      <dsp:spPr>
        <a:xfrm>
          <a:off x="1432006" y="4548114"/>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54B0CA-172E-43CF-A812-AC83312EA9C2}">
      <dsp:nvSpPr>
        <dsp:cNvPr id="0" name=""/>
        <dsp:cNvSpPr/>
      </dsp:nvSpPr>
      <dsp:spPr>
        <a:xfrm>
          <a:off x="2008951" y="3494570"/>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书店，图书馆，出版社等应用 </a:t>
          </a:r>
          <a:endParaRPr lang="zh-CN" sz="1400" kern="1200" dirty="0"/>
        </a:p>
      </dsp:txBody>
      <dsp:txXfrm>
        <a:off x="2032059" y="3517678"/>
        <a:ext cx="1274901" cy="963078"/>
      </dsp:txXfrm>
    </dsp:sp>
    <dsp:sp modelId="{0E02B573-EDB7-42FF-B745-482BE57DA2CE}">
      <dsp:nvSpPr>
        <dsp:cNvPr id="0" name=""/>
        <dsp:cNvSpPr/>
      </dsp:nvSpPr>
      <dsp:spPr>
        <a:xfrm>
          <a:off x="2008951" y="4480756"/>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图书馆</a:t>
          </a:r>
          <a:endParaRPr lang="en-US" sz="2300" kern="1200" baseline="-25000" dirty="0"/>
        </a:p>
      </dsp:txBody>
      <dsp:txXfrm>
        <a:off x="2008951" y="4480756"/>
        <a:ext cx="930364" cy="424060"/>
      </dsp:txXfrm>
    </dsp:sp>
    <dsp:sp modelId="{210FFF56-3245-4E8B-8EEA-81462B265439}">
      <dsp:nvSpPr>
        <dsp:cNvPr id="0" name=""/>
        <dsp:cNvSpPr/>
      </dsp:nvSpPr>
      <dsp:spPr>
        <a:xfrm>
          <a:off x="2976688" y="4548114"/>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BED6AB-9AD7-44A1-880C-925C719F0478}">
      <dsp:nvSpPr>
        <dsp:cNvPr id="0" name=""/>
        <dsp:cNvSpPr/>
      </dsp:nvSpPr>
      <dsp:spPr>
        <a:xfrm>
          <a:off x="3553634" y="3494570"/>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制造，防盗，定位，车钥匙 </a:t>
          </a:r>
          <a:endParaRPr lang="zh-CN" sz="1400" kern="1200" dirty="0"/>
        </a:p>
      </dsp:txBody>
      <dsp:txXfrm>
        <a:off x="3576742" y="3517678"/>
        <a:ext cx="1274901" cy="963078"/>
      </dsp:txXfrm>
    </dsp:sp>
    <dsp:sp modelId="{4A1A4700-0ED5-4547-8E01-9961A32FC3F2}">
      <dsp:nvSpPr>
        <dsp:cNvPr id="0" name=""/>
        <dsp:cNvSpPr/>
      </dsp:nvSpPr>
      <dsp:spPr>
        <a:xfrm>
          <a:off x="3553634" y="4480756"/>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汽车</a:t>
          </a:r>
          <a:endParaRPr lang="en-US" sz="2300" kern="1200" baseline="-25000" dirty="0"/>
        </a:p>
      </dsp:txBody>
      <dsp:txXfrm>
        <a:off x="3553634" y="4480756"/>
        <a:ext cx="930364" cy="424060"/>
      </dsp:txXfrm>
    </dsp:sp>
    <dsp:sp modelId="{C5008F8C-506D-4812-AF8A-949799DD7F9F}">
      <dsp:nvSpPr>
        <dsp:cNvPr id="0" name=""/>
        <dsp:cNvSpPr/>
      </dsp:nvSpPr>
      <dsp:spPr>
        <a:xfrm>
          <a:off x="4521371" y="4548114"/>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639EB-9167-48B4-96DC-668ADB34C2DF}">
      <dsp:nvSpPr>
        <dsp:cNvPr id="0" name=""/>
        <dsp:cNvSpPr/>
      </dsp:nvSpPr>
      <dsp:spPr>
        <a:xfrm>
          <a:off x="5098317" y="3494570"/>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制造，旅客机票，行李包裹追踪 </a:t>
          </a:r>
          <a:endParaRPr lang="zh-CN" sz="1400" kern="1200" dirty="0"/>
        </a:p>
      </dsp:txBody>
      <dsp:txXfrm>
        <a:off x="5121425" y="3517678"/>
        <a:ext cx="1274901" cy="963078"/>
      </dsp:txXfrm>
    </dsp:sp>
    <dsp:sp modelId="{D349C362-4F70-45E6-9E94-505B0BCE4F8B}">
      <dsp:nvSpPr>
        <dsp:cNvPr id="0" name=""/>
        <dsp:cNvSpPr/>
      </dsp:nvSpPr>
      <dsp:spPr>
        <a:xfrm>
          <a:off x="5098317" y="4480756"/>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航空</a:t>
          </a:r>
          <a:endParaRPr lang="en-US" sz="2300" kern="1200" baseline="-25000" dirty="0"/>
        </a:p>
      </dsp:txBody>
      <dsp:txXfrm>
        <a:off x="5098317" y="4480756"/>
        <a:ext cx="930364" cy="424060"/>
      </dsp:txXfrm>
    </dsp:sp>
    <dsp:sp modelId="{56C019BC-6672-4206-B693-FA921858BE32}">
      <dsp:nvSpPr>
        <dsp:cNvPr id="0" name=""/>
        <dsp:cNvSpPr/>
      </dsp:nvSpPr>
      <dsp:spPr>
        <a:xfrm>
          <a:off x="6066053" y="4548114"/>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C42CCA-4F6D-446E-B7D3-69A8C309E7C6}">
      <dsp:nvSpPr>
        <dsp:cNvPr id="0" name=""/>
        <dsp:cNvSpPr/>
      </dsp:nvSpPr>
      <dsp:spPr>
        <a:xfrm>
          <a:off x="6642999" y="3494570"/>
          <a:ext cx="1321117" cy="98618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zh-CN" sz="1400" kern="1200" baseline="-25000" dirty="0"/>
            <a:t>弹药，枪支，物资，人员，卡车等识别与追踪 </a:t>
          </a:r>
        </a:p>
      </dsp:txBody>
      <dsp:txXfrm>
        <a:off x="6666107" y="3517678"/>
        <a:ext cx="1274901" cy="963078"/>
      </dsp:txXfrm>
    </dsp:sp>
    <dsp:sp modelId="{8D09BFC9-B0B1-4601-9BC7-8CA77B97AF1A}">
      <dsp:nvSpPr>
        <dsp:cNvPr id="0" name=""/>
        <dsp:cNvSpPr/>
      </dsp:nvSpPr>
      <dsp:spPr>
        <a:xfrm>
          <a:off x="6642999" y="4480756"/>
          <a:ext cx="1321117" cy="4240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rtl="0">
            <a:lnSpc>
              <a:spcPct val="90000"/>
            </a:lnSpc>
            <a:spcBef>
              <a:spcPct val="0"/>
            </a:spcBef>
            <a:spcAft>
              <a:spcPct val="35000"/>
            </a:spcAft>
            <a:buNone/>
          </a:pPr>
          <a:r>
            <a:rPr lang="zh-CN" sz="2300" kern="1200" baseline="-25000" dirty="0"/>
            <a:t>军事</a:t>
          </a:r>
          <a:endParaRPr lang="en-US" sz="2300" kern="1200" baseline="-25000" dirty="0"/>
        </a:p>
      </dsp:txBody>
      <dsp:txXfrm>
        <a:off x="6642999" y="4480756"/>
        <a:ext cx="930364" cy="424060"/>
      </dsp:txXfrm>
    </dsp:sp>
    <dsp:sp modelId="{6916CD3E-C12B-491C-A22E-ACA6355D21CA}">
      <dsp:nvSpPr>
        <dsp:cNvPr id="0" name=""/>
        <dsp:cNvSpPr/>
      </dsp:nvSpPr>
      <dsp:spPr>
        <a:xfrm>
          <a:off x="7610736" y="4548114"/>
          <a:ext cx="462391" cy="46239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487D260-F85C-451C-808C-08BBB801710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kumimoji="0" sz="1200">
                <a:latin typeface="Times New Roman" pitchFamily="18" charset="0"/>
              </a:defRPr>
            </a:lvl1pPr>
          </a:lstStyle>
          <a:p>
            <a:pPr>
              <a:defRPr/>
            </a:pPr>
            <a:endParaRPr lang="zh-CN" altLang="en-US"/>
          </a:p>
        </p:txBody>
      </p:sp>
      <p:sp>
        <p:nvSpPr>
          <p:cNvPr id="82947" name="Rectangle 3">
            <a:extLst>
              <a:ext uri="{FF2B5EF4-FFF2-40B4-BE49-F238E27FC236}">
                <a16:creationId xmlns:a16="http://schemas.microsoft.com/office/drawing/2014/main" id="{F9158E7D-E7A8-4963-8ECF-AEFFF856EE43}"/>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kumimoji="0" sz="1200">
                <a:latin typeface="Times New Roman"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C3B726EE-BF0F-4079-BB6A-3B6A09D735C7}"/>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9" name="Rectangle 5">
            <a:extLst>
              <a:ext uri="{FF2B5EF4-FFF2-40B4-BE49-F238E27FC236}">
                <a16:creationId xmlns:a16="http://schemas.microsoft.com/office/drawing/2014/main" id="{2A3C8FA3-8E4A-4AD8-A74C-BDA9B9D1E36A}"/>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2950" name="Rectangle 6">
            <a:extLst>
              <a:ext uri="{FF2B5EF4-FFF2-40B4-BE49-F238E27FC236}">
                <a16:creationId xmlns:a16="http://schemas.microsoft.com/office/drawing/2014/main" id="{7A9AFB94-E570-453F-82C7-5A3F16B07307}"/>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kumimoji="0" sz="1200">
                <a:latin typeface="Times New Roman" pitchFamily="18" charset="0"/>
              </a:defRPr>
            </a:lvl1pPr>
          </a:lstStyle>
          <a:p>
            <a:pPr>
              <a:defRPr/>
            </a:pPr>
            <a:endParaRPr lang="en-US" altLang="zh-CN"/>
          </a:p>
        </p:txBody>
      </p:sp>
      <p:sp>
        <p:nvSpPr>
          <p:cNvPr id="82951" name="Rectangle 7">
            <a:extLst>
              <a:ext uri="{FF2B5EF4-FFF2-40B4-BE49-F238E27FC236}">
                <a16:creationId xmlns:a16="http://schemas.microsoft.com/office/drawing/2014/main" id="{06CEBE2D-1D7F-4C3F-86DE-79E8A1B81B29}"/>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kumimoji="0" sz="1200" smtClean="0">
                <a:latin typeface="Times New Roman" panose="02020603050405020304" pitchFamily="18" charset="0"/>
              </a:defRPr>
            </a:lvl1pPr>
          </a:lstStyle>
          <a:p>
            <a:pPr>
              <a:defRPr/>
            </a:pPr>
            <a:fld id="{8BB38EA4-ACB8-43D9-B6E9-80AF6003972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240DB163-5039-45D6-8A42-51AC9DBD06AE}"/>
              </a:ext>
            </a:extLst>
          </p:cNvPr>
          <p:cNvGrpSpPr>
            <a:grpSpLocks/>
          </p:cNvGrpSpPr>
          <p:nvPr/>
        </p:nvGrpSpPr>
        <p:grpSpPr bwMode="auto">
          <a:xfrm>
            <a:off x="0" y="304800"/>
            <a:ext cx="9009063" cy="1052513"/>
            <a:chOff x="0" y="1536"/>
            <a:chExt cx="5675" cy="663"/>
          </a:xfrm>
        </p:grpSpPr>
        <p:grpSp>
          <p:nvGrpSpPr>
            <p:cNvPr id="5" name="Group 3">
              <a:extLst>
                <a:ext uri="{FF2B5EF4-FFF2-40B4-BE49-F238E27FC236}">
                  <a16:creationId xmlns:a16="http://schemas.microsoft.com/office/drawing/2014/main" id="{399E2A4F-B6A4-4B05-8D01-DB9FDA9EFCAF}"/>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7783B274-F5B0-4324-BFFF-AF76DD9BE721}"/>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F3AF1A27-6DF5-44C4-A741-0F2EC9CC275E}"/>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11B9D517-883C-412A-8F85-7ECC1965BB8F}"/>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39D5591E-3100-47CD-AB6F-FFB48B7FBAD9}"/>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7FE103D4-9DE0-4D0A-AC76-1C22EE6B4EA9}"/>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FCF4956D-4019-46BB-9810-EC8BAE922F8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4D933388-5E1B-42DC-932C-68948F68FBA1}"/>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2E3F6D12-48C0-4F35-B77A-87A6B2D17345}"/>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a:p>
          </p:txBody>
        </p:sp>
      </p:grpSp>
      <p:sp>
        <p:nvSpPr>
          <p:cNvPr id="188428" name="Rectangle 12"/>
          <p:cNvSpPr>
            <a:spLocks noGrp="1" noChangeArrowheads="1"/>
          </p:cNvSpPr>
          <p:nvPr>
            <p:ph type="ctrTitle"/>
          </p:nvPr>
        </p:nvSpPr>
        <p:spPr>
          <a:xfrm>
            <a:off x="1371600" y="228600"/>
            <a:ext cx="7391400" cy="762000"/>
          </a:xfrm>
        </p:spPr>
        <p:txBody>
          <a:bodyPr/>
          <a:lstStyle>
            <a:lvl1pPr>
              <a:defRPr/>
            </a:lvl1pPr>
          </a:lstStyle>
          <a:p>
            <a:pPr lvl="0"/>
            <a:r>
              <a:rPr lang="zh-CN" altLang="en-US" noProof="0"/>
              <a:t>单击此处编辑母版标题样式</a:t>
            </a:r>
          </a:p>
        </p:txBody>
      </p:sp>
      <p:sp>
        <p:nvSpPr>
          <p:cNvPr id="188429" name="Rectangle 13"/>
          <p:cNvSpPr>
            <a:spLocks noGrp="1" noChangeArrowheads="1"/>
          </p:cNvSpPr>
          <p:nvPr>
            <p:ph type="subTitle" idx="1"/>
          </p:nvPr>
        </p:nvSpPr>
        <p:spPr>
          <a:xfrm>
            <a:off x="533400" y="1524000"/>
            <a:ext cx="8153400" cy="579438"/>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a:extLst>
              <a:ext uri="{FF2B5EF4-FFF2-40B4-BE49-F238E27FC236}">
                <a16:creationId xmlns:a16="http://schemas.microsoft.com/office/drawing/2014/main" id="{3F7C6A4E-9808-4001-9A08-81B0D9F3A39C}"/>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7D1AB3D9-5219-48A4-9717-EDDB6BE528FB}"/>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1CB0D9BC-37A8-4822-85DB-9AEE4BF1344D}"/>
              </a:ext>
            </a:extLst>
          </p:cNvPr>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985ECB65-7A33-4DF2-B7D0-026B33AA6F3A}" type="slidenum">
              <a:rPr lang="zh-CN" altLang="en-US"/>
              <a:pPr>
                <a:defRPr/>
              </a:pPr>
              <a:t>‹#›</a:t>
            </a:fld>
            <a:endParaRPr lang="en-US" altLang="zh-CN"/>
          </a:p>
        </p:txBody>
      </p:sp>
    </p:spTree>
    <p:extLst>
      <p:ext uri="{BB962C8B-B14F-4D97-AF65-F5344CB8AC3E}">
        <p14:creationId xmlns:p14="http://schemas.microsoft.com/office/powerpoint/2010/main" val="3719089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26B1B5F-ADE8-4E89-8787-6764A317589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040D8322-68AF-4D6F-87AF-3EDDC00E6D1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816E6CB4-EFCF-4782-8C6F-8C92588B8628}"/>
              </a:ext>
            </a:extLst>
          </p:cNvPr>
          <p:cNvSpPr>
            <a:spLocks noGrp="1" noChangeArrowheads="1"/>
          </p:cNvSpPr>
          <p:nvPr>
            <p:ph type="sldNum" sz="quarter" idx="12"/>
          </p:nvPr>
        </p:nvSpPr>
        <p:spPr>
          <a:ln/>
        </p:spPr>
        <p:txBody>
          <a:bodyPr/>
          <a:lstStyle>
            <a:lvl1pPr>
              <a:defRPr/>
            </a:lvl1pPr>
          </a:lstStyle>
          <a:p>
            <a:pPr>
              <a:defRPr/>
            </a:pPr>
            <a:fld id="{4FCDFF39-4E7E-4131-A241-4084B254C74A}" type="slidenum">
              <a:rPr lang="zh-CN" altLang="en-US"/>
              <a:pPr>
                <a:defRPr/>
              </a:pPr>
              <a:t>‹#›</a:t>
            </a:fld>
            <a:endParaRPr lang="en-US" altLang="zh-CN"/>
          </a:p>
        </p:txBody>
      </p:sp>
    </p:spTree>
    <p:extLst>
      <p:ext uri="{BB962C8B-B14F-4D97-AF65-F5344CB8AC3E}">
        <p14:creationId xmlns:p14="http://schemas.microsoft.com/office/powerpoint/2010/main" val="425213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373063"/>
            <a:ext cx="2047875" cy="4371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62000" y="373063"/>
            <a:ext cx="5992813" cy="4371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8F7303E-C822-40F6-9DDD-F02A347B67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BEE6A123-5C7F-4CC3-AA97-EF3EA44D229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66BBDD67-6595-4DB9-BB7E-F7376C611ED5}"/>
              </a:ext>
            </a:extLst>
          </p:cNvPr>
          <p:cNvSpPr>
            <a:spLocks noGrp="1" noChangeArrowheads="1"/>
          </p:cNvSpPr>
          <p:nvPr>
            <p:ph type="sldNum" sz="quarter" idx="12"/>
          </p:nvPr>
        </p:nvSpPr>
        <p:spPr>
          <a:ln/>
        </p:spPr>
        <p:txBody>
          <a:bodyPr/>
          <a:lstStyle>
            <a:lvl1pPr>
              <a:defRPr/>
            </a:lvl1pPr>
          </a:lstStyle>
          <a:p>
            <a:pPr>
              <a:defRPr/>
            </a:pPr>
            <a:fld id="{F1436840-4B6B-4E74-AE3F-5E2A1469341E}" type="slidenum">
              <a:rPr lang="zh-CN" altLang="en-US"/>
              <a:pPr>
                <a:defRPr/>
              </a:pPr>
              <a:t>‹#›</a:t>
            </a:fld>
            <a:endParaRPr lang="en-US" altLang="zh-CN"/>
          </a:p>
        </p:txBody>
      </p:sp>
    </p:spTree>
    <p:extLst>
      <p:ext uri="{BB962C8B-B14F-4D97-AF65-F5344CB8AC3E}">
        <p14:creationId xmlns:p14="http://schemas.microsoft.com/office/powerpoint/2010/main" val="3543825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73063"/>
            <a:ext cx="7793038"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762000" y="1828800"/>
            <a:ext cx="4019550" cy="29162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33950" y="1828800"/>
            <a:ext cx="4021138" cy="29162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AEB32988-0896-43A4-BA6A-13D5B43FDF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65A0649D-1AA1-4843-BDBB-287FD1ECDEA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20E1791-7F25-43E4-821A-25F8FC8BD561}"/>
              </a:ext>
            </a:extLst>
          </p:cNvPr>
          <p:cNvSpPr>
            <a:spLocks noGrp="1" noChangeArrowheads="1"/>
          </p:cNvSpPr>
          <p:nvPr>
            <p:ph type="sldNum" sz="quarter" idx="12"/>
          </p:nvPr>
        </p:nvSpPr>
        <p:spPr>
          <a:ln/>
        </p:spPr>
        <p:txBody>
          <a:bodyPr/>
          <a:lstStyle>
            <a:lvl1pPr>
              <a:defRPr/>
            </a:lvl1pPr>
          </a:lstStyle>
          <a:p>
            <a:pPr>
              <a:defRPr/>
            </a:pPr>
            <a:fld id="{668D39BE-7097-4056-B35C-BDB352041A32}" type="slidenum">
              <a:rPr lang="zh-CN" altLang="en-US"/>
              <a:pPr>
                <a:defRPr/>
              </a:pPr>
              <a:t>‹#›</a:t>
            </a:fld>
            <a:endParaRPr lang="en-US" altLang="zh-CN"/>
          </a:p>
        </p:txBody>
      </p:sp>
    </p:spTree>
    <p:extLst>
      <p:ext uri="{BB962C8B-B14F-4D97-AF65-F5344CB8AC3E}">
        <p14:creationId xmlns:p14="http://schemas.microsoft.com/office/powerpoint/2010/main" val="256350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EB95F9B5-3FF0-4661-983D-8013F603E4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F9EC6286-2261-424E-BF19-3105E1CD35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23E5B13-C7D2-419A-95DF-A29C87A08A57}"/>
              </a:ext>
            </a:extLst>
          </p:cNvPr>
          <p:cNvSpPr>
            <a:spLocks noGrp="1" noChangeArrowheads="1"/>
          </p:cNvSpPr>
          <p:nvPr>
            <p:ph type="sldNum" sz="quarter" idx="12"/>
          </p:nvPr>
        </p:nvSpPr>
        <p:spPr>
          <a:ln/>
        </p:spPr>
        <p:txBody>
          <a:bodyPr/>
          <a:lstStyle>
            <a:lvl1pPr>
              <a:defRPr/>
            </a:lvl1pPr>
          </a:lstStyle>
          <a:p>
            <a:pPr>
              <a:defRPr/>
            </a:pPr>
            <a:fld id="{93290221-6AB7-4EA7-9B4A-1CFBB8D764A7}" type="slidenum">
              <a:rPr lang="zh-CN" altLang="en-US"/>
              <a:pPr>
                <a:defRPr/>
              </a:pPr>
              <a:t>‹#›</a:t>
            </a:fld>
            <a:endParaRPr lang="en-US" altLang="zh-CN"/>
          </a:p>
        </p:txBody>
      </p:sp>
    </p:spTree>
    <p:extLst>
      <p:ext uri="{BB962C8B-B14F-4D97-AF65-F5344CB8AC3E}">
        <p14:creationId xmlns:p14="http://schemas.microsoft.com/office/powerpoint/2010/main" val="242940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B006EEC8-7D98-4CD9-AEC3-86AB6F37C8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88524306-D0AC-4221-8D60-3670A34431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B0AF9B7-9E55-478F-B1BC-ACDB69503AD0}"/>
              </a:ext>
            </a:extLst>
          </p:cNvPr>
          <p:cNvSpPr>
            <a:spLocks noGrp="1" noChangeArrowheads="1"/>
          </p:cNvSpPr>
          <p:nvPr>
            <p:ph type="sldNum" sz="quarter" idx="12"/>
          </p:nvPr>
        </p:nvSpPr>
        <p:spPr>
          <a:ln/>
        </p:spPr>
        <p:txBody>
          <a:bodyPr/>
          <a:lstStyle>
            <a:lvl1pPr>
              <a:defRPr/>
            </a:lvl1pPr>
          </a:lstStyle>
          <a:p>
            <a:pPr>
              <a:defRPr/>
            </a:pPr>
            <a:fld id="{CF33AB6F-5F3D-4FD8-931F-173F5C871CCD}" type="slidenum">
              <a:rPr lang="zh-CN" altLang="en-US"/>
              <a:pPr>
                <a:defRPr/>
              </a:pPr>
              <a:t>‹#›</a:t>
            </a:fld>
            <a:endParaRPr lang="en-US" altLang="zh-CN"/>
          </a:p>
        </p:txBody>
      </p:sp>
    </p:spTree>
    <p:extLst>
      <p:ext uri="{BB962C8B-B14F-4D97-AF65-F5344CB8AC3E}">
        <p14:creationId xmlns:p14="http://schemas.microsoft.com/office/powerpoint/2010/main" val="3571361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62000" y="1828800"/>
            <a:ext cx="4019550" cy="2916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33950" y="1828800"/>
            <a:ext cx="4021138" cy="2916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FD9E825D-063B-4A63-BBBD-02C4C59AD7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575AC4F-5296-4BFA-A7C3-DE4ABDE82F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B62CF28D-8767-45F3-95E9-C8A3D5219B1A}"/>
              </a:ext>
            </a:extLst>
          </p:cNvPr>
          <p:cNvSpPr>
            <a:spLocks noGrp="1" noChangeArrowheads="1"/>
          </p:cNvSpPr>
          <p:nvPr>
            <p:ph type="sldNum" sz="quarter" idx="12"/>
          </p:nvPr>
        </p:nvSpPr>
        <p:spPr>
          <a:ln/>
        </p:spPr>
        <p:txBody>
          <a:bodyPr/>
          <a:lstStyle>
            <a:lvl1pPr>
              <a:defRPr/>
            </a:lvl1pPr>
          </a:lstStyle>
          <a:p>
            <a:pPr>
              <a:defRPr/>
            </a:pPr>
            <a:fld id="{E9A9A967-E74A-4C09-8DB1-0C3A8CD82E5E}" type="slidenum">
              <a:rPr lang="zh-CN" altLang="en-US"/>
              <a:pPr>
                <a:defRPr/>
              </a:pPr>
              <a:t>‹#›</a:t>
            </a:fld>
            <a:endParaRPr lang="en-US" altLang="zh-CN"/>
          </a:p>
        </p:txBody>
      </p:sp>
    </p:spTree>
    <p:extLst>
      <p:ext uri="{BB962C8B-B14F-4D97-AF65-F5344CB8AC3E}">
        <p14:creationId xmlns:p14="http://schemas.microsoft.com/office/powerpoint/2010/main" val="384314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FE98E3E7-BEEF-4FC2-B876-B6EF8DED95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A02F2698-0A64-4666-85B3-57B94C2BAB9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128169FA-633E-4AB3-AB70-367ED8841170}"/>
              </a:ext>
            </a:extLst>
          </p:cNvPr>
          <p:cNvSpPr>
            <a:spLocks noGrp="1" noChangeArrowheads="1"/>
          </p:cNvSpPr>
          <p:nvPr>
            <p:ph type="sldNum" sz="quarter" idx="12"/>
          </p:nvPr>
        </p:nvSpPr>
        <p:spPr>
          <a:ln/>
        </p:spPr>
        <p:txBody>
          <a:bodyPr/>
          <a:lstStyle>
            <a:lvl1pPr>
              <a:defRPr/>
            </a:lvl1pPr>
          </a:lstStyle>
          <a:p>
            <a:pPr>
              <a:defRPr/>
            </a:pPr>
            <a:fld id="{5C8C2412-9591-4B09-9AAD-F56E648B8E46}" type="slidenum">
              <a:rPr lang="zh-CN" altLang="en-US"/>
              <a:pPr>
                <a:defRPr/>
              </a:pPr>
              <a:t>‹#›</a:t>
            </a:fld>
            <a:endParaRPr lang="en-US" altLang="zh-CN"/>
          </a:p>
        </p:txBody>
      </p:sp>
    </p:spTree>
    <p:extLst>
      <p:ext uri="{BB962C8B-B14F-4D97-AF65-F5344CB8AC3E}">
        <p14:creationId xmlns:p14="http://schemas.microsoft.com/office/powerpoint/2010/main" val="34741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0CAC289D-8FBB-44D9-A72D-07A1A271AAC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D7C4E5D4-8115-44A6-87B4-3D8C2F7DD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37138D32-176E-4745-BE18-77296D0FADFC}"/>
              </a:ext>
            </a:extLst>
          </p:cNvPr>
          <p:cNvSpPr>
            <a:spLocks noGrp="1" noChangeArrowheads="1"/>
          </p:cNvSpPr>
          <p:nvPr>
            <p:ph type="sldNum" sz="quarter" idx="12"/>
          </p:nvPr>
        </p:nvSpPr>
        <p:spPr>
          <a:ln/>
        </p:spPr>
        <p:txBody>
          <a:bodyPr/>
          <a:lstStyle>
            <a:lvl1pPr>
              <a:defRPr/>
            </a:lvl1pPr>
          </a:lstStyle>
          <a:p>
            <a:pPr>
              <a:defRPr/>
            </a:pPr>
            <a:fld id="{9BC901FE-FA02-47EE-89CE-34EB75B47371}" type="slidenum">
              <a:rPr lang="zh-CN" altLang="en-US"/>
              <a:pPr>
                <a:defRPr/>
              </a:pPr>
              <a:t>‹#›</a:t>
            </a:fld>
            <a:endParaRPr lang="en-US" altLang="zh-CN"/>
          </a:p>
        </p:txBody>
      </p:sp>
    </p:spTree>
    <p:extLst>
      <p:ext uri="{BB962C8B-B14F-4D97-AF65-F5344CB8AC3E}">
        <p14:creationId xmlns:p14="http://schemas.microsoft.com/office/powerpoint/2010/main" val="3192557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6864D40C-252E-4D65-8991-37AF61468A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3039A2DC-5E4D-45B9-BF64-4A107774B9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EC559AC5-6C55-4674-AE2B-C59B37D84991}"/>
              </a:ext>
            </a:extLst>
          </p:cNvPr>
          <p:cNvSpPr>
            <a:spLocks noGrp="1" noChangeArrowheads="1"/>
          </p:cNvSpPr>
          <p:nvPr>
            <p:ph type="sldNum" sz="quarter" idx="12"/>
          </p:nvPr>
        </p:nvSpPr>
        <p:spPr>
          <a:ln/>
        </p:spPr>
        <p:txBody>
          <a:bodyPr/>
          <a:lstStyle>
            <a:lvl1pPr>
              <a:defRPr/>
            </a:lvl1pPr>
          </a:lstStyle>
          <a:p>
            <a:pPr>
              <a:defRPr/>
            </a:pPr>
            <a:fld id="{859524A0-2389-4CD8-B879-DF7266F4219B}" type="slidenum">
              <a:rPr lang="zh-CN" altLang="en-US"/>
              <a:pPr>
                <a:defRPr/>
              </a:pPr>
              <a:t>‹#›</a:t>
            </a:fld>
            <a:endParaRPr lang="en-US" altLang="zh-CN"/>
          </a:p>
        </p:txBody>
      </p:sp>
    </p:spTree>
    <p:extLst>
      <p:ext uri="{BB962C8B-B14F-4D97-AF65-F5344CB8AC3E}">
        <p14:creationId xmlns:p14="http://schemas.microsoft.com/office/powerpoint/2010/main" val="25979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5B65E47-C675-4C0D-A228-A46A0FD6E2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CFE5BC15-39B5-4DB0-9645-3A70F77C28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294669E5-984E-4409-AB67-D24F9A8A8CAF}"/>
              </a:ext>
            </a:extLst>
          </p:cNvPr>
          <p:cNvSpPr>
            <a:spLocks noGrp="1" noChangeArrowheads="1"/>
          </p:cNvSpPr>
          <p:nvPr>
            <p:ph type="sldNum" sz="quarter" idx="12"/>
          </p:nvPr>
        </p:nvSpPr>
        <p:spPr>
          <a:ln/>
        </p:spPr>
        <p:txBody>
          <a:bodyPr/>
          <a:lstStyle>
            <a:lvl1pPr>
              <a:defRPr/>
            </a:lvl1pPr>
          </a:lstStyle>
          <a:p>
            <a:pPr>
              <a:defRPr/>
            </a:pPr>
            <a:fld id="{7A41DB2C-70FA-42C9-9CB4-AB4C70B27903}" type="slidenum">
              <a:rPr lang="zh-CN" altLang="en-US"/>
              <a:pPr>
                <a:defRPr/>
              </a:pPr>
              <a:t>‹#›</a:t>
            </a:fld>
            <a:endParaRPr lang="en-US" altLang="zh-CN"/>
          </a:p>
        </p:txBody>
      </p:sp>
    </p:spTree>
    <p:extLst>
      <p:ext uri="{BB962C8B-B14F-4D97-AF65-F5344CB8AC3E}">
        <p14:creationId xmlns:p14="http://schemas.microsoft.com/office/powerpoint/2010/main" val="2512001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F574BBA-4061-4239-A1F0-C05FD06559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1F664854-1548-4CA6-9E14-0618CE40E95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A632A449-8164-4F29-9F1B-A4047BFCED45}"/>
              </a:ext>
            </a:extLst>
          </p:cNvPr>
          <p:cNvSpPr>
            <a:spLocks noGrp="1" noChangeArrowheads="1"/>
          </p:cNvSpPr>
          <p:nvPr>
            <p:ph type="sldNum" sz="quarter" idx="12"/>
          </p:nvPr>
        </p:nvSpPr>
        <p:spPr>
          <a:ln/>
        </p:spPr>
        <p:txBody>
          <a:bodyPr/>
          <a:lstStyle>
            <a:lvl1pPr>
              <a:defRPr/>
            </a:lvl1pPr>
          </a:lstStyle>
          <a:p>
            <a:pPr>
              <a:defRPr/>
            </a:pPr>
            <a:fld id="{85117728-FB8F-4A4C-A7A1-B0632AA7B566}" type="slidenum">
              <a:rPr lang="zh-CN" altLang="en-US"/>
              <a:pPr>
                <a:defRPr/>
              </a:pPr>
              <a:t>‹#›</a:t>
            </a:fld>
            <a:endParaRPr lang="en-US" altLang="zh-CN"/>
          </a:p>
        </p:txBody>
      </p:sp>
    </p:spTree>
    <p:extLst>
      <p:ext uri="{BB962C8B-B14F-4D97-AF65-F5344CB8AC3E}">
        <p14:creationId xmlns:p14="http://schemas.microsoft.com/office/powerpoint/2010/main" val="178819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ED6869B-E8B5-4A64-9359-36E5A56BCC86}"/>
              </a:ext>
            </a:extLst>
          </p:cNvPr>
          <p:cNvSpPr>
            <a:spLocks noChangeArrowheads="1"/>
          </p:cNvSpPr>
          <p:nvPr/>
        </p:nvSpPr>
        <p:spPr bwMode="ltGray">
          <a:xfrm>
            <a:off x="290513" y="6413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27" name="Rectangle 3">
            <a:extLst>
              <a:ext uri="{FF2B5EF4-FFF2-40B4-BE49-F238E27FC236}">
                <a16:creationId xmlns:a16="http://schemas.microsoft.com/office/drawing/2014/main" id="{0344ADB8-2BD3-4C00-BF93-2F25DF4586A3}"/>
              </a:ext>
            </a:extLst>
          </p:cNvPr>
          <p:cNvSpPr>
            <a:spLocks noChangeArrowheads="1"/>
          </p:cNvSpPr>
          <p:nvPr/>
        </p:nvSpPr>
        <p:spPr bwMode="ltGray">
          <a:xfrm>
            <a:off x="673100" y="6413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28" name="Rectangle 4">
            <a:extLst>
              <a:ext uri="{FF2B5EF4-FFF2-40B4-BE49-F238E27FC236}">
                <a16:creationId xmlns:a16="http://schemas.microsoft.com/office/drawing/2014/main" id="{50741F31-326E-4153-AF25-86C0312838EB}"/>
              </a:ext>
            </a:extLst>
          </p:cNvPr>
          <p:cNvSpPr>
            <a:spLocks noChangeArrowheads="1"/>
          </p:cNvSpPr>
          <p:nvPr/>
        </p:nvSpPr>
        <p:spPr bwMode="ltGray">
          <a:xfrm>
            <a:off x="414338" y="10636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29" name="Rectangle 5">
            <a:extLst>
              <a:ext uri="{FF2B5EF4-FFF2-40B4-BE49-F238E27FC236}">
                <a16:creationId xmlns:a16="http://schemas.microsoft.com/office/drawing/2014/main" id="{7138D405-6E6D-4136-BBA4-8BA1BDCFD245}"/>
              </a:ext>
            </a:extLst>
          </p:cNvPr>
          <p:cNvSpPr>
            <a:spLocks noChangeArrowheads="1"/>
          </p:cNvSpPr>
          <p:nvPr/>
        </p:nvSpPr>
        <p:spPr bwMode="ltGray">
          <a:xfrm>
            <a:off x="784225" y="10636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30" name="Rectangle 6">
            <a:extLst>
              <a:ext uri="{FF2B5EF4-FFF2-40B4-BE49-F238E27FC236}">
                <a16:creationId xmlns:a16="http://schemas.microsoft.com/office/drawing/2014/main" id="{B55009BB-C55B-4B1E-878A-A0859EE73FF7}"/>
              </a:ext>
            </a:extLst>
          </p:cNvPr>
          <p:cNvSpPr>
            <a:spLocks noChangeArrowheads="1"/>
          </p:cNvSpPr>
          <p:nvPr/>
        </p:nvSpPr>
        <p:spPr bwMode="ltGray">
          <a:xfrm>
            <a:off x="0" y="9906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31" name="Rectangle 7">
            <a:extLst>
              <a:ext uri="{FF2B5EF4-FFF2-40B4-BE49-F238E27FC236}">
                <a16:creationId xmlns:a16="http://schemas.microsoft.com/office/drawing/2014/main" id="{A110146A-F832-4079-B590-C6F83EA1F73F}"/>
              </a:ext>
            </a:extLst>
          </p:cNvPr>
          <p:cNvSpPr>
            <a:spLocks noChangeArrowheads="1"/>
          </p:cNvSpPr>
          <p:nvPr/>
        </p:nvSpPr>
        <p:spPr bwMode="gray">
          <a:xfrm>
            <a:off x="635000" y="5334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32" name="Rectangle 8">
            <a:extLst>
              <a:ext uri="{FF2B5EF4-FFF2-40B4-BE49-F238E27FC236}">
                <a16:creationId xmlns:a16="http://schemas.microsoft.com/office/drawing/2014/main" id="{085DBC8E-944D-40BF-826B-4FE3980D07DF}"/>
              </a:ext>
            </a:extLst>
          </p:cNvPr>
          <p:cNvSpPr>
            <a:spLocks noChangeArrowheads="1"/>
          </p:cNvSpPr>
          <p:nvPr/>
        </p:nvSpPr>
        <p:spPr bwMode="gray">
          <a:xfrm>
            <a:off x="315913" y="13239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defRPr/>
            </a:pPr>
            <a:endParaRPr lang="zh-CN" altLang="en-US"/>
          </a:p>
        </p:txBody>
      </p:sp>
      <p:sp>
        <p:nvSpPr>
          <p:cNvPr id="1033" name="Rectangle 9">
            <a:extLst>
              <a:ext uri="{FF2B5EF4-FFF2-40B4-BE49-F238E27FC236}">
                <a16:creationId xmlns:a16="http://schemas.microsoft.com/office/drawing/2014/main" id="{829D9A1C-3F48-4181-8C04-A2F2B6A540D5}"/>
              </a:ext>
            </a:extLst>
          </p:cNvPr>
          <p:cNvSpPr>
            <a:spLocks noGrp="1" noChangeArrowheads="1"/>
          </p:cNvSpPr>
          <p:nvPr>
            <p:ph type="title"/>
          </p:nvPr>
        </p:nvSpPr>
        <p:spPr bwMode="auto">
          <a:xfrm>
            <a:off x="1143000" y="373063"/>
            <a:ext cx="77930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92E3BED7-F6A1-45CA-A340-A2DB5BB231C2}"/>
              </a:ext>
            </a:extLst>
          </p:cNvPr>
          <p:cNvSpPr>
            <a:spLocks noGrp="1" noChangeArrowheads="1"/>
          </p:cNvSpPr>
          <p:nvPr>
            <p:ph type="body" idx="1"/>
          </p:nvPr>
        </p:nvSpPr>
        <p:spPr bwMode="auto">
          <a:xfrm>
            <a:off x="762000" y="1828800"/>
            <a:ext cx="8193088"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7403" name="Rectangle 11">
            <a:extLst>
              <a:ext uri="{FF2B5EF4-FFF2-40B4-BE49-F238E27FC236}">
                <a16:creationId xmlns:a16="http://schemas.microsoft.com/office/drawing/2014/main" id="{63908CBC-57D9-4ADF-B72E-8A1BE4A53A14}"/>
              </a:ext>
            </a:extLst>
          </p:cNvPr>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a:lvl1pPr>
          </a:lstStyle>
          <a:p>
            <a:pPr>
              <a:defRPr/>
            </a:pPr>
            <a:endParaRPr lang="en-US" altLang="zh-CN"/>
          </a:p>
        </p:txBody>
      </p:sp>
      <p:sp>
        <p:nvSpPr>
          <p:cNvPr id="187404" name="Rectangle 12">
            <a:extLst>
              <a:ext uri="{FF2B5EF4-FFF2-40B4-BE49-F238E27FC236}">
                <a16:creationId xmlns:a16="http://schemas.microsoft.com/office/drawing/2014/main" id="{8C673033-779A-404C-B66F-FF06AD8D551F}"/>
              </a:ext>
            </a:extLst>
          </p:cNvPr>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a:defRPr/>
            </a:pPr>
            <a:endParaRPr lang="en-US" altLang="zh-CN"/>
          </a:p>
        </p:txBody>
      </p:sp>
      <p:sp>
        <p:nvSpPr>
          <p:cNvPr id="187405" name="Rectangle 13">
            <a:extLst>
              <a:ext uri="{FF2B5EF4-FFF2-40B4-BE49-F238E27FC236}">
                <a16:creationId xmlns:a16="http://schemas.microsoft.com/office/drawing/2014/main" id="{23F536B5-8A03-45CA-8277-C307FC6A729B}"/>
              </a:ext>
            </a:extLst>
          </p:cNvPr>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smtClean="0"/>
            </a:lvl1pPr>
          </a:lstStyle>
          <a:p>
            <a:pPr>
              <a:defRPr/>
            </a:pPr>
            <a:fld id="{39AC457A-6339-4C01-9DAE-3072D1DF5F8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9"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b="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b="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b="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b="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b="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b="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b="1">
          <a:solidFill>
            <a:schemeClr val="tx2"/>
          </a:solidFill>
          <a:latin typeface="Times New Roman" pitchFamily="18" charset="0"/>
          <a:ea typeface="宋体" pitchFamily="2" charset="-122"/>
        </a:defRPr>
      </a:lvl9pPr>
    </p:titleStyle>
    <p:bodyStyle>
      <a:lvl1pPr marL="385763" indent="-385763" algn="l" rtl="0" eaLnBrk="0" fontAlgn="base" hangingPunct="0">
        <a:spcBef>
          <a:spcPct val="20000"/>
        </a:spcBef>
        <a:spcAft>
          <a:spcPct val="0"/>
        </a:spcAft>
        <a:buClr>
          <a:schemeClr val="folHlink"/>
        </a:buClr>
        <a:buFont typeface="Wingdings" panose="05000000000000000000" pitchFamily="2" charset="2"/>
        <a:buChar char="n"/>
        <a:defRPr kumimoji="1" sz="3200">
          <a:solidFill>
            <a:schemeClr val="tx1"/>
          </a:solidFill>
          <a:latin typeface="+mn-lt"/>
          <a:ea typeface="+mn-ea"/>
          <a:cs typeface="+mn-cs"/>
        </a:defRPr>
      </a:lvl1pPr>
      <a:lvl2pPr marL="952500" indent="-376238" algn="l" rtl="0" eaLnBrk="0" fontAlgn="base" hangingPunct="0">
        <a:spcBef>
          <a:spcPct val="20000"/>
        </a:spcBef>
        <a:spcAft>
          <a:spcPct val="0"/>
        </a:spcAft>
        <a:buClr>
          <a:schemeClr val="hlink"/>
        </a:buClr>
        <a:buFont typeface="Wingdings" panose="05000000000000000000" pitchFamily="2" charset="2"/>
        <a:buChar char="n"/>
        <a:defRPr kumimoji="1" sz="3200">
          <a:solidFill>
            <a:schemeClr val="tx1"/>
          </a:solidFill>
          <a:latin typeface="+mn-lt"/>
          <a:ea typeface="+mn-ea"/>
        </a:defRPr>
      </a:lvl2pPr>
      <a:lvl3pPr marL="1519238" indent="-376238" algn="l" rtl="0" eaLnBrk="0" fontAlgn="base" hangingPunct="0">
        <a:spcBef>
          <a:spcPct val="20000"/>
        </a:spcBef>
        <a:spcAft>
          <a:spcPct val="0"/>
        </a:spcAft>
        <a:buClr>
          <a:schemeClr val="folHlink"/>
        </a:buClr>
        <a:buFont typeface="Wingdings" panose="05000000000000000000" pitchFamily="2" charset="2"/>
        <a:buChar char="n"/>
        <a:defRPr kumimoji="1" sz="3200">
          <a:solidFill>
            <a:schemeClr val="tx1"/>
          </a:solidFill>
          <a:latin typeface="+mn-lt"/>
          <a:ea typeface="+mn-ea"/>
        </a:defRPr>
      </a:lvl3pPr>
      <a:lvl4pPr marL="2098675" indent="-388938" algn="l" rtl="0" eaLnBrk="0" fontAlgn="base" hangingPunct="0">
        <a:spcBef>
          <a:spcPct val="20000"/>
        </a:spcBef>
        <a:spcAft>
          <a:spcPct val="0"/>
        </a:spcAft>
        <a:buClr>
          <a:schemeClr val="accent2"/>
        </a:buClr>
        <a:buFont typeface="Wingdings" panose="05000000000000000000" pitchFamily="2" charset="2"/>
        <a:buChar char="n"/>
        <a:defRPr kumimoji="1" sz="3200">
          <a:solidFill>
            <a:schemeClr val="tx1"/>
          </a:solidFill>
          <a:latin typeface="+mn-lt"/>
          <a:ea typeface="+mn-ea"/>
        </a:defRPr>
      </a:lvl4pPr>
      <a:lvl5pPr marL="2663825" indent="-374650" algn="l" rtl="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mn-lt"/>
          <a:ea typeface="+mn-ea"/>
        </a:defRPr>
      </a:lvl5pPr>
      <a:lvl6pPr marL="3121025" indent="-374650" algn="l" rtl="0" fontAlgn="base">
        <a:spcBef>
          <a:spcPct val="20000"/>
        </a:spcBef>
        <a:spcAft>
          <a:spcPct val="0"/>
        </a:spcAft>
        <a:buClr>
          <a:schemeClr val="accent1"/>
        </a:buClr>
        <a:buFont typeface="Wingdings" pitchFamily="2" charset="2"/>
        <a:buChar char="n"/>
        <a:defRPr kumimoji="1" sz="3200">
          <a:solidFill>
            <a:schemeClr val="tx1"/>
          </a:solidFill>
          <a:latin typeface="+mn-lt"/>
          <a:ea typeface="+mn-ea"/>
        </a:defRPr>
      </a:lvl6pPr>
      <a:lvl7pPr marL="3578225" indent="-374650" algn="l" rtl="0" fontAlgn="base">
        <a:spcBef>
          <a:spcPct val="20000"/>
        </a:spcBef>
        <a:spcAft>
          <a:spcPct val="0"/>
        </a:spcAft>
        <a:buClr>
          <a:schemeClr val="accent1"/>
        </a:buClr>
        <a:buFont typeface="Wingdings" pitchFamily="2" charset="2"/>
        <a:buChar char="n"/>
        <a:defRPr kumimoji="1" sz="3200">
          <a:solidFill>
            <a:schemeClr val="tx1"/>
          </a:solidFill>
          <a:latin typeface="+mn-lt"/>
          <a:ea typeface="+mn-ea"/>
        </a:defRPr>
      </a:lvl7pPr>
      <a:lvl8pPr marL="4035425" indent="-374650" algn="l" rtl="0" fontAlgn="base">
        <a:spcBef>
          <a:spcPct val="20000"/>
        </a:spcBef>
        <a:spcAft>
          <a:spcPct val="0"/>
        </a:spcAft>
        <a:buClr>
          <a:schemeClr val="accent1"/>
        </a:buClr>
        <a:buFont typeface="Wingdings" pitchFamily="2" charset="2"/>
        <a:buChar char="n"/>
        <a:defRPr kumimoji="1" sz="3200">
          <a:solidFill>
            <a:schemeClr val="tx1"/>
          </a:solidFill>
          <a:latin typeface="+mn-lt"/>
          <a:ea typeface="+mn-ea"/>
        </a:defRPr>
      </a:lvl8pPr>
      <a:lvl9pPr marL="4492625" indent="-374650" algn="l" rtl="0" fontAlgn="base">
        <a:spcBef>
          <a:spcPct val="20000"/>
        </a:spcBef>
        <a:spcAft>
          <a:spcPct val="0"/>
        </a:spcAft>
        <a:buClr>
          <a:schemeClr val="accent1"/>
        </a:buClr>
        <a:buFont typeface="Wingdings" pitchFamily="2" charset="2"/>
        <a:buChar char="n"/>
        <a:defRPr kumimoji="1" sz="3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hyperlink" Target="http://www.nipic.com/show/3/81/804d02838e8bbec7.html" TargetMode="External"/><Relationship Id="rId7" Type="http://schemas.openxmlformats.org/officeDocument/2006/relationships/hyperlink" Target="http://www.google.cn/imgres?imgurl=http://a2.att.hudong.com/59/89/01100000000001113738984695259.gif&amp;imgrefurl=http://www.hudong.com/versionview/CQloEXlEDWFdR,CwNGWgVf,UA&amp;h=277&amp;w=415&amp;sz=4&amp;tbnid=-QWEQSPstxrosM:&amp;tbnh=83&amp;tbnw=125&amp;prev=/images?q=%E6%97%A5%E6%9C%AC+%E5%9B%BD%E6%97%97+%E5%9B%BE%E7%89%87&amp;hl=zh-CN&amp;usg=__mK9SHC5w4EbJcUTGtsvxh-bKI1g=&amp;ei=V37qSoXtKMiJkQX1qP2IDw&amp;sa=X&amp;oi=image_result&amp;resnum=2&amp;ct=image&amp;ved=0CAkQ9QEwAQ" TargetMode="External"/><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hyperlink" Target="http://www.google.cn/imgres?imgurl=http://pic.nipic.com/2008-01-16/2008116123333520_2.jpg&amp;imgrefurl=http://www.nipic.com/show/3/81/7599d08ea72a76fc.html&amp;h=832&amp;w=1001&amp;sz=63&amp;tbnid=J51HWj7FIAB_AM:&amp;tbnh=124&amp;tbnw=149&amp;prev=/images?q=%E6%AC%A7%E7%9B%9F+%E5%9B%BE%E7%89%87&amp;hl=zh-CN&amp;usg=__9FlULlt1IgT_-6E1YmEWzL_Xz3I=&amp;ei=QH7qSv-7KMz-kAWxzamIDw&amp;sa=X&amp;oi=image_result&amp;resnum=1&amp;ct=image&amp;ved=0CAoQ9QEwAA" TargetMode="External"/><Relationship Id="rId10" Type="http://schemas.openxmlformats.org/officeDocument/2006/relationships/image" Target="../media/image81.jpeg"/><Relationship Id="rId4" Type="http://schemas.openxmlformats.org/officeDocument/2006/relationships/image" Target="../media/image78.jpeg"/><Relationship Id="rId9" Type="http://schemas.openxmlformats.org/officeDocument/2006/relationships/hyperlink" Target="http://www.google.cn/imgres?imgurl=http://pic.nipic.com/2007-11-02/200711215441395_2.jpg&amp;imgrefurl=http://www.nipic.com/show/3/81/17e45f1fbb2e83fa.html&amp;h=682&amp;w=1000&amp;sz=84&amp;tbnid=vAVJvLw1e5wzEM:&amp;tbnh=102&amp;tbnw=149&amp;prev=/images?q=%E7%BE%8E%E5%9B%BD+%E5%9B%BD%E6%97%97+%E5%9B%BE%E7%89%87&amp;hl=zh-CN&amp;usg=__fdntPR_eGZc0wp3whKN2xly_53Y=&amp;ei=a37qSsjDBcWikAWRqaWWDw&amp;sa=X&amp;oi=image_result&amp;resnum=1&amp;ct=image&amp;ved=0CAcQ9QEwAA"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134.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15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1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wm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9.e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4.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7.jpeg"/><Relationship Id="rId4" Type="http://schemas.openxmlformats.org/officeDocument/2006/relationships/image" Target="../media/image56.jpeg"/></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pic.sogou.com/d?query=%CA%FD%D7%D6%2C%B3%C7%CA%D0&amp;mood=0&amp;mode=1&amp;di=2&amp;p=01040501&amp;dp=1&amp;w=05999999&amp;dr=1&amp;page=6&amp;did=101#did111_header"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3B59AF9-8D07-4265-82C1-662D512052D5}"/>
              </a:ext>
            </a:extLst>
          </p:cNvPr>
          <p:cNvSpPr>
            <a:spLocks noChangeArrowheads="1"/>
          </p:cNvSpPr>
          <p:nvPr/>
        </p:nvSpPr>
        <p:spPr bwMode="auto">
          <a:xfrm>
            <a:off x="755650" y="1916113"/>
            <a:ext cx="7862888"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l"/>
            </a:pPr>
            <a:r>
              <a:rPr lang="en-US" altLang="zh-CN" sz="3600" b="1"/>
              <a:t> </a:t>
            </a:r>
            <a:r>
              <a:rPr lang="zh-CN" altLang="en-US" sz="3600" b="1">
                <a:latin typeface="Tahoma" panose="020B0604030504040204" pitchFamily="34" charset="0"/>
              </a:rPr>
              <a:t>物联网概述</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物联网应用与管理</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物联网发展趋势</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物联网产业发展模式</a:t>
            </a:r>
          </a:p>
        </p:txBody>
      </p:sp>
      <p:sp>
        <p:nvSpPr>
          <p:cNvPr id="4099" name="Rectangle 3">
            <a:extLst>
              <a:ext uri="{FF2B5EF4-FFF2-40B4-BE49-F238E27FC236}">
                <a16:creationId xmlns:a16="http://schemas.microsoft.com/office/drawing/2014/main" id="{508C6014-C2C4-4C48-86C4-109422A70207}"/>
              </a:ext>
            </a:extLst>
          </p:cNvPr>
          <p:cNvSpPr>
            <a:spLocks noChangeArrowheads="1"/>
          </p:cNvSpPr>
          <p:nvPr/>
        </p:nvSpPr>
        <p:spPr bwMode="auto">
          <a:xfrm>
            <a:off x="900113" y="115888"/>
            <a:ext cx="7391400" cy="118903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zh-CN" altLang="en-US" sz="7200" b="1">
                <a:solidFill>
                  <a:schemeClr val="tx2"/>
                </a:solidFill>
                <a:latin typeface="隶书" panose="02010509060101010101" pitchFamily="49" charset="-122"/>
                <a:ea typeface="隶书" panose="02010509060101010101" pitchFamily="49" charset="-122"/>
              </a:rPr>
              <a:t>目录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1A84C87D-FBE5-4F98-BE01-85C78BB0423C}"/>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grpSp>
        <p:nvGrpSpPr>
          <p:cNvPr id="72708" name="Group 4">
            <a:extLst>
              <a:ext uri="{FF2B5EF4-FFF2-40B4-BE49-F238E27FC236}">
                <a16:creationId xmlns:a16="http://schemas.microsoft.com/office/drawing/2014/main" id="{D26B7468-FEBE-479A-8168-6F7C9594576E}"/>
              </a:ext>
            </a:extLst>
          </p:cNvPr>
          <p:cNvGrpSpPr>
            <a:grpSpLocks/>
          </p:cNvGrpSpPr>
          <p:nvPr/>
        </p:nvGrpSpPr>
        <p:grpSpPr bwMode="auto">
          <a:xfrm>
            <a:off x="0" y="1196975"/>
            <a:ext cx="6156325" cy="1239838"/>
            <a:chOff x="1104" y="1200"/>
            <a:chExt cx="3504" cy="823"/>
          </a:xfrm>
        </p:grpSpPr>
        <p:sp>
          <p:nvSpPr>
            <p:cNvPr id="13334" name="AutoShape 5">
              <a:extLst>
                <a:ext uri="{FF2B5EF4-FFF2-40B4-BE49-F238E27FC236}">
                  <a16:creationId xmlns:a16="http://schemas.microsoft.com/office/drawing/2014/main" id="{4A39B80B-920F-4FD4-8781-45F905184A0F}"/>
                </a:ext>
              </a:extLst>
            </p:cNvPr>
            <p:cNvSpPr>
              <a:spLocks noChangeArrowheads="1"/>
            </p:cNvSpPr>
            <p:nvPr/>
          </p:nvSpPr>
          <p:spPr bwMode="gray">
            <a:xfrm>
              <a:off x="1104" y="1200"/>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35" name="AutoShape 6">
              <a:extLst>
                <a:ext uri="{FF2B5EF4-FFF2-40B4-BE49-F238E27FC236}">
                  <a16:creationId xmlns:a16="http://schemas.microsoft.com/office/drawing/2014/main" id="{14CB01A3-5E57-4E6E-91C2-02579F3899F1}"/>
                </a:ext>
              </a:extLst>
            </p:cNvPr>
            <p:cNvSpPr>
              <a:spLocks noChangeArrowheads="1"/>
            </p:cNvSpPr>
            <p:nvPr/>
          </p:nvSpPr>
          <p:spPr bwMode="gray">
            <a:xfrm>
              <a:off x="1181" y="1276"/>
              <a:ext cx="675" cy="673"/>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72711" name="Freeform 7">
              <a:extLst>
                <a:ext uri="{FF2B5EF4-FFF2-40B4-BE49-F238E27FC236}">
                  <a16:creationId xmlns:a16="http://schemas.microsoft.com/office/drawing/2014/main" id="{BFCB1A90-F18B-4585-A287-ED71AC1FE7E8}"/>
                </a:ext>
              </a:extLst>
            </p:cNvPr>
            <p:cNvSpPr>
              <a:spLocks/>
            </p:cNvSpPr>
            <p:nvPr/>
          </p:nvSpPr>
          <p:spPr bwMode="gray">
            <a:xfrm>
              <a:off x="1223" y="1319"/>
              <a:ext cx="337" cy="33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eaLnBrk="1" hangingPunct="1">
                <a:defRPr/>
              </a:pPr>
              <a:endParaRPr lang="zh-CN" altLang="en-US"/>
            </a:p>
          </p:txBody>
        </p:sp>
        <p:sp>
          <p:nvSpPr>
            <p:cNvPr id="72712" name="Text Box 8">
              <a:extLst>
                <a:ext uri="{FF2B5EF4-FFF2-40B4-BE49-F238E27FC236}">
                  <a16:creationId xmlns:a16="http://schemas.microsoft.com/office/drawing/2014/main" id="{8A090153-4879-4EFF-A131-5E375C3EB246}"/>
                </a:ext>
              </a:extLst>
            </p:cNvPr>
            <p:cNvSpPr txBox="1">
              <a:spLocks noChangeArrowheads="1"/>
            </p:cNvSpPr>
            <p:nvPr/>
          </p:nvSpPr>
          <p:spPr bwMode="gray">
            <a:xfrm>
              <a:off x="1400" y="1429"/>
              <a:ext cx="22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zh-CN" sz="3200">
                  <a:solidFill>
                    <a:srgbClr val="FFFFFF"/>
                  </a:solidFill>
                  <a:effectLst>
                    <a:outerShdw blurRad="38100" dist="38100" dir="2700000" algn="tl">
                      <a:srgbClr val="000000"/>
                    </a:outerShdw>
                  </a:effectLst>
                  <a:latin typeface="Times New Roman" pitchFamily="18" charset="0"/>
                </a:rPr>
                <a:t>1</a:t>
              </a:r>
            </a:p>
          </p:txBody>
        </p:sp>
        <p:sp>
          <p:nvSpPr>
            <p:cNvPr id="13340" name="Text Box 9">
              <a:extLst>
                <a:ext uri="{FF2B5EF4-FFF2-40B4-BE49-F238E27FC236}">
                  <a16:creationId xmlns:a16="http://schemas.microsoft.com/office/drawing/2014/main" id="{E8572F48-9DD4-4F1A-8CC3-E7862BFCA2C0}"/>
                </a:ext>
              </a:extLst>
            </p:cNvPr>
            <p:cNvSpPr txBox="1">
              <a:spLocks noChangeArrowheads="1"/>
            </p:cNvSpPr>
            <p:nvPr/>
          </p:nvSpPr>
          <p:spPr bwMode="gray">
            <a:xfrm>
              <a:off x="1948" y="1326"/>
              <a:ext cx="2576"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a:lnSpc>
                  <a:spcPct val="60000"/>
                </a:lnSpc>
                <a:spcBef>
                  <a:spcPct val="0"/>
                </a:spcBef>
                <a:buClrTx/>
                <a:buFontTx/>
                <a:buNone/>
              </a:pPr>
              <a:r>
                <a:rPr kumimoji="0" lang="zh-CN" altLang="en-US" sz="2400" b="1"/>
                <a:t>物联网是传感网而不接入互联网</a:t>
              </a:r>
              <a:r>
                <a:rPr kumimoji="0" lang="zh-CN" altLang="en-US" sz="6000"/>
                <a:t> </a:t>
              </a:r>
            </a:p>
          </p:txBody>
        </p:sp>
      </p:grpSp>
      <p:grpSp>
        <p:nvGrpSpPr>
          <p:cNvPr id="72714" name="Group 10">
            <a:extLst>
              <a:ext uri="{FF2B5EF4-FFF2-40B4-BE49-F238E27FC236}">
                <a16:creationId xmlns:a16="http://schemas.microsoft.com/office/drawing/2014/main" id="{AC9DE9BA-39EC-45F2-B748-0FA3886534AC}"/>
              </a:ext>
            </a:extLst>
          </p:cNvPr>
          <p:cNvGrpSpPr>
            <a:grpSpLocks/>
          </p:cNvGrpSpPr>
          <p:nvPr/>
        </p:nvGrpSpPr>
        <p:grpSpPr bwMode="auto">
          <a:xfrm>
            <a:off x="1116013" y="2574925"/>
            <a:ext cx="6138862" cy="1306513"/>
            <a:chOff x="1104" y="2109"/>
            <a:chExt cx="3504" cy="823"/>
          </a:xfrm>
        </p:grpSpPr>
        <p:sp>
          <p:nvSpPr>
            <p:cNvPr id="13329" name="AutoShape 11">
              <a:extLst>
                <a:ext uri="{FF2B5EF4-FFF2-40B4-BE49-F238E27FC236}">
                  <a16:creationId xmlns:a16="http://schemas.microsoft.com/office/drawing/2014/main" id="{2EBDC8EE-89AF-4260-B63F-C6C124DCBE1D}"/>
                </a:ext>
              </a:extLst>
            </p:cNvPr>
            <p:cNvSpPr>
              <a:spLocks noChangeArrowheads="1"/>
            </p:cNvSpPr>
            <p:nvPr/>
          </p:nvSpPr>
          <p:spPr bwMode="gray">
            <a:xfrm>
              <a:off x="1104" y="2109"/>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30" name="AutoShape 12">
              <a:extLst>
                <a:ext uri="{FF2B5EF4-FFF2-40B4-BE49-F238E27FC236}">
                  <a16:creationId xmlns:a16="http://schemas.microsoft.com/office/drawing/2014/main" id="{5F86E6F1-B7FA-4546-BE6C-49B182A862C6}"/>
                </a:ext>
              </a:extLst>
            </p:cNvPr>
            <p:cNvSpPr>
              <a:spLocks noChangeArrowheads="1"/>
            </p:cNvSpPr>
            <p:nvPr/>
          </p:nvSpPr>
          <p:spPr bwMode="gray">
            <a:xfrm>
              <a:off x="1181" y="2185"/>
              <a:ext cx="675" cy="673"/>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31" name="Freeform 13">
              <a:extLst>
                <a:ext uri="{FF2B5EF4-FFF2-40B4-BE49-F238E27FC236}">
                  <a16:creationId xmlns:a16="http://schemas.microsoft.com/office/drawing/2014/main" id="{54DC5C55-34B2-4AD1-89A4-82A4317FCA83}"/>
                </a:ext>
              </a:extLst>
            </p:cNvPr>
            <p:cNvSpPr>
              <a:spLocks/>
            </p:cNvSpPr>
            <p:nvPr/>
          </p:nvSpPr>
          <p:spPr bwMode="gray">
            <a:xfrm>
              <a:off x="1223" y="2228"/>
              <a:ext cx="337" cy="337"/>
            </a:xfrm>
            <a:custGeom>
              <a:avLst/>
              <a:gdLst>
                <a:gd name="T0" fmla="*/ 7 w 596"/>
                <a:gd name="T1" fmla="*/ 0 h 598"/>
                <a:gd name="T2" fmla="*/ 0 w 596"/>
                <a:gd name="T3" fmla="*/ 7 h 598"/>
                <a:gd name="T4" fmla="*/ 0 w 596"/>
                <a:gd name="T5" fmla="*/ 33 h 598"/>
                <a:gd name="T6" fmla="*/ 9 w 596"/>
                <a:gd name="T7" fmla="*/ 10 h 598"/>
                <a:gd name="T8" fmla="*/ 34 w 596"/>
                <a:gd name="T9" fmla="*/ 0 h 598"/>
                <a:gd name="T10" fmla="*/ 7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2718" name="Text Box 14">
              <a:extLst>
                <a:ext uri="{FF2B5EF4-FFF2-40B4-BE49-F238E27FC236}">
                  <a16:creationId xmlns:a16="http://schemas.microsoft.com/office/drawing/2014/main" id="{E4C65720-7C9A-40C2-AB9D-52DF01643825}"/>
                </a:ext>
              </a:extLst>
            </p:cNvPr>
            <p:cNvSpPr txBox="1">
              <a:spLocks noChangeArrowheads="1"/>
            </p:cNvSpPr>
            <p:nvPr/>
          </p:nvSpPr>
          <p:spPr bwMode="gray">
            <a:xfrm>
              <a:off x="1399" y="2341"/>
              <a:ext cx="21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zh-CN" sz="3200">
                  <a:solidFill>
                    <a:srgbClr val="FFFFFF"/>
                  </a:solidFill>
                  <a:effectLst>
                    <a:outerShdw blurRad="38100" dist="38100" dir="2700000" algn="tl">
                      <a:srgbClr val="000000"/>
                    </a:outerShdw>
                  </a:effectLst>
                  <a:latin typeface="Times New Roman" pitchFamily="18" charset="0"/>
                </a:rPr>
                <a:t>2</a:t>
              </a:r>
            </a:p>
          </p:txBody>
        </p:sp>
        <p:sp>
          <p:nvSpPr>
            <p:cNvPr id="13333" name="Text Box 15">
              <a:extLst>
                <a:ext uri="{FF2B5EF4-FFF2-40B4-BE49-F238E27FC236}">
                  <a16:creationId xmlns:a16="http://schemas.microsoft.com/office/drawing/2014/main" id="{70C60EED-59BF-4A02-891F-55694935ECE0}"/>
                </a:ext>
              </a:extLst>
            </p:cNvPr>
            <p:cNvSpPr txBox="1">
              <a:spLocks noChangeArrowheads="1"/>
            </p:cNvSpPr>
            <p:nvPr/>
          </p:nvSpPr>
          <p:spPr bwMode="gray">
            <a:xfrm>
              <a:off x="1948" y="2221"/>
              <a:ext cx="2576"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nSpc>
                  <a:spcPct val="70000"/>
                </a:lnSpc>
                <a:spcBef>
                  <a:spcPct val="0"/>
                </a:spcBef>
                <a:buClrTx/>
                <a:buFontTx/>
                <a:buNone/>
              </a:pPr>
              <a:r>
                <a:rPr kumimoji="0" lang="en-US" altLang="zh-CN" sz="2400">
                  <a:latin typeface="Arial Black" panose="020B0A04020102020204" pitchFamily="34" charset="0"/>
                </a:rPr>
                <a:t> </a:t>
              </a:r>
              <a:r>
                <a:rPr kumimoji="0" lang="zh-CN" altLang="en-US" sz="2400" b="1"/>
                <a:t>物联网是互联网的一部分</a:t>
              </a:r>
              <a:r>
                <a:rPr kumimoji="0" lang="zh-CN" altLang="en-US" sz="6000"/>
                <a:t> </a:t>
              </a:r>
            </a:p>
          </p:txBody>
        </p:sp>
      </p:grpSp>
      <p:grpSp>
        <p:nvGrpSpPr>
          <p:cNvPr id="72720" name="Group 16">
            <a:extLst>
              <a:ext uri="{FF2B5EF4-FFF2-40B4-BE49-F238E27FC236}">
                <a16:creationId xmlns:a16="http://schemas.microsoft.com/office/drawing/2014/main" id="{D89FB5A8-EE71-4E20-8F6F-99BD68F0952A}"/>
              </a:ext>
            </a:extLst>
          </p:cNvPr>
          <p:cNvGrpSpPr>
            <a:grpSpLocks/>
          </p:cNvGrpSpPr>
          <p:nvPr/>
        </p:nvGrpSpPr>
        <p:grpSpPr bwMode="auto">
          <a:xfrm>
            <a:off x="2268538" y="4086225"/>
            <a:ext cx="6049962" cy="1306513"/>
            <a:chOff x="1104" y="3029"/>
            <a:chExt cx="3504" cy="823"/>
          </a:xfrm>
        </p:grpSpPr>
        <p:sp>
          <p:nvSpPr>
            <p:cNvPr id="13324" name="AutoShape 17">
              <a:extLst>
                <a:ext uri="{FF2B5EF4-FFF2-40B4-BE49-F238E27FC236}">
                  <a16:creationId xmlns:a16="http://schemas.microsoft.com/office/drawing/2014/main" id="{ADB138C0-22E2-4315-86FC-27EE53009786}"/>
                </a:ext>
              </a:extLst>
            </p:cNvPr>
            <p:cNvSpPr>
              <a:spLocks noChangeArrowheads="1"/>
            </p:cNvSpPr>
            <p:nvPr/>
          </p:nvSpPr>
          <p:spPr bwMode="gray">
            <a:xfrm>
              <a:off x="1104" y="3029"/>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25" name="AutoShape 18">
              <a:extLst>
                <a:ext uri="{FF2B5EF4-FFF2-40B4-BE49-F238E27FC236}">
                  <a16:creationId xmlns:a16="http://schemas.microsoft.com/office/drawing/2014/main" id="{383BE2BE-AF95-49F6-AAEB-5CF6CE7400E3}"/>
                </a:ext>
              </a:extLst>
            </p:cNvPr>
            <p:cNvSpPr>
              <a:spLocks noChangeArrowheads="1"/>
            </p:cNvSpPr>
            <p:nvPr/>
          </p:nvSpPr>
          <p:spPr bwMode="gray">
            <a:xfrm>
              <a:off x="1181" y="3105"/>
              <a:ext cx="675" cy="673"/>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26" name="Freeform 19">
              <a:extLst>
                <a:ext uri="{FF2B5EF4-FFF2-40B4-BE49-F238E27FC236}">
                  <a16:creationId xmlns:a16="http://schemas.microsoft.com/office/drawing/2014/main" id="{BA7330C0-4246-45EF-80FA-A42800A1B4BD}"/>
                </a:ext>
              </a:extLst>
            </p:cNvPr>
            <p:cNvSpPr>
              <a:spLocks/>
            </p:cNvSpPr>
            <p:nvPr/>
          </p:nvSpPr>
          <p:spPr bwMode="gray">
            <a:xfrm>
              <a:off x="1223" y="3148"/>
              <a:ext cx="337" cy="337"/>
            </a:xfrm>
            <a:custGeom>
              <a:avLst/>
              <a:gdLst>
                <a:gd name="T0" fmla="*/ 7 w 596"/>
                <a:gd name="T1" fmla="*/ 0 h 598"/>
                <a:gd name="T2" fmla="*/ 0 w 596"/>
                <a:gd name="T3" fmla="*/ 7 h 598"/>
                <a:gd name="T4" fmla="*/ 0 w 596"/>
                <a:gd name="T5" fmla="*/ 33 h 598"/>
                <a:gd name="T6" fmla="*/ 9 w 596"/>
                <a:gd name="T7" fmla="*/ 10 h 598"/>
                <a:gd name="T8" fmla="*/ 34 w 596"/>
                <a:gd name="T9" fmla="*/ 0 h 598"/>
                <a:gd name="T10" fmla="*/ 7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99CC">
                <a:alpha val="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2724" name="Text Box 20">
              <a:extLst>
                <a:ext uri="{FF2B5EF4-FFF2-40B4-BE49-F238E27FC236}">
                  <a16:creationId xmlns:a16="http://schemas.microsoft.com/office/drawing/2014/main" id="{A205D517-5D27-42EB-954D-99EF66FBDC56}"/>
                </a:ext>
              </a:extLst>
            </p:cNvPr>
            <p:cNvSpPr txBox="1">
              <a:spLocks noChangeArrowheads="1"/>
            </p:cNvSpPr>
            <p:nvPr/>
          </p:nvSpPr>
          <p:spPr bwMode="gray">
            <a:xfrm>
              <a:off x="1396" y="3260"/>
              <a:ext cx="22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zh-CN" sz="3200">
                  <a:solidFill>
                    <a:srgbClr val="FFFFFF"/>
                  </a:solidFill>
                  <a:effectLst>
                    <a:outerShdw blurRad="38100" dist="38100" dir="2700000" algn="tl">
                      <a:srgbClr val="000000"/>
                    </a:outerShdw>
                  </a:effectLst>
                  <a:latin typeface="Times New Roman" pitchFamily="18" charset="0"/>
                </a:rPr>
                <a:t>3</a:t>
              </a:r>
            </a:p>
          </p:txBody>
        </p:sp>
        <p:sp>
          <p:nvSpPr>
            <p:cNvPr id="13328" name="Text Box 21">
              <a:extLst>
                <a:ext uri="{FF2B5EF4-FFF2-40B4-BE49-F238E27FC236}">
                  <a16:creationId xmlns:a16="http://schemas.microsoft.com/office/drawing/2014/main" id="{8B2BB74B-571D-473A-8F42-743F4D29164B}"/>
                </a:ext>
              </a:extLst>
            </p:cNvPr>
            <p:cNvSpPr txBox="1">
              <a:spLocks noChangeArrowheads="1"/>
            </p:cNvSpPr>
            <p:nvPr/>
          </p:nvSpPr>
          <p:spPr bwMode="gray">
            <a:xfrm>
              <a:off x="1948" y="3141"/>
              <a:ext cx="257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800100" indent="-34290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2573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714500" indent="-3429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spcBef>
                  <a:spcPct val="0"/>
                </a:spcBef>
                <a:buClrTx/>
                <a:buFontTx/>
                <a:buNone/>
              </a:pPr>
              <a:r>
                <a:rPr kumimoji="0" lang="zh-CN" altLang="en-US" sz="2400" b="1">
                  <a:latin typeface="楷体_GB2312" pitchFamily="49" charset="-122"/>
                  <a:ea typeface="楷体_GB2312" pitchFamily="49" charset="-122"/>
                </a:rPr>
                <a:t>物联网是互联网的补充网络</a:t>
              </a:r>
            </a:p>
          </p:txBody>
        </p:sp>
      </p:grpSp>
      <p:grpSp>
        <p:nvGrpSpPr>
          <p:cNvPr id="72726" name="Group 22">
            <a:extLst>
              <a:ext uri="{FF2B5EF4-FFF2-40B4-BE49-F238E27FC236}">
                <a16:creationId xmlns:a16="http://schemas.microsoft.com/office/drawing/2014/main" id="{0013CC51-2030-4E72-8BAD-53C9380F40FF}"/>
              </a:ext>
            </a:extLst>
          </p:cNvPr>
          <p:cNvGrpSpPr>
            <a:grpSpLocks/>
          </p:cNvGrpSpPr>
          <p:nvPr/>
        </p:nvGrpSpPr>
        <p:grpSpPr bwMode="auto">
          <a:xfrm>
            <a:off x="3546475" y="5551488"/>
            <a:ext cx="5562600" cy="1306512"/>
            <a:chOff x="1104" y="3029"/>
            <a:chExt cx="3504" cy="823"/>
          </a:xfrm>
        </p:grpSpPr>
        <p:sp>
          <p:nvSpPr>
            <p:cNvPr id="13319" name="AutoShape 23">
              <a:extLst>
                <a:ext uri="{FF2B5EF4-FFF2-40B4-BE49-F238E27FC236}">
                  <a16:creationId xmlns:a16="http://schemas.microsoft.com/office/drawing/2014/main" id="{5910F808-905F-4067-8DFE-BE57D7DCD2CE}"/>
                </a:ext>
              </a:extLst>
            </p:cNvPr>
            <p:cNvSpPr>
              <a:spLocks noChangeArrowheads="1"/>
            </p:cNvSpPr>
            <p:nvPr/>
          </p:nvSpPr>
          <p:spPr bwMode="gray">
            <a:xfrm>
              <a:off x="1104" y="3029"/>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20" name="AutoShape 24">
              <a:extLst>
                <a:ext uri="{FF2B5EF4-FFF2-40B4-BE49-F238E27FC236}">
                  <a16:creationId xmlns:a16="http://schemas.microsoft.com/office/drawing/2014/main" id="{2EC2D9A9-8956-4999-82CE-0BC331D8821B}"/>
                </a:ext>
              </a:extLst>
            </p:cNvPr>
            <p:cNvSpPr>
              <a:spLocks noChangeArrowheads="1"/>
            </p:cNvSpPr>
            <p:nvPr/>
          </p:nvSpPr>
          <p:spPr bwMode="gray">
            <a:xfrm>
              <a:off x="1181" y="3105"/>
              <a:ext cx="675" cy="673"/>
            </a:xfrm>
            <a:prstGeom prst="roundRect">
              <a:avLst>
                <a:gd name="adj" fmla="val 11921"/>
              </a:avLst>
            </a:prstGeom>
            <a:solidFill>
              <a:srgbClr val="993366"/>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latin typeface="Tahoma" panose="020B0604030504040204" pitchFamily="34" charset="0"/>
              </a:endParaRPr>
            </a:p>
          </p:txBody>
        </p:sp>
        <p:sp>
          <p:nvSpPr>
            <p:cNvPr id="13321" name="Freeform 25">
              <a:extLst>
                <a:ext uri="{FF2B5EF4-FFF2-40B4-BE49-F238E27FC236}">
                  <a16:creationId xmlns:a16="http://schemas.microsoft.com/office/drawing/2014/main" id="{1F4D4DA2-0566-4D25-88EF-A023FA07824E}"/>
                </a:ext>
              </a:extLst>
            </p:cNvPr>
            <p:cNvSpPr>
              <a:spLocks/>
            </p:cNvSpPr>
            <p:nvPr/>
          </p:nvSpPr>
          <p:spPr bwMode="gray">
            <a:xfrm>
              <a:off x="1223" y="3148"/>
              <a:ext cx="337" cy="337"/>
            </a:xfrm>
            <a:custGeom>
              <a:avLst/>
              <a:gdLst>
                <a:gd name="T0" fmla="*/ 7 w 596"/>
                <a:gd name="T1" fmla="*/ 0 h 598"/>
                <a:gd name="T2" fmla="*/ 0 w 596"/>
                <a:gd name="T3" fmla="*/ 7 h 598"/>
                <a:gd name="T4" fmla="*/ 0 w 596"/>
                <a:gd name="T5" fmla="*/ 33 h 598"/>
                <a:gd name="T6" fmla="*/ 9 w 596"/>
                <a:gd name="T7" fmla="*/ 10 h 598"/>
                <a:gd name="T8" fmla="*/ 34 w 596"/>
                <a:gd name="T9" fmla="*/ 0 h 598"/>
                <a:gd name="T10" fmla="*/ 7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B92"/>
                </a:gs>
                <a:gs pos="100000">
                  <a:srgbClr val="EC941E">
                    <a:alpha val="0"/>
                  </a:srgb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72730" name="Text Box 26">
              <a:extLst>
                <a:ext uri="{FF2B5EF4-FFF2-40B4-BE49-F238E27FC236}">
                  <a16:creationId xmlns:a16="http://schemas.microsoft.com/office/drawing/2014/main" id="{EE7E8467-4969-45C3-87E8-E0164CD6E152}"/>
                </a:ext>
              </a:extLst>
            </p:cNvPr>
            <p:cNvSpPr txBox="1">
              <a:spLocks noChangeArrowheads="1"/>
            </p:cNvSpPr>
            <p:nvPr/>
          </p:nvSpPr>
          <p:spPr bwMode="gray">
            <a:xfrm>
              <a:off x="1388" y="3260"/>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zh-CN" sz="3200">
                  <a:solidFill>
                    <a:srgbClr val="FFFFFF"/>
                  </a:solidFill>
                  <a:effectLst>
                    <a:outerShdw blurRad="38100" dist="38100" dir="2700000" algn="tl">
                      <a:srgbClr val="000000"/>
                    </a:outerShdw>
                  </a:effectLst>
                  <a:latin typeface="Times New Roman" pitchFamily="18" charset="0"/>
                </a:rPr>
                <a:t>4</a:t>
              </a:r>
            </a:p>
          </p:txBody>
        </p:sp>
        <p:sp>
          <p:nvSpPr>
            <p:cNvPr id="13323" name="Text Box 27">
              <a:extLst>
                <a:ext uri="{FF2B5EF4-FFF2-40B4-BE49-F238E27FC236}">
                  <a16:creationId xmlns:a16="http://schemas.microsoft.com/office/drawing/2014/main" id="{0E06563B-F6C7-440C-ACBE-A4610E2A756B}"/>
                </a:ext>
              </a:extLst>
            </p:cNvPr>
            <p:cNvSpPr txBox="1">
              <a:spLocks noChangeArrowheads="1"/>
            </p:cNvSpPr>
            <p:nvPr/>
          </p:nvSpPr>
          <p:spPr bwMode="gray">
            <a:xfrm>
              <a:off x="1948" y="3141"/>
              <a:ext cx="2576"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800100" indent="-34290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2573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714500" indent="-3429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0"/>
                </a:spcBef>
                <a:buClrTx/>
                <a:buFontTx/>
                <a:buNone/>
              </a:pPr>
              <a:r>
                <a:rPr kumimoji="0" lang="zh-CN" altLang="en-US" sz="2400" b="1">
                  <a:ea typeface="楷体_GB2312" pitchFamily="49" charset="-122"/>
                </a:rPr>
                <a:t>物联网是未来的互联网</a:t>
              </a:r>
              <a:r>
                <a:rPr kumimoji="0" lang="zh-CN" altLang="en-US" sz="6000"/>
                <a:t> </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1">
            <a:extLst>
              <a:ext uri="{FF2B5EF4-FFF2-40B4-BE49-F238E27FC236}">
                <a16:creationId xmlns:a16="http://schemas.microsoft.com/office/drawing/2014/main" id="{39897DAF-223C-44D7-932D-43369F9BCAA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5475" name="Rectangle 2">
            <a:extLst>
              <a:ext uri="{FF2B5EF4-FFF2-40B4-BE49-F238E27FC236}">
                <a16:creationId xmlns:a16="http://schemas.microsoft.com/office/drawing/2014/main" id="{884C4820-2AC2-45E2-AC5D-B1CF4DAF9ADC}"/>
              </a:ext>
            </a:extLst>
          </p:cNvPr>
          <p:cNvSpPr>
            <a:spLocks noChangeArrowheads="1"/>
          </p:cNvSpPr>
          <p:nvPr/>
        </p:nvSpPr>
        <p:spPr bwMode="auto">
          <a:xfrm>
            <a:off x="1187450" y="169863"/>
            <a:ext cx="71294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05476" name="Rectangle 3">
            <a:extLst>
              <a:ext uri="{FF2B5EF4-FFF2-40B4-BE49-F238E27FC236}">
                <a16:creationId xmlns:a16="http://schemas.microsoft.com/office/drawing/2014/main" id="{C5B62180-054C-4E14-ABF5-19B291C9D473}"/>
              </a:ext>
            </a:extLst>
          </p:cNvPr>
          <p:cNvSpPr>
            <a:spLocks noChangeArrowheads="1"/>
          </p:cNvSpPr>
          <p:nvPr/>
        </p:nvSpPr>
        <p:spPr bwMode="auto">
          <a:xfrm>
            <a:off x="539750" y="1700213"/>
            <a:ext cx="8281988"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b="1"/>
              <a:t> </a:t>
            </a:r>
            <a:r>
              <a:rPr lang="zh-CN" altLang="en-US" b="1"/>
              <a:t>物联网规范与标准 </a:t>
            </a:r>
          </a:p>
          <a:p>
            <a:pPr algn="just" eaLnBrk="1" hangingPunct="1">
              <a:lnSpc>
                <a:spcPct val="200000"/>
              </a:lnSpc>
              <a:spcBef>
                <a:spcPct val="0"/>
              </a:spcBef>
              <a:buClrTx/>
              <a:buFont typeface="Wingdings" panose="05000000000000000000" pitchFamily="2" charset="2"/>
              <a:buChar char="Ø"/>
            </a:pPr>
            <a:r>
              <a:rPr lang="zh-CN" altLang="en-US" b="1"/>
              <a:t> 物联网安全管理 </a:t>
            </a:r>
          </a:p>
          <a:p>
            <a:pPr algn="just" eaLnBrk="1" hangingPunct="1">
              <a:lnSpc>
                <a:spcPct val="200000"/>
              </a:lnSpc>
              <a:spcBef>
                <a:spcPct val="0"/>
              </a:spcBef>
              <a:buClrTx/>
              <a:buFont typeface="Wingdings" panose="05000000000000000000" pitchFamily="2" charset="2"/>
              <a:buChar char="Ø"/>
            </a:pPr>
            <a:r>
              <a:rPr lang="zh-CN" altLang="en-US" b="1">
                <a:solidFill>
                  <a:schemeClr val="accent1"/>
                </a:solidFill>
              </a:rPr>
              <a:t> 我国物联网建设目标与基本架构 </a:t>
            </a:r>
          </a:p>
          <a:p>
            <a:pPr algn="just" eaLnBrk="1" hangingPunct="1">
              <a:lnSpc>
                <a:spcPct val="200000"/>
              </a:lnSpc>
              <a:spcBef>
                <a:spcPct val="0"/>
              </a:spcBef>
              <a:buClrTx/>
              <a:buFont typeface="Wingdings" panose="05000000000000000000" pitchFamily="2" charset="2"/>
              <a:buChar char="Ø"/>
            </a:pPr>
            <a:r>
              <a:rPr lang="zh-CN" altLang="en-US" b="1"/>
              <a:t> 我国物联网的发展途径和建设进程 </a:t>
            </a:r>
            <a:endParaRPr lang="en-US" altLang="en-US"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1">
            <a:extLst>
              <a:ext uri="{FF2B5EF4-FFF2-40B4-BE49-F238E27FC236}">
                <a16:creationId xmlns:a16="http://schemas.microsoft.com/office/drawing/2014/main" id="{A07CD098-B0E3-4E72-AF48-07BD93CF9D0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6499" name="Rectangle 2">
            <a:extLst>
              <a:ext uri="{FF2B5EF4-FFF2-40B4-BE49-F238E27FC236}">
                <a16:creationId xmlns:a16="http://schemas.microsoft.com/office/drawing/2014/main" id="{6B0B1139-B4C4-472C-8E74-13EFAB50CE92}"/>
              </a:ext>
            </a:extLst>
          </p:cNvPr>
          <p:cNvSpPr>
            <a:spLocks noChangeArrowheads="1"/>
          </p:cNvSpPr>
          <p:nvPr/>
        </p:nvSpPr>
        <p:spPr bwMode="auto">
          <a:xfrm>
            <a:off x="539750" y="1628775"/>
            <a:ext cx="8281988" cy="483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70000"/>
              </a:lnSpc>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 2.2.1.1 </a:t>
            </a:r>
            <a:r>
              <a:rPr lang="zh-CN" altLang="en-US" b="1">
                <a:solidFill>
                  <a:schemeClr val="accent2"/>
                </a:solidFill>
                <a:ea typeface="隶书" panose="02010509060101010101" pitchFamily="49" charset="-122"/>
              </a:rPr>
              <a:t>我国物联网建设目标</a:t>
            </a:r>
            <a:r>
              <a:rPr lang="zh-CN" altLang="en-US" sz="6000"/>
              <a:t> </a:t>
            </a:r>
          </a:p>
          <a:p>
            <a:pPr algn="just" eaLnBrk="1" hangingPunct="1">
              <a:lnSpc>
                <a:spcPct val="70000"/>
              </a:lnSpc>
              <a:spcBef>
                <a:spcPct val="0"/>
              </a:spcBef>
              <a:buClrTx/>
              <a:buFont typeface="Wingdings" panose="05000000000000000000" pitchFamily="2" charset="2"/>
              <a:buChar char="Ø"/>
            </a:pPr>
            <a:endParaRPr lang="zh-CN" altLang="en-US" sz="2000"/>
          </a:p>
          <a:p>
            <a:pPr algn="just" eaLnBrk="1" hangingPunct="1">
              <a:lnSpc>
                <a:spcPct val="140000"/>
              </a:lnSpc>
              <a:spcBef>
                <a:spcPct val="0"/>
              </a:spcBef>
              <a:buClrTx/>
              <a:buFont typeface="Wingdings" panose="05000000000000000000" pitchFamily="2" charset="2"/>
              <a:buNone/>
            </a:pPr>
            <a:r>
              <a:rPr lang="zh-CN" altLang="en-US" sz="2600" b="1"/>
              <a:t>       到</a:t>
            </a:r>
            <a:r>
              <a:rPr lang="en-US" altLang="zh-CN" sz="2600" b="1"/>
              <a:t>2015</a:t>
            </a:r>
            <a:r>
              <a:rPr lang="zh-CN" altLang="en-US" sz="2600" b="1"/>
              <a:t>年底，我国物联网建设实现以下目标：建立我国国家代码解析服务系统（</a:t>
            </a:r>
            <a:r>
              <a:rPr lang="en-US" altLang="zh-CN" sz="2600" b="1"/>
              <a:t>Code Solution Service</a:t>
            </a:r>
            <a:r>
              <a:rPr lang="zh-CN" altLang="en-US" sz="2600" b="1"/>
              <a:t>，</a:t>
            </a:r>
            <a:r>
              <a:rPr lang="en-US" altLang="zh-CN" sz="2600" b="1"/>
              <a:t>CRS</a:t>
            </a:r>
            <a:r>
              <a:rPr lang="zh-CN" altLang="en-US" sz="2600" b="1"/>
              <a:t>）；建立我国国家物联网管理中心；积极引导生产、流通、物流行业或者长三角、珠三角等基础条件好的行业或者区域开展试点应用，建立行业或区域物联网管理中心和公共服务平台，为企业提供溯源、防伪、跟踪等物联网公共服务。</a:t>
            </a:r>
            <a:endParaRPr lang="en-US" altLang="en-US" sz="2600" b="1"/>
          </a:p>
        </p:txBody>
      </p:sp>
      <p:sp>
        <p:nvSpPr>
          <p:cNvPr id="106500" name="Rectangle 3">
            <a:extLst>
              <a:ext uri="{FF2B5EF4-FFF2-40B4-BE49-F238E27FC236}">
                <a16:creationId xmlns:a16="http://schemas.microsoft.com/office/drawing/2014/main" id="{946E57A8-BD43-4AC4-9627-C303E3EA124F}"/>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1">
            <a:extLst>
              <a:ext uri="{FF2B5EF4-FFF2-40B4-BE49-F238E27FC236}">
                <a16:creationId xmlns:a16="http://schemas.microsoft.com/office/drawing/2014/main" id="{52B6CA45-F99B-4F54-BFDA-AC88C49C1E4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7523" name="Rectangle 2">
            <a:extLst>
              <a:ext uri="{FF2B5EF4-FFF2-40B4-BE49-F238E27FC236}">
                <a16:creationId xmlns:a16="http://schemas.microsoft.com/office/drawing/2014/main" id="{F4C6644F-B5E1-4E21-82A4-6C689199DCC7}"/>
              </a:ext>
            </a:extLst>
          </p:cNvPr>
          <p:cNvSpPr>
            <a:spLocks noChangeArrowheads="1"/>
          </p:cNvSpPr>
          <p:nvPr/>
        </p:nvSpPr>
        <p:spPr bwMode="auto">
          <a:xfrm>
            <a:off x="539750" y="1773238"/>
            <a:ext cx="8281988"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70000"/>
              </a:lnSpc>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 2.2.1.2 </a:t>
            </a:r>
            <a:r>
              <a:rPr lang="zh-CN" altLang="en-US" b="1">
                <a:solidFill>
                  <a:schemeClr val="accent2"/>
                </a:solidFill>
                <a:ea typeface="隶书" panose="02010509060101010101" pitchFamily="49" charset="-122"/>
              </a:rPr>
              <a:t>我国物联网基本架构</a:t>
            </a:r>
            <a:r>
              <a:rPr lang="zh-CN" altLang="en-US" sz="6000"/>
              <a:t> </a:t>
            </a:r>
          </a:p>
          <a:p>
            <a:pPr algn="just" eaLnBrk="1" hangingPunct="1">
              <a:lnSpc>
                <a:spcPct val="70000"/>
              </a:lnSpc>
              <a:spcBef>
                <a:spcPct val="0"/>
              </a:spcBef>
              <a:buClrTx/>
              <a:buFont typeface="Wingdings" panose="05000000000000000000" pitchFamily="2" charset="2"/>
              <a:buChar char="Ø"/>
            </a:pPr>
            <a:endParaRPr lang="zh-CN" altLang="en-US" sz="2000"/>
          </a:p>
          <a:p>
            <a:pPr algn="just" eaLnBrk="1" hangingPunct="1">
              <a:lnSpc>
                <a:spcPct val="140000"/>
              </a:lnSpc>
              <a:spcBef>
                <a:spcPct val="0"/>
              </a:spcBef>
              <a:buClrTx/>
              <a:buFont typeface="Wingdings" panose="05000000000000000000" pitchFamily="2" charset="2"/>
              <a:buNone/>
            </a:pPr>
            <a:r>
              <a:rPr lang="zh-CN" altLang="en-US" sz="2600" b="1"/>
              <a:t>        </a:t>
            </a:r>
            <a:r>
              <a:rPr lang="zh-CN" altLang="en-US" sz="3000" b="1"/>
              <a:t>我国物联网的基本架构如图</a:t>
            </a:r>
            <a:r>
              <a:rPr lang="en-US" altLang="zh-CN" sz="3000" b="1"/>
              <a:t>8</a:t>
            </a:r>
            <a:r>
              <a:rPr lang="zh-CN" altLang="en-US" sz="3000" b="1"/>
              <a:t>所示，主要包括：国家层、区域</a:t>
            </a:r>
            <a:r>
              <a:rPr lang="en-US" altLang="zh-CN" sz="3000" b="1"/>
              <a:t>/</a:t>
            </a:r>
            <a:r>
              <a:rPr lang="zh-CN" altLang="en-US" sz="3000" b="1"/>
              <a:t>行业层以及企业层等</a:t>
            </a:r>
            <a:r>
              <a:rPr lang="zh-CN" altLang="en-US" b="1"/>
              <a:t>。</a:t>
            </a:r>
            <a:endParaRPr lang="en-US" altLang="en-US" b="1"/>
          </a:p>
        </p:txBody>
      </p:sp>
      <p:sp>
        <p:nvSpPr>
          <p:cNvPr id="107524" name="Rectangle 3">
            <a:extLst>
              <a:ext uri="{FF2B5EF4-FFF2-40B4-BE49-F238E27FC236}">
                <a16:creationId xmlns:a16="http://schemas.microsoft.com/office/drawing/2014/main" id="{FFB2FFEC-F421-4E3B-B5F6-7BD045D7330C}"/>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日期占位符 1">
            <a:extLst>
              <a:ext uri="{FF2B5EF4-FFF2-40B4-BE49-F238E27FC236}">
                <a16:creationId xmlns:a16="http://schemas.microsoft.com/office/drawing/2014/main" id="{A46CD4AB-81C7-4AB8-B036-43E822DB7B3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8547" name="Rectangle 2">
            <a:extLst>
              <a:ext uri="{FF2B5EF4-FFF2-40B4-BE49-F238E27FC236}">
                <a16:creationId xmlns:a16="http://schemas.microsoft.com/office/drawing/2014/main" id="{07FAD414-B3E4-40B5-AAA7-AACA01271317}"/>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grpSp>
        <p:nvGrpSpPr>
          <p:cNvPr id="108548" name="Group 3">
            <a:extLst>
              <a:ext uri="{FF2B5EF4-FFF2-40B4-BE49-F238E27FC236}">
                <a16:creationId xmlns:a16="http://schemas.microsoft.com/office/drawing/2014/main" id="{9C02D03A-6063-41E2-8183-1193C1ADBA08}"/>
              </a:ext>
            </a:extLst>
          </p:cNvPr>
          <p:cNvGrpSpPr>
            <a:grpSpLocks/>
          </p:cNvGrpSpPr>
          <p:nvPr/>
        </p:nvGrpSpPr>
        <p:grpSpPr bwMode="auto">
          <a:xfrm>
            <a:off x="1476375" y="1628775"/>
            <a:ext cx="6049963" cy="4895850"/>
            <a:chOff x="2428" y="453"/>
            <a:chExt cx="6201" cy="5853"/>
          </a:xfrm>
        </p:grpSpPr>
        <p:sp>
          <p:nvSpPr>
            <p:cNvPr id="108549" name="Text Box 4">
              <a:extLst>
                <a:ext uri="{FF2B5EF4-FFF2-40B4-BE49-F238E27FC236}">
                  <a16:creationId xmlns:a16="http://schemas.microsoft.com/office/drawing/2014/main" id="{CC7F29BF-C3DF-4836-9592-0DE0FFB08688}"/>
                </a:ext>
              </a:extLst>
            </p:cNvPr>
            <p:cNvSpPr txBox="1">
              <a:spLocks noChangeArrowheads="1"/>
            </p:cNvSpPr>
            <p:nvPr/>
          </p:nvSpPr>
          <p:spPr bwMode="auto">
            <a:xfrm>
              <a:off x="3960" y="5909"/>
              <a:ext cx="304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t>图</a:t>
              </a:r>
              <a:r>
                <a:rPr lang="en-US" altLang="zh-CN" sz="1800" b="1"/>
                <a:t>8    </a:t>
              </a:r>
              <a:r>
                <a:rPr lang="zh-CN" altLang="en-US" sz="1800" b="1"/>
                <a:t>中国物联网基本架构</a:t>
              </a:r>
              <a:endParaRPr lang="zh-CN" altLang="en-US" sz="1800"/>
            </a:p>
          </p:txBody>
        </p:sp>
        <p:pic>
          <p:nvPicPr>
            <p:cNvPr id="108550" name="Picture 5">
              <a:extLst>
                <a:ext uri="{FF2B5EF4-FFF2-40B4-BE49-F238E27FC236}">
                  <a16:creationId xmlns:a16="http://schemas.microsoft.com/office/drawing/2014/main" id="{24358165-933E-4ADF-B8BD-341285655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33" t="1787" r="816" b="4468"/>
            <a:stretch>
              <a:fillRect/>
            </a:stretch>
          </p:blipFill>
          <p:spPr bwMode="auto">
            <a:xfrm>
              <a:off x="2428" y="453"/>
              <a:ext cx="6201" cy="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1">
            <a:extLst>
              <a:ext uri="{FF2B5EF4-FFF2-40B4-BE49-F238E27FC236}">
                <a16:creationId xmlns:a16="http://schemas.microsoft.com/office/drawing/2014/main" id="{775B0D76-1858-4AF5-8157-9E1228C6140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9571" name="Rectangle 2">
            <a:extLst>
              <a:ext uri="{FF2B5EF4-FFF2-40B4-BE49-F238E27FC236}">
                <a16:creationId xmlns:a16="http://schemas.microsoft.com/office/drawing/2014/main" id="{0CB0C4A5-055E-4394-887D-FCDA3CD2F91D}"/>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15716" name="Rectangle 3">
            <a:extLst>
              <a:ext uri="{FF2B5EF4-FFF2-40B4-BE49-F238E27FC236}">
                <a16:creationId xmlns:a16="http://schemas.microsoft.com/office/drawing/2014/main" id="{E07578FA-BFC5-4B86-B846-A5EE0B90BE06}"/>
              </a:ext>
            </a:extLst>
          </p:cNvPr>
          <p:cNvSpPr>
            <a:spLocks noChangeArrowheads="1"/>
          </p:cNvSpPr>
          <p:nvPr/>
        </p:nvSpPr>
        <p:spPr bwMode="auto">
          <a:xfrm>
            <a:off x="395288" y="1700213"/>
            <a:ext cx="8353425"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2. </a:t>
            </a:r>
            <a:r>
              <a:rPr lang="zh-CN" altLang="en-US" b="1">
                <a:solidFill>
                  <a:schemeClr val="accent2"/>
                </a:solidFill>
                <a:ea typeface="隶书" panose="02010509060101010101" pitchFamily="49" charset="-122"/>
              </a:rPr>
              <a:t>区域</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行业层</a:t>
            </a:r>
          </a:p>
          <a:p>
            <a:pPr algn="just" eaLnBrk="1" hangingPunct="1">
              <a:spcBef>
                <a:spcPct val="0"/>
              </a:spcBef>
              <a:buClrTx/>
              <a:buFont typeface="Wingdings" panose="05000000000000000000" pitchFamily="2" charset="2"/>
              <a:buChar char="Ø"/>
            </a:pPr>
            <a:endParaRPr lang="zh-CN" altLang="en-US" sz="1200" b="1">
              <a:solidFill>
                <a:schemeClr val="accent2"/>
              </a:solidFill>
              <a:ea typeface="隶书" panose="02010509060101010101" pitchFamily="49" charset="-122"/>
            </a:endParaRPr>
          </a:p>
          <a:p>
            <a:pPr lvl="1" algn="just" eaLnBrk="1" hangingPunct="1">
              <a:spcBef>
                <a:spcPct val="0"/>
              </a:spcBef>
              <a:buClrTx/>
              <a:buFontTx/>
              <a:buChar char="•"/>
            </a:pPr>
            <a:r>
              <a:rPr lang="zh-CN" altLang="en-US" sz="2400" b="1"/>
              <a:t>包括行业</a:t>
            </a:r>
            <a:r>
              <a:rPr lang="en-US" altLang="zh-CN" sz="2400" b="1"/>
              <a:t>/</a:t>
            </a:r>
            <a:r>
              <a:rPr lang="zh-CN" altLang="en-US" sz="2400" b="1"/>
              <a:t>区域物联网管理中心和公共服务平台。</a:t>
            </a:r>
          </a:p>
          <a:p>
            <a:pPr lvl="1" algn="just" eaLnBrk="1" hangingPunct="1">
              <a:spcBef>
                <a:spcPct val="0"/>
              </a:spcBef>
              <a:buClrTx/>
              <a:buFontTx/>
              <a:buChar char="•"/>
            </a:pPr>
            <a:endParaRPr lang="zh-CN" altLang="en-US" sz="1200" b="1"/>
          </a:p>
          <a:p>
            <a:pPr lvl="1" algn="just" eaLnBrk="1" hangingPunct="1">
              <a:spcBef>
                <a:spcPct val="0"/>
              </a:spcBef>
              <a:buClrTx/>
              <a:buFontTx/>
              <a:buChar char="•"/>
            </a:pPr>
            <a:r>
              <a:rPr lang="zh-CN" altLang="en-US" sz="2400" b="1"/>
              <a:t>区域</a:t>
            </a:r>
            <a:r>
              <a:rPr lang="en-US" altLang="zh-CN" sz="2400" b="1"/>
              <a:t>/</a:t>
            </a:r>
            <a:r>
              <a:rPr lang="zh-CN" altLang="en-US" sz="2400" b="1"/>
              <a:t>行业物联网管理中心是国内二级管理中心，分为各行业的物联网管理中心（如交通运输业、药品行业、服装业、邮政业等）、专用物联网管理中心（如军事、海关）、区域物联网管理中心（如北京市、辽宁省等），负责制订各行业、各领域、各区域的相关标准和规范；存储各行业、各领域、各区域内部的相关数据，并将部分数据上传给国家管理中心。</a:t>
            </a:r>
          </a:p>
          <a:p>
            <a:pPr lvl="1" algn="just" eaLnBrk="1" hangingPunct="1">
              <a:spcBef>
                <a:spcPct val="0"/>
              </a:spcBef>
              <a:buClrTx/>
              <a:buFontTx/>
              <a:buChar char="•"/>
            </a:pPr>
            <a:endParaRPr lang="zh-CN" altLang="en-US" sz="1200" b="1"/>
          </a:p>
          <a:p>
            <a:pPr lvl="1" algn="just" eaLnBrk="1" hangingPunct="1">
              <a:spcBef>
                <a:spcPct val="0"/>
              </a:spcBef>
              <a:buClrTx/>
              <a:buFontTx/>
              <a:buChar char="•"/>
            </a:pPr>
            <a:r>
              <a:rPr lang="zh-CN" altLang="en-US" sz="2400" b="1"/>
              <a:t>区域</a:t>
            </a:r>
            <a:r>
              <a:rPr lang="en-US" altLang="zh-CN" sz="2400" b="1"/>
              <a:t>/</a:t>
            </a:r>
            <a:r>
              <a:rPr lang="zh-CN" altLang="en-US" sz="2400" b="1"/>
              <a:t>行业公共服务平台为本行业或者区域的企业和政府提供跟踪、防伪、溯源、查询等物联网公共服务。</a:t>
            </a:r>
            <a:endParaRPr lang="en-US" altLang="en-US" sz="2400" b="1"/>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1">
            <a:extLst>
              <a:ext uri="{FF2B5EF4-FFF2-40B4-BE49-F238E27FC236}">
                <a16:creationId xmlns:a16="http://schemas.microsoft.com/office/drawing/2014/main" id="{50A737F3-98FA-447C-AD49-3589A5C5406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0595" name="Rectangle 2">
            <a:extLst>
              <a:ext uri="{FF2B5EF4-FFF2-40B4-BE49-F238E27FC236}">
                <a16:creationId xmlns:a16="http://schemas.microsoft.com/office/drawing/2014/main" id="{554672D1-E1A3-4425-8EF0-1E99982D11CB}"/>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14692" name="Rectangle 3">
            <a:extLst>
              <a:ext uri="{FF2B5EF4-FFF2-40B4-BE49-F238E27FC236}">
                <a16:creationId xmlns:a16="http://schemas.microsoft.com/office/drawing/2014/main" id="{7977756B-1F75-4B72-9491-2382EEB33730}"/>
              </a:ext>
            </a:extLst>
          </p:cNvPr>
          <p:cNvSpPr>
            <a:spLocks noChangeArrowheads="1"/>
          </p:cNvSpPr>
          <p:nvPr/>
        </p:nvSpPr>
        <p:spPr bwMode="auto">
          <a:xfrm>
            <a:off x="827088" y="1989138"/>
            <a:ext cx="75628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1. </a:t>
            </a:r>
            <a:r>
              <a:rPr lang="zh-CN" altLang="en-US" b="1">
                <a:solidFill>
                  <a:schemeClr val="accent2"/>
                </a:solidFill>
                <a:ea typeface="隶书" panose="02010509060101010101" pitchFamily="49" charset="-122"/>
              </a:rPr>
              <a:t>国家层</a:t>
            </a:r>
          </a:p>
          <a:p>
            <a:pPr lvl="1" eaLnBrk="1" hangingPunct="1">
              <a:spcBef>
                <a:spcPct val="0"/>
              </a:spcBef>
              <a:buClrTx/>
              <a:buFontTx/>
              <a:buNone/>
            </a:pPr>
            <a:endParaRPr lang="zh-CN" altLang="en-US" sz="2000" b="1">
              <a:latin typeface="隶书" panose="02010509060101010101" pitchFamily="49" charset="-122"/>
              <a:ea typeface="隶书" panose="02010509060101010101" pitchFamily="49" charset="-122"/>
            </a:endParaRPr>
          </a:p>
          <a:p>
            <a:pPr lvl="1" eaLnBrk="1" hangingPunct="1">
              <a:spcBef>
                <a:spcPct val="0"/>
              </a:spcBef>
              <a:buClrTx/>
              <a:buFontTx/>
              <a:buNone/>
            </a:pPr>
            <a:r>
              <a:rPr lang="zh-CN" altLang="en-US" sz="2400" b="1"/>
              <a:t>       国家物联网管理中心是国内一级管理中心，负责制定和发布总体标准，建设和维护全国</a:t>
            </a:r>
            <a:r>
              <a:rPr lang="en-US" altLang="zh-CN" sz="2400" b="1"/>
              <a:t>CRS</a:t>
            </a:r>
            <a:r>
              <a:rPr lang="zh-CN" altLang="en-US" sz="2400" b="1"/>
              <a:t>网络，负责与国际物联网互联，负责全局相关数据的存储与发布，并对二级物联网管理中心进行管理。</a:t>
            </a:r>
            <a:endParaRPr lang="en-US" altLang="en-US" sz="6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1">
            <a:extLst>
              <a:ext uri="{FF2B5EF4-FFF2-40B4-BE49-F238E27FC236}">
                <a16:creationId xmlns:a16="http://schemas.microsoft.com/office/drawing/2014/main" id="{598AA26D-029B-40C6-802B-846D45B5CFD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1619" name="Rectangle 2">
            <a:extLst>
              <a:ext uri="{FF2B5EF4-FFF2-40B4-BE49-F238E27FC236}">
                <a16:creationId xmlns:a16="http://schemas.microsoft.com/office/drawing/2014/main" id="{B6851899-E861-4907-ABD6-29328DB95559}"/>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16740" name="Rectangle 3">
            <a:extLst>
              <a:ext uri="{FF2B5EF4-FFF2-40B4-BE49-F238E27FC236}">
                <a16:creationId xmlns:a16="http://schemas.microsoft.com/office/drawing/2014/main" id="{79121461-DFC3-455E-9B40-5ECD1607D94E}"/>
              </a:ext>
            </a:extLst>
          </p:cNvPr>
          <p:cNvSpPr>
            <a:spLocks noChangeArrowheads="1"/>
          </p:cNvSpPr>
          <p:nvPr/>
        </p:nvSpPr>
        <p:spPr bwMode="auto">
          <a:xfrm>
            <a:off x="395288" y="1773238"/>
            <a:ext cx="8353425" cy="4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3. </a:t>
            </a:r>
            <a:r>
              <a:rPr lang="zh-CN" altLang="en-US" b="1">
                <a:solidFill>
                  <a:schemeClr val="accent2"/>
                </a:solidFill>
                <a:ea typeface="隶书" panose="02010509060101010101" pitchFamily="49" charset="-122"/>
              </a:rPr>
              <a:t>企业层</a:t>
            </a:r>
          </a:p>
          <a:p>
            <a:pPr algn="just" eaLnBrk="1" hangingPunct="1">
              <a:spcBef>
                <a:spcPct val="0"/>
              </a:spcBef>
              <a:buClrTx/>
              <a:buFont typeface="Wingdings" panose="05000000000000000000" pitchFamily="2" charset="2"/>
              <a:buChar char="Ø"/>
            </a:pPr>
            <a:endParaRPr lang="zh-CN" altLang="en-US" sz="2000" b="1">
              <a:solidFill>
                <a:schemeClr val="accent2"/>
              </a:solidFill>
              <a:ea typeface="隶书" panose="02010509060101010101" pitchFamily="49" charset="-122"/>
            </a:endParaRPr>
          </a:p>
          <a:p>
            <a:pPr lvl="1" algn="just" eaLnBrk="1" hangingPunct="1">
              <a:spcBef>
                <a:spcPct val="0"/>
              </a:spcBef>
              <a:buClrTx/>
              <a:buFontTx/>
              <a:buChar char="•"/>
            </a:pPr>
            <a:r>
              <a:rPr lang="zh-CN" altLang="en-US" sz="2400" b="1"/>
              <a:t>包括各企业及各单位内部的</a:t>
            </a:r>
            <a:r>
              <a:rPr lang="en-US" altLang="zh-CN" sz="2400" b="1"/>
              <a:t>RFID</a:t>
            </a:r>
            <a:r>
              <a:rPr lang="zh-CN" altLang="en-US" sz="2400" b="1"/>
              <a:t>、传感器、</a:t>
            </a:r>
            <a:r>
              <a:rPr lang="en-US" altLang="zh-CN" sz="2400" b="1"/>
              <a:t>GPS</a:t>
            </a:r>
            <a:r>
              <a:rPr lang="zh-CN" altLang="en-US" sz="2400" b="1"/>
              <a:t>等应用系统以及信息采集系统。</a:t>
            </a:r>
          </a:p>
          <a:p>
            <a:pPr lvl="1" algn="just" eaLnBrk="1" hangingPunct="1">
              <a:spcBef>
                <a:spcPct val="0"/>
              </a:spcBef>
              <a:buClrTx/>
              <a:buFontTx/>
              <a:buChar char="•"/>
            </a:pPr>
            <a:endParaRPr lang="zh-CN" altLang="en-US" sz="2400" b="1"/>
          </a:p>
          <a:p>
            <a:pPr lvl="1" algn="just" eaLnBrk="1" hangingPunct="1">
              <a:spcBef>
                <a:spcPct val="0"/>
              </a:spcBef>
              <a:buClrTx/>
              <a:buFontTx/>
              <a:buChar char="•"/>
            </a:pPr>
            <a:r>
              <a:rPr lang="zh-CN" altLang="en-US" sz="2400" b="1"/>
              <a:t> 应用系统负责前端的标签识别、读写和信息管理以及访问行业区域物联网公共服务平台，获取各种物联网应用服务；信息采集系统包括电子标签、读写器等各种</a:t>
            </a:r>
            <a:r>
              <a:rPr lang="en-US" altLang="zh-CN" sz="2400" b="1"/>
              <a:t>RFID</a:t>
            </a:r>
            <a:r>
              <a:rPr lang="zh-CN" altLang="en-US" sz="2400" b="1"/>
              <a:t>终端，传感器终端及</a:t>
            </a:r>
            <a:r>
              <a:rPr lang="en-US" altLang="zh-CN" sz="2400" b="1"/>
              <a:t>GPS</a:t>
            </a:r>
            <a:r>
              <a:rPr lang="zh-CN" altLang="en-US" sz="2400" b="1"/>
              <a:t>终端等，负责采集各类信息。</a:t>
            </a:r>
            <a:endParaRPr lang="en-US" altLang="en-US" sz="2400" b="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1">
            <a:extLst>
              <a:ext uri="{FF2B5EF4-FFF2-40B4-BE49-F238E27FC236}">
                <a16:creationId xmlns:a16="http://schemas.microsoft.com/office/drawing/2014/main" id="{93D4B058-F21E-4F92-AF7D-0C895665265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2643" name="Rectangle 2">
            <a:extLst>
              <a:ext uri="{FF2B5EF4-FFF2-40B4-BE49-F238E27FC236}">
                <a16:creationId xmlns:a16="http://schemas.microsoft.com/office/drawing/2014/main" id="{DACB5DD6-1549-4769-BC13-68B73CF381C3}"/>
              </a:ext>
            </a:extLst>
          </p:cNvPr>
          <p:cNvSpPr>
            <a:spLocks noChangeArrowheads="1"/>
          </p:cNvSpPr>
          <p:nvPr/>
        </p:nvSpPr>
        <p:spPr bwMode="auto">
          <a:xfrm>
            <a:off x="539750" y="1700213"/>
            <a:ext cx="8281988"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b="1"/>
              <a:t> </a:t>
            </a:r>
            <a:r>
              <a:rPr lang="zh-CN" altLang="en-US" b="1"/>
              <a:t>物联网规范与标准 </a:t>
            </a:r>
          </a:p>
          <a:p>
            <a:pPr algn="just" eaLnBrk="1" hangingPunct="1">
              <a:lnSpc>
                <a:spcPct val="200000"/>
              </a:lnSpc>
              <a:spcBef>
                <a:spcPct val="0"/>
              </a:spcBef>
              <a:buClrTx/>
              <a:buFont typeface="Wingdings" panose="05000000000000000000" pitchFamily="2" charset="2"/>
              <a:buChar char="Ø"/>
            </a:pPr>
            <a:r>
              <a:rPr lang="zh-CN" altLang="en-US" b="1"/>
              <a:t> 物联网安全管理 </a:t>
            </a:r>
          </a:p>
          <a:p>
            <a:pPr algn="just" eaLnBrk="1" hangingPunct="1">
              <a:lnSpc>
                <a:spcPct val="200000"/>
              </a:lnSpc>
              <a:spcBef>
                <a:spcPct val="0"/>
              </a:spcBef>
              <a:buClrTx/>
              <a:buFont typeface="Wingdings" panose="05000000000000000000" pitchFamily="2" charset="2"/>
              <a:buChar char="Ø"/>
            </a:pPr>
            <a:r>
              <a:rPr lang="zh-CN" altLang="en-US" b="1"/>
              <a:t> 我国物联网建设目标与基本架构 </a:t>
            </a:r>
          </a:p>
          <a:p>
            <a:pPr algn="just" eaLnBrk="1" hangingPunct="1">
              <a:lnSpc>
                <a:spcPct val="200000"/>
              </a:lnSpc>
              <a:spcBef>
                <a:spcPct val="0"/>
              </a:spcBef>
              <a:buClrTx/>
              <a:buFont typeface="Wingdings" panose="05000000000000000000" pitchFamily="2" charset="2"/>
              <a:buChar char="Ø"/>
            </a:pPr>
            <a:r>
              <a:rPr lang="zh-CN" altLang="en-US" b="1"/>
              <a:t> </a:t>
            </a:r>
            <a:r>
              <a:rPr lang="zh-CN" altLang="en-US" b="1">
                <a:solidFill>
                  <a:schemeClr val="accent1"/>
                </a:solidFill>
              </a:rPr>
              <a:t>我国物联网的发展途径和建设进程 </a:t>
            </a:r>
            <a:endParaRPr lang="en-US" altLang="en-US" b="1">
              <a:solidFill>
                <a:schemeClr val="accent1"/>
              </a:solidFill>
            </a:endParaRPr>
          </a:p>
        </p:txBody>
      </p:sp>
      <p:sp>
        <p:nvSpPr>
          <p:cNvPr id="112644" name="Rectangle 3">
            <a:extLst>
              <a:ext uri="{FF2B5EF4-FFF2-40B4-BE49-F238E27FC236}">
                <a16:creationId xmlns:a16="http://schemas.microsoft.com/office/drawing/2014/main" id="{21FC13EE-378F-46BE-8480-E54244A6833F}"/>
              </a:ext>
            </a:extLst>
          </p:cNvPr>
          <p:cNvSpPr>
            <a:spLocks noChangeArrowheads="1"/>
          </p:cNvSpPr>
          <p:nvPr/>
        </p:nvSpPr>
        <p:spPr bwMode="auto">
          <a:xfrm>
            <a:off x="1187450" y="169863"/>
            <a:ext cx="71294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1">
            <a:extLst>
              <a:ext uri="{FF2B5EF4-FFF2-40B4-BE49-F238E27FC236}">
                <a16:creationId xmlns:a16="http://schemas.microsoft.com/office/drawing/2014/main" id="{8F5BE60A-548D-45B3-ACB9-F0F100BA050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3667" name="Rectangle 2">
            <a:extLst>
              <a:ext uri="{FF2B5EF4-FFF2-40B4-BE49-F238E27FC236}">
                <a16:creationId xmlns:a16="http://schemas.microsoft.com/office/drawing/2014/main" id="{AEA9F1DF-5C48-45D0-B284-7E8AC05153DE}"/>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13668" name="Rectangle 3">
            <a:extLst>
              <a:ext uri="{FF2B5EF4-FFF2-40B4-BE49-F238E27FC236}">
                <a16:creationId xmlns:a16="http://schemas.microsoft.com/office/drawing/2014/main" id="{234AAFFD-A546-4836-994D-4BB79BA4380F}"/>
              </a:ext>
            </a:extLst>
          </p:cNvPr>
          <p:cNvSpPr>
            <a:spLocks noChangeArrowheads="1"/>
          </p:cNvSpPr>
          <p:nvPr/>
        </p:nvSpPr>
        <p:spPr bwMode="auto">
          <a:xfrm>
            <a:off x="395288" y="1700213"/>
            <a:ext cx="8353425" cy="390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2.2.2.1 </a:t>
            </a:r>
            <a:r>
              <a:rPr lang="zh-CN" altLang="en-US" b="1">
                <a:solidFill>
                  <a:schemeClr val="accent2"/>
                </a:solidFill>
                <a:ea typeface="隶书" panose="02010509060101010101" pitchFamily="49" charset="-122"/>
              </a:rPr>
              <a:t>我国物联网的发展途径</a:t>
            </a:r>
            <a:r>
              <a:rPr lang="zh-CN" altLang="en-US" b="1">
                <a:solidFill>
                  <a:schemeClr val="accent2"/>
                </a:solidFill>
                <a:latin typeface="隶书" panose="02010509060101010101" pitchFamily="49" charset="-122"/>
                <a:ea typeface="隶书" panose="02010509060101010101" pitchFamily="49" charset="-122"/>
              </a:rPr>
              <a:t> </a:t>
            </a:r>
          </a:p>
          <a:p>
            <a:pPr algn="just" eaLnBrk="1" hangingPunct="1">
              <a:spcBef>
                <a:spcPct val="0"/>
              </a:spcBef>
              <a:buClrTx/>
              <a:buFont typeface="Wingdings" panose="05000000000000000000" pitchFamily="2" charset="2"/>
              <a:buChar char="Ø"/>
            </a:pPr>
            <a:endParaRPr lang="zh-CN" altLang="en-US" sz="2400" b="1">
              <a:solidFill>
                <a:schemeClr val="accent2"/>
              </a:solidFill>
            </a:endParaRPr>
          </a:p>
          <a:p>
            <a:pPr lvl="1" eaLnBrk="1" hangingPunct="1">
              <a:spcBef>
                <a:spcPct val="0"/>
              </a:spcBef>
              <a:buClrTx/>
              <a:buFontTx/>
              <a:buNone/>
            </a:pPr>
            <a:r>
              <a:rPr lang="zh-CN" altLang="en-US" sz="2400" b="1"/>
              <a:t>    （</a:t>
            </a:r>
            <a:r>
              <a:rPr lang="en-US" altLang="zh-CN" sz="2400" b="1"/>
              <a:t>1</a:t>
            </a:r>
            <a:r>
              <a:rPr lang="zh-CN" altLang="en-US" sz="2400" b="1"/>
              <a:t>）统一规划，分级实施由国家部委牵头并会同有关部门，统一规划，组织建设国家物品编码解析平台和国家物联网管理中心；结合需求，建立各行业、各区域的物品编码解析平台，物联网管理中心以及公共服务平台。</a:t>
            </a:r>
          </a:p>
          <a:p>
            <a:pPr lvl="1" eaLnBrk="1" hangingPunct="1">
              <a:spcBef>
                <a:spcPct val="0"/>
              </a:spcBef>
              <a:buClrTx/>
              <a:buFontTx/>
              <a:buNone/>
            </a:pPr>
            <a:endParaRPr lang="zh-CN" altLang="en-US" sz="2400" b="1"/>
          </a:p>
          <a:p>
            <a:pPr lvl="1" eaLnBrk="1" hangingPunct="1">
              <a:spcBef>
                <a:spcPct val="0"/>
              </a:spcBef>
              <a:buClrTx/>
              <a:buFontTx/>
              <a:buNone/>
            </a:pPr>
            <a:r>
              <a:rPr lang="zh-CN" altLang="en-US" sz="2400" b="1"/>
              <a:t>     （</a:t>
            </a:r>
            <a:r>
              <a:rPr lang="en-US" altLang="zh-CN" sz="2400" b="1"/>
              <a:t>2</a:t>
            </a:r>
            <a:r>
              <a:rPr lang="zh-CN" altLang="en-US" sz="2400" b="1"/>
              <a:t>）由点到面，逐步推进从有一定基础与实际需求的物流业开始试点，推动物流典型企业上下游企业应用物联网技术。</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1">
            <a:extLst>
              <a:ext uri="{FF2B5EF4-FFF2-40B4-BE49-F238E27FC236}">
                <a16:creationId xmlns:a16="http://schemas.microsoft.com/office/drawing/2014/main" id="{D0207549-0FCD-4AD1-950A-F14299580BC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4691" name="Rectangle 2">
            <a:extLst>
              <a:ext uri="{FF2B5EF4-FFF2-40B4-BE49-F238E27FC236}">
                <a16:creationId xmlns:a16="http://schemas.microsoft.com/office/drawing/2014/main" id="{352D5277-7D30-4ABF-8C24-5519704632E4}"/>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14692" name="Rectangle 3">
            <a:extLst>
              <a:ext uri="{FF2B5EF4-FFF2-40B4-BE49-F238E27FC236}">
                <a16:creationId xmlns:a16="http://schemas.microsoft.com/office/drawing/2014/main" id="{477F364F-A31E-46E7-84E3-A04C4B68BCF6}"/>
              </a:ext>
            </a:extLst>
          </p:cNvPr>
          <p:cNvSpPr>
            <a:spLocks noChangeArrowheads="1"/>
          </p:cNvSpPr>
          <p:nvPr/>
        </p:nvSpPr>
        <p:spPr bwMode="auto">
          <a:xfrm>
            <a:off x="395288" y="1700213"/>
            <a:ext cx="835342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 2.2.4.1 </a:t>
            </a:r>
            <a:r>
              <a:rPr lang="zh-CN" altLang="en-US" b="1">
                <a:solidFill>
                  <a:schemeClr val="accent2"/>
                </a:solidFill>
                <a:ea typeface="隶书" panose="02010509060101010101" pitchFamily="49" charset="-122"/>
              </a:rPr>
              <a:t>我国物联网的发展途径</a:t>
            </a:r>
            <a:r>
              <a:rPr lang="zh-CN" altLang="en-US" b="1">
                <a:solidFill>
                  <a:schemeClr val="accent2"/>
                </a:solidFill>
                <a:latin typeface="隶书" panose="02010509060101010101" pitchFamily="49" charset="-122"/>
                <a:ea typeface="隶书" panose="02010509060101010101" pitchFamily="49" charset="-122"/>
              </a:rPr>
              <a:t> </a:t>
            </a:r>
          </a:p>
          <a:p>
            <a:pPr algn="just" eaLnBrk="1" hangingPunct="1">
              <a:spcBef>
                <a:spcPct val="0"/>
              </a:spcBef>
              <a:buClrTx/>
              <a:buFont typeface="Wingdings" panose="05000000000000000000" pitchFamily="2" charset="2"/>
              <a:buChar char="Ø"/>
            </a:pPr>
            <a:endParaRPr lang="zh-CN" altLang="en-US" b="1">
              <a:solidFill>
                <a:schemeClr val="accent2"/>
              </a:solidFill>
              <a:latin typeface="隶书" panose="02010509060101010101" pitchFamily="49" charset="-122"/>
              <a:ea typeface="隶书" panose="02010509060101010101" pitchFamily="49" charset="-122"/>
            </a:endParaRPr>
          </a:p>
          <a:p>
            <a:pPr lvl="1" eaLnBrk="1" hangingPunct="1">
              <a:spcBef>
                <a:spcPct val="0"/>
              </a:spcBef>
              <a:buClrTx/>
              <a:buFontTx/>
              <a:buNone/>
            </a:pPr>
            <a:r>
              <a:rPr lang="zh-CN" altLang="en-US" sz="2400" b="1"/>
              <a:t>（</a:t>
            </a:r>
            <a:r>
              <a:rPr lang="en-US" altLang="zh-CN" sz="2400" b="1"/>
              <a:t>3</a:t>
            </a:r>
            <a:r>
              <a:rPr lang="zh-CN" altLang="en-US" sz="2400" b="1"/>
              <a:t>）需求引导，自主创新以典型应用示范为引导，通过自主创新，突破一系列物联网的关键技术，建立与国际标准互联互通的技术标准体系。</a:t>
            </a:r>
          </a:p>
          <a:p>
            <a:pPr lvl="1" eaLnBrk="1" hangingPunct="1">
              <a:spcBef>
                <a:spcPct val="0"/>
              </a:spcBef>
              <a:buClrTx/>
              <a:buFontTx/>
              <a:buNone/>
            </a:pPr>
            <a:endParaRPr lang="zh-CN" altLang="en-US" sz="2400" b="1"/>
          </a:p>
          <a:p>
            <a:pPr lvl="1" eaLnBrk="1" hangingPunct="1">
              <a:spcBef>
                <a:spcPct val="0"/>
              </a:spcBef>
              <a:buClrTx/>
              <a:buFontTx/>
              <a:buNone/>
            </a:pPr>
            <a:r>
              <a:rPr lang="zh-CN" altLang="en-US" sz="2400" b="1"/>
              <a:t>（</a:t>
            </a:r>
            <a:r>
              <a:rPr lang="en-US" altLang="zh-CN" sz="2400" b="1"/>
              <a:t>4</a:t>
            </a:r>
            <a:r>
              <a:rPr lang="zh-CN" altLang="en-US" sz="2400" b="1"/>
              <a:t>）广泛宣传，发动社会对企业开展培训，推广成功案例，加强媒体报道。</a:t>
            </a:r>
            <a:endParaRPr lang="en-US" altLang="en-US" sz="2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4C963169-2EBA-4181-A64A-90C7D804DD80}"/>
              </a:ext>
            </a:extLst>
          </p:cNvPr>
          <p:cNvSpPr>
            <a:spLocks noChangeArrowheads="1"/>
          </p:cNvSpPr>
          <p:nvPr/>
        </p:nvSpPr>
        <p:spPr bwMode="auto">
          <a:xfrm>
            <a:off x="107950" y="1571625"/>
            <a:ext cx="8964613" cy="491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b="1">
                <a:solidFill>
                  <a:schemeClr val="hlink"/>
                </a:solidFill>
                <a:ea typeface="隶书" panose="02010509060101010101" pitchFamily="49" charset="-122"/>
              </a:rPr>
              <a:t>目前存在对物联网认识方面的偏颇</a:t>
            </a:r>
          </a:p>
          <a:p>
            <a:pPr eaLnBrk="1" hangingPunct="1">
              <a:spcBef>
                <a:spcPct val="0"/>
              </a:spcBef>
              <a:buClrTx/>
              <a:buFont typeface="Wingdings" panose="05000000000000000000" pitchFamily="2" charset="2"/>
              <a:buChar char="Ø"/>
            </a:pPr>
            <a:endParaRPr lang="zh-CN" altLang="en-US" sz="2000" b="1">
              <a:solidFill>
                <a:schemeClr val="hlink"/>
              </a:solidFill>
              <a:ea typeface="隶书" panose="02010509060101010101" pitchFamily="49" charset="-122"/>
            </a:endParaRPr>
          </a:p>
          <a:p>
            <a:pPr eaLnBrk="1" hangingPunct="1">
              <a:spcBef>
                <a:spcPct val="0"/>
              </a:spcBef>
              <a:buClrTx/>
              <a:buFont typeface="Wingdings" panose="05000000000000000000" pitchFamily="2" charset="2"/>
              <a:buChar char="l"/>
            </a:pPr>
            <a:r>
              <a:rPr lang="zh-CN" altLang="en-US" sz="2800" b="1">
                <a:ea typeface="楷体_GB2312" pitchFamily="49" charset="-122"/>
              </a:rPr>
              <a:t>将物联网当成互联网的无边无际的无限延伸，把物联网当成所有物的完全开放、全部互连、全部共享的互联网平台。</a:t>
            </a:r>
          </a:p>
          <a:p>
            <a:pPr eaLnBrk="1" hangingPunct="1">
              <a:spcBef>
                <a:spcPct val="0"/>
              </a:spcBef>
              <a:buClrTx/>
              <a:buFont typeface="Wingdings" panose="05000000000000000000" pitchFamily="2" charset="2"/>
              <a:buChar char="l"/>
            </a:pPr>
            <a:endParaRPr lang="zh-CN" altLang="en-US" sz="2000" b="1">
              <a:ea typeface="楷体_GB2312" pitchFamily="49" charset="-122"/>
            </a:endParaRPr>
          </a:p>
          <a:p>
            <a:pPr eaLnBrk="1" hangingPunct="1">
              <a:spcBef>
                <a:spcPct val="0"/>
              </a:spcBef>
              <a:buClrTx/>
              <a:buFont typeface="Wingdings" panose="05000000000000000000" pitchFamily="2" charset="2"/>
              <a:buChar char="l"/>
            </a:pPr>
            <a:r>
              <a:rPr lang="zh-CN" altLang="en-US" sz="2800" b="1">
                <a:ea typeface="楷体_GB2312" pitchFamily="49" charset="-122"/>
              </a:rPr>
              <a:t>实际上物联网绝不是简单的全球共享互联网的无限延伸，即使互联网也不仅仅是通常认为的国际共享的计算机网络，互联网也有广域网和局域网之分。</a:t>
            </a:r>
          </a:p>
          <a:p>
            <a:pPr eaLnBrk="1" hangingPunct="1">
              <a:spcBef>
                <a:spcPct val="0"/>
              </a:spcBef>
              <a:buClrTx/>
              <a:buFont typeface="Wingdings" panose="05000000000000000000" pitchFamily="2" charset="2"/>
              <a:buChar char="l"/>
            </a:pPr>
            <a:endParaRPr lang="zh-CN" altLang="en-US" sz="2000" b="1">
              <a:ea typeface="楷体_GB2312" pitchFamily="49" charset="-122"/>
            </a:endParaRPr>
          </a:p>
          <a:p>
            <a:pPr eaLnBrk="1" hangingPunct="1">
              <a:spcBef>
                <a:spcPct val="0"/>
              </a:spcBef>
              <a:buClrTx/>
              <a:buFont typeface="Wingdings" panose="05000000000000000000" pitchFamily="2" charset="2"/>
              <a:buChar char="l"/>
            </a:pPr>
            <a:r>
              <a:rPr lang="zh-CN" altLang="en-US" sz="2800" b="1">
                <a:ea typeface="楷体_GB2312" pitchFamily="49" charset="-122"/>
              </a:rPr>
              <a:t>将传感网或</a:t>
            </a:r>
            <a:r>
              <a:rPr lang="en-US" altLang="zh-CN" sz="2800" b="1">
                <a:ea typeface="楷体_GB2312" pitchFamily="49" charset="-122"/>
              </a:rPr>
              <a:t>RFID</a:t>
            </a:r>
            <a:r>
              <a:rPr lang="zh-CN" altLang="en-US" sz="2800" b="1">
                <a:ea typeface="楷体_GB2312" pitchFamily="49" charset="-122"/>
              </a:rPr>
              <a:t>网等同于物联网，传感网或者</a:t>
            </a:r>
            <a:r>
              <a:rPr lang="en-US" altLang="zh-CN" sz="2800" b="1">
                <a:ea typeface="楷体_GB2312" pitchFamily="49" charset="-122"/>
              </a:rPr>
              <a:t>RFID</a:t>
            </a:r>
            <a:r>
              <a:rPr lang="zh-CN" altLang="en-US" sz="2800" b="1">
                <a:ea typeface="楷体_GB2312" pitchFamily="49" charset="-122"/>
              </a:rPr>
              <a:t>网只是物联网的一种应用，但不是物联网的全部。</a:t>
            </a:r>
          </a:p>
        </p:txBody>
      </p:sp>
      <p:sp>
        <p:nvSpPr>
          <p:cNvPr id="14339" name="Rectangle 3">
            <a:extLst>
              <a:ext uri="{FF2B5EF4-FFF2-40B4-BE49-F238E27FC236}">
                <a16:creationId xmlns:a16="http://schemas.microsoft.com/office/drawing/2014/main" id="{D3FFD75F-5A2E-486A-B8C8-2B73A5875F24}"/>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1">
            <a:extLst>
              <a:ext uri="{FF2B5EF4-FFF2-40B4-BE49-F238E27FC236}">
                <a16:creationId xmlns:a16="http://schemas.microsoft.com/office/drawing/2014/main" id="{0A64BECA-4B85-401A-A9DC-FB96198E9FA5}"/>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5715" name="Rectangle 2">
            <a:extLst>
              <a:ext uri="{FF2B5EF4-FFF2-40B4-BE49-F238E27FC236}">
                <a16:creationId xmlns:a16="http://schemas.microsoft.com/office/drawing/2014/main" id="{A15D0A03-8200-433C-99CE-B6D4854E0342}"/>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20836" name="Rectangle 3">
            <a:extLst>
              <a:ext uri="{FF2B5EF4-FFF2-40B4-BE49-F238E27FC236}">
                <a16:creationId xmlns:a16="http://schemas.microsoft.com/office/drawing/2014/main" id="{0F83C60F-7028-4267-AC63-547D589FBCD7}"/>
              </a:ext>
            </a:extLst>
          </p:cNvPr>
          <p:cNvSpPr>
            <a:spLocks noChangeArrowheads="1"/>
          </p:cNvSpPr>
          <p:nvPr/>
        </p:nvSpPr>
        <p:spPr bwMode="auto">
          <a:xfrm>
            <a:off x="395288" y="1700213"/>
            <a:ext cx="8353425"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2.2.2.2 </a:t>
            </a:r>
            <a:r>
              <a:rPr lang="zh-CN" altLang="en-US" b="1">
                <a:solidFill>
                  <a:schemeClr val="accent2"/>
                </a:solidFill>
                <a:ea typeface="隶书" panose="02010509060101010101" pitchFamily="49" charset="-122"/>
              </a:rPr>
              <a:t>我国物联网的建设进程</a:t>
            </a:r>
            <a:r>
              <a:rPr lang="zh-CN" altLang="en-US" b="1">
                <a:solidFill>
                  <a:schemeClr val="accent2"/>
                </a:solidFill>
                <a:latin typeface="隶书" panose="02010509060101010101" pitchFamily="49" charset="-122"/>
                <a:ea typeface="隶书" panose="02010509060101010101" pitchFamily="49" charset="-122"/>
              </a:rPr>
              <a:t> </a:t>
            </a:r>
          </a:p>
          <a:p>
            <a:pPr algn="just" eaLnBrk="1" hangingPunct="1">
              <a:spcBef>
                <a:spcPct val="0"/>
              </a:spcBef>
              <a:buClrTx/>
              <a:buFont typeface="Wingdings" panose="05000000000000000000" pitchFamily="2" charset="2"/>
              <a:buChar char="Ø"/>
            </a:pPr>
            <a:endParaRPr lang="zh-CN" altLang="en-US" sz="1600" b="1">
              <a:solidFill>
                <a:schemeClr val="accent2"/>
              </a:solidFill>
              <a:latin typeface="隶书" panose="02010509060101010101" pitchFamily="49" charset="-122"/>
              <a:ea typeface="隶书" panose="02010509060101010101" pitchFamily="49" charset="-122"/>
            </a:endParaRPr>
          </a:p>
          <a:p>
            <a:pPr lvl="1" algn="just" eaLnBrk="1" hangingPunct="1">
              <a:spcBef>
                <a:spcPct val="0"/>
              </a:spcBef>
              <a:buClrTx/>
              <a:buFontTx/>
              <a:buChar char="•"/>
            </a:pPr>
            <a:r>
              <a:rPr lang="zh-CN" altLang="en-US" sz="2400" b="1"/>
              <a:t>统筹规划物联网产业发展，结合市场发展进程，有步骤、分阶段进行：</a:t>
            </a:r>
          </a:p>
          <a:p>
            <a:pPr lvl="1" algn="just" eaLnBrk="1" hangingPunct="1">
              <a:spcBef>
                <a:spcPct val="0"/>
              </a:spcBef>
              <a:buClrTx/>
              <a:buFontTx/>
              <a:buChar char="•"/>
            </a:pPr>
            <a:endParaRPr lang="zh-CN" altLang="en-US" sz="2400" b="1"/>
          </a:p>
          <a:p>
            <a:pPr lvl="1" eaLnBrk="1" hangingPunct="1">
              <a:spcBef>
                <a:spcPct val="0"/>
              </a:spcBef>
              <a:buClrTx/>
              <a:buFontTx/>
              <a:buNone/>
            </a:pPr>
            <a:r>
              <a:rPr lang="zh-CN" altLang="en-US" sz="2400" b="1"/>
              <a:t>       </a:t>
            </a:r>
            <a:r>
              <a:rPr lang="zh-CN" altLang="en-US" sz="2400" b="1">
                <a:solidFill>
                  <a:schemeClr val="tx2"/>
                </a:solidFill>
              </a:rPr>
              <a:t>第一阶段，</a:t>
            </a:r>
            <a:r>
              <a:rPr lang="zh-CN" altLang="en-US" sz="2400" b="1"/>
              <a:t>培育期（</a:t>
            </a:r>
            <a:r>
              <a:rPr lang="en-US" altLang="zh-CN" sz="2400" b="1"/>
              <a:t>2009</a:t>
            </a:r>
            <a:r>
              <a:rPr lang="zh-CN" altLang="en-US" sz="2400" b="1"/>
              <a:t>～</a:t>
            </a:r>
            <a:r>
              <a:rPr lang="en-US" altLang="zh-CN" sz="2400" b="1"/>
              <a:t>2015</a:t>
            </a:r>
            <a:r>
              <a:rPr lang="zh-CN" altLang="en-US" sz="2400" b="1"/>
              <a:t>）：技术突破与行业试点。在产业化核心技术研发、标准制定等方面取得重大突破，通过典型行业</a:t>
            </a:r>
            <a:r>
              <a:rPr lang="en-US" altLang="zh-CN" sz="2400" b="1"/>
              <a:t>/</a:t>
            </a:r>
            <a:r>
              <a:rPr lang="zh-CN" altLang="en-US" sz="2400" b="1"/>
              <a:t>区域示范应用，初步形成物联网产业链及良好的产业发展环境。</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1">
            <a:extLst>
              <a:ext uri="{FF2B5EF4-FFF2-40B4-BE49-F238E27FC236}">
                <a16:creationId xmlns:a16="http://schemas.microsoft.com/office/drawing/2014/main" id="{82DAA7E8-EA51-4934-B9FF-C7A4C64D3E2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6739" name="Rectangle 2">
            <a:extLst>
              <a:ext uri="{FF2B5EF4-FFF2-40B4-BE49-F238E27FC236}">
                <a16:creationId xmlns:a16="http://schemas.microsoft.com/office/drawing/2014/main" id="{814FE779-9D05-4BC3-87CC-3914B3C3EE28}"/>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21860" name="Rectangle 3">
            <a:extLst>
              <a:ext uri="{FF2B5EF4-FFF2-40B4-BE49-F238E27FC236}">
                <a16:creationId xmlns:a16="http://schemas.microsoft.com/office/drawing/2014/main" id="{50D7A2FB-BEE0-4BC8-B05E-1DF21251862B}"/>
              </a:ext>
            </a:extLst>
          </p:cNvPr>
          <p:cNvSpPr>
            <a:spLocks noChangeArrowheads="1"/>
          </p:cNvSpPr>
          <p:nvPr/>
        </p:nvSpPr>
        <p:spPr bwMode="auto">
          <a:xfrm>
            <a:off x="395288" y="1700213"/>
            <a:ext cx="8353425" cy="451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b="1">
                <a:solidFill>
                  <a:schemeClr val="accent2"/>
                </a:solidFill>
                <a:ea typeface="隶书" panose="02010509060101010101" pitchFamily="49" charset="-122"/>
              </a:rPr>
              <a:t>2.2.2.2 </a:t>
            </a:r>
            <a:r>
              <a:rPr lang="zh-CN" altLang="en-US" b="1">
                <a:solidFill>
                  <a:schemeClr val="accent2"/>
                </a:solidFill>
                <a:ea typeface="隶书" panose="02010509060101010101" pitchFamily="49" charset="-122"/>
              </a:rPr>
              <a:t>我国物联网的建设进程</a:t>
            </a:r>
            <a:r>
              <a:rPr lang="zh-CN" altLang="en-US" b="1">
                <a:solidFill>
                  <a:schemeClr val="accent2"/>
                </a:solidFill>
                <a:latin typeface="隶书" panose="02010509060101010101" pitchFamily="49" charset="-122"/>
                <a:ea typeface="隶书" panose="02010509060101010101" pitchFamily="49" charset="-122"/>
              </a:rPr>
              <a:t> </a:t>
            </a:r>
          </a:p>
          <a:p>
            <a:pPr algn="just" eaLnBrk="1" hangingPunct="1">
              <a:spcBef>
                <a:spcPct val="0"/>
              </a:spcBef>
              <a:buClrTx/>
              <a:buFont typeface="Wingdings" panose="05000000000000000000" pitchFamily="2" charset="2"/>
              <a:buChar char="Ø"/>
            </a:pPr>
            <a:endParaRPr lang="zh-CN" altLang="en-US" sz="2400" b="1"/>
          </a:p>
          <a:p>
            <a:pPr lvl="1" eaLnBrk="1" hangingPunct="1">
              <a:spcBef>
                <a:spcPct val="0"/>
              </a:spcBef>
              <a:buClrTx/>
              <a:buFontTx/>
              <a:buNone/>
            </a:pPr>
            <a:r>
              <a:rPr lang="zh-CN" altLang="en-US" sz="2600" b="1"/>
              <a:t>       </a:t>
            </a:r>
            <a:r>
              <a:rPr lang="zh-CN" altLang="en-US" sz="2600" b="1">
                <a:solidFill>
                  <a:schemeClr val="tx2"/>
                </a:solidFill>
              </a:rPr>
              <a:t>第二阶段，</a:t>
            </a:r>
            <a:r>
              <a:rPr lang="zh-CN" altLang="en-US" sz="2600" b="1"/>
              <a:t>成长期（</a:t>
            </a:r>
            <a:r>
              <a:rPr lang="en-US" altLang="zh-CN" sz="2600" b="1"/>
              <a:t>2016</a:t>
            </a:r>
            <a:r>
              <a:rPr lang="zh-CN" altLang="en-US" sz="2600" b="1"/>
              <a:t>～</a:t>
            </a:r>
            <a:r>
              <a:rPr lang="en-US" altLang="zh-CN" sz="2600" b="1"/>
              <a:t>2025</a:t>
            </a:r>
            <a:r>
              <a:rPr lang="zh-CN" altLang="en-US" sz="2600" b="1"/>
              <a:t>）</a:t>
            </a:r>
            <a:r>
              <a:rPr lang="en-US" altLang="zh-CN" sz="2600" b="1"/>
              <a:t>:</a:t>
            </a:r>
            <a:r>
              <a:rPr lang="zh-CN" altLang="en-US" sz="2600" b="1"/>
              <a:t>取经验，逐步推广。扩展物联网应用领域，形成规模应用能力，建立全国编码解析系统、国家物联网管理中心、各行业</a:t>
            </a:r>
            <a:r>
              <a:rPr lang="en-US" altLang="zh-CN" sz="2600" b="1"/>
              <a:t>/ </a:t>
            </a:r>
            <a:r>
              <a:rPr lang="zh-CN" altLang="en-US" sz="2600" b="1"/>
              <a:t>区域物联网管理中心以及公共服务平台，推动规模化市场形成，促进物联网新兴战略性产业持续发展。</a:t>
            </a:r>
          </a:p>
          <a:p>
            <a:pPr lvl="1" eaLnBrk="1" hangingPunct="1">
              <a:spcBef>
                <a:spcPct val="0"/>
              </a:spcBef>
              <a:buClrTx/>
              <a:buFontTx/>
              <a:buNone/>
            </a:pPr>
            <a:endParaRPr lang="zh-CN" altLang="en-US" sz="2600" b="1"/>
          </a:p>
          <a:p>
            <a:pPr lvl="1" eaLnBrk="1" hangingPunct="1">
              <a:spcBef>
                <a:spcPct val="0"/>
              </a:spcBef>
              <a:buClrTx/>
              <a:buFontTx/>
              <a:buNone/>
            </a:pPr>
            <a:r>
              <a:rPr lang="zh-CN" altLang="en-US" sz="2600" b="1"/>
              <a:t>       </a:t>
            </a:r>
            <a:r>
              <a:rPr lang="zh-CN" altLang="en-US" sz="2600" b="1">
                <a:solidFill>
                  <a:schemeClr val="tx2"/>
                </a:solidFill>
              </a:rPr>
              <a:t>第三阶段，</a:t>
            </a:r>
            <a:r>
              <a:rPr lang="zh-CN" altLang="en-US" sz="2600" b="1"/>
              <a:t>成熟期（</a:t>
            </a:r>
            <a:r>
              <a:rPr lang="en-US" altLang="zh-CN" sz="2600" b="1"/>
              <a:t>2026</a:t>
            </a:r>
            <a:r>
              <a:rPr lang="zh-CN" altLang="en-US" sz="2600" b="1"/>
              <a:t>～）：产业整合，提升效益。整合产业链，适应新一代技术的发展，辐射多个应用领域，提高物联网应用的效率和效益。</a:t>
            </a:r>
            <a:endParaRPr lang="en-US" altLang="en-US" sz="2600" b="1"/>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1">
            <a:extLst>
              <a:ext uri="{FF2B5EF4-FFF2-40B4-BE49-F238E27FC236}">
                <a16:creationId xmlns:a16="http://schemas.microsoft.com/office/drawing/2014/main" id="{29D93F5F-5565-443D-9F28-AD3FEB9BA45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7763" name="Rectangle 2">
            <a:extLst>
              <a:ext uri="{FF2B5EF4-FFF2-40B4-BE49-F238E27FC236}">
                <a16:creationId xmlns:a16="http://schemas.microsoft.com/office/drawing/2014/main" id="{777BCFEF-F0FE-4AC2-A300-110297BF3004}"/>
              </a:ext>
            </a:extLst>
          </p:cNvPr>
          <p:cNvSpPr>
            <a:spLocks noChangeArrowheads="1"/>
          </p:cNvSpPr>
          <p:nvPr/>
        </p:nvSpPr>
        <p:spPr bwMode="auto">
          <a:xfrm>
            <a:off x="755650" y="1916113"/>
            <a:ext cx="7862888"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l"/>
            </a:pPr>
            <a:r>
              <a:rPr lang="en-US" altLang="zh-CN" sz="3600" b="1"/>
              <a:t> </a:t>
            </a:r>
            <a:r>
              <a:rPr lang="zh-CN" altLang="en-US" sz="3600" b="1">
                <a:latin typeface="Tahoma" panose="020B0604030504040204" pitchFamily="34" charset="0"/>
              </a:rPr>
              <a:t>物联网概述</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物联网应用与管理</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bg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a:t>
            </a:r>
            <a:r>
              <a:rPr lang="zh-CN" altLang="en-US" sz="3600" b="1">
                <a:solidFill>
                  <a:schemeClr val="accent1"/>
                </a:solidFill>
                <a:latin typeface="Tahoma" panose="020B0604030504040204" pitchFamily="34" charset="0"/>
              </a:rPr>
              <a:t>物联网发展趋势</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accent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物联网产业发展模式</a:t>
            </a:r>
          </a:p>
        </p:txBody>
      </p:sp>
      <p:sp>
        <p:nvSpPr>
          <p:cNvPr id="117764" name="Rectangle 3">
            <a:extLst>
              <a:ext uri="{FF2B5EF4-FFF2-40B4-BE49-F238E27FC236}">
                <a16:creationId xmlns:a16="http://schemas.microsoft.com/office/drawing/2014/main" id="{9C354C9A-98E7-429E-B8E0-BCBA67E91747}"/>
              </a:ext>
            </a:extLst>
          </p:cNvPr>
          <p:cNvSpPr>
            <a:spLocks noChangeArrowheads="1"/>
          </p:cNvSpPr>
          <p:nvPr/>
        </p:nvSpPr>
        <p:spPr bwMode="auto">
          <a:xfrm>
            <a:off x="900113" y="115888"/>
            <a:ext cx="7391400" cy="118903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zh-CN" altLang="en-US" sz="7200" b="1">
                <a:solidFill>
                  <a:schemeClr val="tx2"/>
                </a:solidFill>
                <a:latin typeface="隶书" panose="02010509060101010101" pitchFamily="49" charset="-122"/>
                <a:ea typeface="隶书" panose="02010509060101010101" pitchFamily="49" charset="-122"/>
              </a:rPr>
              <a:t>目录</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1">
            <a:extLst>
              <a:ext uri="{FF2B5EF4-FFF2-40B4-BE49-F238E27FC236}">
                <a16:creationId xmlns:a16="http://schemas.microsoft.com/office/drawing/2014/main" id="{8FAD364F-F0D2-4B4B-94B1-A39458C2856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8787" name="Rectangle 2">
            <a:extLst>
              <a:ext uri="{FF2B5EF4-FFF2-40B4-BE49-F238E27FC236}">
                <a16:creationId xmlns:a16="http://schemas.microsoft.com/office/drawing/2014/main" id="{8FAE14B8-1AE5-44FC-969F-65C94F6FA3B5}"/>
              </a:ext>
            </a:extLst>
          </p:cNvPr>
          <p:cNvSpPr>
            <a:spLocks noChangeArrowheads="1"/>
          </p:cNvSpPr>
          <p:nvPr/>
        </p:nvSpPr>
        <p:spPr bwMode="auto">
          <a:xfrm>
            <a:off x="1187450" y="1628775"/>
            <a:ext cx="72866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3000" b="1">
                <a:latin typeface="Tahoma" panose="020B0604030504040204" pitchFamily="34" charset="0"/>
              </a:rPr>
              <a:t> </a:t>
            </a:r>
            <a:r>
              <a:rPr lang="zh-CN" altLang="en-US" sz="3000" b="1">
                <a:latin typeface="Tahoma" panose="020B0604030504040204" pitchFamily="34" charset="0"/>
              </a:rPr>
              <a:t>物联网骤热原因？</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物联网的演进</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物联网发展概况  </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物联网面临问题</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物联网发展趋势</a:t>
            </a:r>
          </a:p>
        </p:txBody>
      </p:sp>
      <p:sp>
        <p:nvSpPr>
          <p:cNvPr id="118788" name="Rectangle 3">
            <a:extLst>
              <a:ext uri="{FF2B5EF4-FFF2-40B4-BE49-F238E27FC236}">
                <a16:creationId xmlns:a16="http://schemas.microsoft.com/office/drawing/2014/main" id="{949AB88E-9381-48F1-8403-9E00531E6D0E}"/>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3</a:t>
            </a:r>
            <a:r>
              <a:rPr lang="zh-CN" altLang="en-US" sz="6600" b="1">
                <a:solidFill>
                  <a:schemeClr val="tx2"/>
                </a:solidFill>
                <a:ea typeface="隶书" panose="02010509060101010101" pitchFamily="49" charset="-122"/>
              </a:rPr>
              <a:t>、物联网发展趋势</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1">
            <a:extLst>
              <a:ext uri="{FF2B5EF4-FFF2-40B4-BE49-F238E27FC236}">
                <a16:creationId xmlns:a16="http://schemas.microsoft.com/office/drawing/2014/main" id="{25FBD42F-DF1D-4CC0-9052-8FDB22D6EB9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19811" name="Rectangle 2">
            <a:extLst>
              <a:ext uri="{FF2B5EF4-FFF2-40B4-BE49-F238E27FC236}">
                <a16:creationId xmlns:a16="http://schemas.microsoft.com/office/drawing/2014/main" id="{754EDE49-AC7F-4FBB-BF50-B9821B23EA11}"/>
              </a:ext>
            </a:extLst>
          </p:cNvPr>
          <p:cNvSpPr>
            <a:spLocks noChangeArrowheads="1"/>
          </p:cNvSpPr>
          <p:nvPr/>
        </p:nvSpPr>
        <p:spPr bwMode="auto">
          <a:xfrm>
            <a:off x="539750" y="1700213"/>
            <a:ext cx="8135938"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物联网的产生有其技术发展的原因，也有应用环境和经济背景。我们认为物联网在当前出现“热门”的主要原因有以下三个方面：</a:t>
            </a:r>
          </a:p>
          <a:p>
            <a:pPr algn="just" eaLnBrk="1" hangingPunct="1">
              <a:lnSpc>
                <a:spcPct val="140000"/>
              </a:lnSpc>
              <a:spcBef>
                <a:spcPct val="0"/>
              </a:spcBef>
              <a:buClrTx/>
              <a:buFont typeface="Wingdings" panose="05000000000000000000" pitchFamily="2" charset="2"/>
              <a:buChar char="Ø"/>
            </a:pPr>
            <a:endParaRPr lang="zh-CN" altLang="en-US" sz="1200" b="1"/>
          </a:p>
          <a:p>
            <a:pPr lvl="1" algn="just" eaLnBrk="1" hangingPunct="1">
              <a:lnSpc>
                <a:spcPct val="170000"/>
              </a:lnSpc>
              <a:spcBef>
                <a:spcPct val="0"/>
              </a:spcBef>
              <a:buClrTx/>
              <a:buFontTx/>
              <a:buChar char="•"/>
            </a:pPr>
            <a:r>
              <a:rPr lang="zh-CN" altLang="en-US" sz="2400" b="1"/>
              <a:t> 经济危机下的推动</a:t>
            </a:r>
          </a:p>
          <a:p>
            <a:pPr lvl="1" algn="just" eaLnBrk="1" hangingPunct="1">
              <a:lnSpc>
                <a:spcPct val="170000"/>
              </a:lnSpc>
              <a:spcBef>
                <a:spcPct val="0"/>
              </a:spcBef>
              <a:buClrTx/>
              <a:buFontTx/>
              <a:buChar char="•"/>
            </a:pPr>
            <a:r>
              <a:rPr lang="zh-CN" altLang="en-US" sz="2400" b="1"/>
              <a:t> 传感技术的成熟</a:t>
            </a:r>
          </a:p>
          <a:p>
            <a:pPr lvl="1" algn="just" eaLnBrk="1" hangingPunct="1">
              <a:lnSpc>
                <a:spcPct val="170000"/>
              </a:lnSpc>
              <a:spcBef>
                <a:spcPct val="0"/>
              </a:spcBef>
              <a:buClrTx/>
              <a:buFontTx/>
              <a:buChar char="•"/>
            </a:pPr>
            <a:r>
              <a:rPr lang="zh-CN" altLang="en-US" sz="2400" b="1"/>
              <a:t> 网络接入和信息处理能力大幅提高</a:t>
            </a:r>
          </a:p>
        </p:txBody>
      </p:sp>
      <p:sp>
        <p:nvSpPr>
          <p:cNvPr id="119812" name="Rectangle 3">
            <a:extLst>
              <a:ext uri="{FF2B5EF4-FFF2-40B4-BE49-F238E27FC236}">
                <a16:creationId xmlns:a16="http://schemas.microsoft.com/office/drawing/2014/main" id="{2EDC851E-E47F-407B-9588-AB018781AC70}"/>
              </a:ext>
            </a:extLst>
          </p:cNvPr>
          <p:cNvSpPr>
            <a:spLocks noChangeArrowheads="1"/>
          </p:cNvSpPr>
          <p:nvPr/>
        </p:nvSpPr>
        <p:spPr bwMode="auto">
          <a:xfrm>
            <a:off x="1042988" y="115888"/>
            <a:ext cx="799306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1">
            <a:extLst>
              <a:ext uri="{FF2B5EF4-FFF2-40B4-BE49-F238E27FC236}">
                <a16:creationId xmlns:a16="http://schemas.microsoft.com/office/drawing/2014/main" id="{1FA4E82C-D6C9-487D-8BE8-6C557A73D8B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5955" name="Rectangle 2">
            <a:extLst>
              <a:ext uri="{FF2B5EF4-FFF2-40B4-BE49-F238E27FC236}">
                <a16:creationId xmlns:a16="http://schemas.microsoft.com/office/drawing/2014/main" id="{A50E9982-12E8-49EA-B847-5FDF3D6DD444}"/>
              </a:ext>
            </a:extLst>
          </p:cNvPr>
          <p:cNvSpPr>
            <a:spLocks noChangeArrowheads="1"/>
          </p:cNvSpPr>
          <p:nvPr/>
        </p:nvSpPr>
        <p:spPr bwMode="auto">
          <a:xfrm>
            <a:off x="395288" y="1700213"/>
            <a:ext cx="8280400"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en-US" altLang="zh-CN" sz="3600" b="1">
                <a:solidFill>
                  <a:schemeClr val="accent2"/>
                </a:solidFill>
              </a:rPr>
              <a:t>1.  </a:t>
            </a:r>
            <a:r>
              <a:rPr lang="zh-CN" altLang="en-US" sz="3600" b="1">
                <a:solidFill>
                  <a:schemeClr val="accent2"/>
                </a:solidFill>
                <a:ea typeface="隶书" panose="02010509060101010101" pitchFamily="49" charset="-122"/>
              </a:rPr>
              <a:t>经济危机下的推动</a:t>
            </a:r>
          </a:p>
          <a:p>
            <a:pPr algn="just" eaLnBrk="1" hangingPunct="1">
              <a:lnSpc>
                <a:spcPct val="140000"/>
              </a:lnSpc>
              <a:spcBef>
                <a:spcPct val="0"/>
              </a:spcBef>
              <a:buClrTx/>
              <a:buFont typeface="Wingdings" panose="05000000000000000000" pitchFamily="2" charset="2"/>
              <a:buChar char="Ø"/>
            </a:pPr>
            <a:endParaRPr lang="zh-CN" altLang="en-US" sz="1200" b="1">
              <a:solidFill>
                <a:schemeClr val="accent2"/>
              </a:solidFill>
            </a:endParaRPr>
          </a:p>
          <a:p>
            <a:pPr lvl="1" eaLnBrk="1" hangingPunct="1">
              <a:spcBef>
                <a:spcPct val="0"/>
              </a:spcBef>
              <a:buClrTx/>
              <a:buFontTx/>
              <a:buNone/>
            </a:pPr>
            <a:r>
              <a:rPr lang="zh-CN" altLang="en-US" sz="2400" b="1"/>
              <a:t>       </a:t>
            </a:r>
            <a:r>
              <a:rPr lang="zh-CN" altLang="en-US" sz="2600" b="1"/>
              <a:t>按照经济长波理论，每一次的经济低谷必定会催生出某些新的技术，而这种技术一定是可以为绝大多数工业产业提供一种全新的使用价值，从而带动新一轮的消费增长和高额的产业投资，以触动新经济周期的形成。</a:t>
            </a:r>
          </a:p>
          <a:p>
            <a:pPr lvl="1" eaLnBrk="1" hangingPunct="1">
              <a:spcBef>
                <a:spcPct val="0"/>
              </a:spcBef>
              <a:buClrTx/>
              <a:buFontTx/>
              <a:buNone/>
            </a:pPr>
            <a:endParaRPr lang="zh-CN" altLang="en-US" sz="2600" b="1"/>
          </a:p>
          <a:p>
            <a:pPr lvl="1" eaLnBrk="1" hangingPunct="1">
              <a:spcBef>
                <a:spcPct val="0"/>
              </a:spcBef>
              <a:buClrTx/>
              <a:buFontTx/>
              <a:buNone/>
            </a:pPr>
            <a:r>
              <a:rPr lang="zh-CN" altLang="en-US" sz="2600" b="1"/>
              <a:t>        过去的</a:t>
            </a:r>
            <a:r>
              <a:rPr lang="en-US" altLang="zh-CN" sz="2600" b="1"/>
              <a:t>10</a:t>
            </a:r>
            <a:r>
              <a:rPr lang="zh-CN" altLang="en-US" sz="2600" b="1"/>
              <a:t>年间，互联网技术取得巨大成功。目前的经济危机让人们又不得不面临紧迫的选择，物联网技术成为推动下一个经济增长的特别重要推手。</a:t>
            </a:r>
          </a:p>
        </p:txBody>
      </p:sp>
      <p:sp>
        <p:nvSpPr>
          <p:cNvPr id="120836" name="Rectangle 3">
            <a:extLst>
              <a:ext uri="{FF2B5EF4-FFF2-40B4-BE49-F238E27FC236}">
                <a16:creationId xmlns:a16="http://schemas.microsoft.com/office/drawing/2014/main" id="{377F2A5B-1533-464C-A32F-D7ABC256E683}"/>
              </a:ext>
            </a:extLst>
          </p:cNvPr>
          <p:cNvSpPr>
            <a:spLocks noChangeArrowheads="1"/>
          </p:cNvSpPr>
          <p:nvPr/>
        </p:nvSpPr>
        <p:spPr bwMode="auto">
          <a:xfrm>
            <a:off x="971550" y="115888"/>
            <a:ext cx="79930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1">
            <a:extLst>
              <a:ext uri="{FF2B5EF4-FFF2-40B4-BE49-F238E27FC236}">
                <a16:creationId xmlns:a16="http://schemas.microsoft.com/office/drawing/2014/main" id="{C402A3C1-78C6-4B00-A55B-448F01EE405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6979" name="Rectangle 2">
            <a:extLst>
              <a:ext uri="{FF2B5EF4-FFF2-40B4-BE49-F238E27FC236}">
                <a16:creationId xmlns:a16="http://schemas.microsoft.com/office/drawing/2014/main" id="{30160DDE-A0C2-4E5C-A734-06959D0B7625}"/>
              </a:ext>
            </a:extLst>
          </p:cNvPr>
          <p:cNvSpPr>
            <a:spLocks noChangeArrowheads="1"/>
          </p:cNvSpPr>
          <p:nvPr/>
        </p:nvSpPr>
        <p:spPr bwMode="auto">
          <a:xfrm>
            <a:off x="395288" y="1844675"/>
            <a:ext cx="8280400"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3600" b="1">
                <a:solidFill>
                  <a:schemeClr val="accent2"/>
                </a:solidFill>
                <a:ea typeface="隶书" panose="02010509060101010101" pitchFamily="49" charset="-122"/>
              </a:rPr>
              <a:t>2. </a:t>
            </a:r>
            <a:r>
              <a:rPr lang="zh-CN" altLang="en-US" sz="3600" b="1">
                <a:solidFill>
                  <a:schemeClr val="accent2"/>
                </a:solidFill>
                <a:ea typeface="隶书" panose="02010509060101010101" pitchFamily="49" charset="-122"/>
              </a:rPr>
              <a:t>传感技术的成熟</a:t>
            </a:r>
          </a:p>
          <a:p>
            <a:pPr algn="just" eaLnBrk="1" hangingPunct="1">
              <a:lnSpc>
                <a:spcPct val="140000"/>
              </a:lnSpc>
              <a:spcBef>
                <a:spcPct val="0"/>
              </a:spcBef>
              <a:buClrTx/>
              <a:buFont typeface="Wingdings" panose="05000000000000000000" pitchFamily="2" charset="2"/>
              <a:buChar char="Ø"/>
            </a:pPr>
            <a:endParaRPr lang="zh-CN" altLang="en-US" sz="1200" b="1">
              <a:solidFill>
                <a:schemeClr val="accent2"/>
              </a:solidFill>
            </a:endParaRPr>
          </a:p>
          <a:p>
            <a:pPr lvl="1" eaLnBrk="1" hangingPunct="1">
              <a:spcBef>
                <a:spcPct val="0"/>
              </a:spcBef>
              <a:buClrTx/>
              <a:buFontTx/>
              <a:buNone/>
            </a:pPr>
            <a:r>
              <a:rPr lang="zh-CN" altLang="en-US" b="1"/>
              <a:t>       随着微电子技术的发展，涉及人类生活、生产、管理等方方面面的各种传感器已经比较成熟。例如常见的无线传感器（</a:t>
            </a:r>
            <a:r>
              <a:rPr lang="en-US" altLang="zh-CN" b="1"/>
              <a:t>WSN</a:t>
            </a:r>
            <a:r>
              <a:rPr lang="zh-CN" altLang="en-US" b="1"/>
              <a:t>）、</a:t>
            </a:r>
            <a:r>
              <a:rPr lang="en-US" altLang="zh-CN" b="1"/>
              <a:t>RFID</a:t>
            </a:r>
            <a:r>
              <a:rPr lang="zh-CN" altLang="en-US" b="1"/>
              <a:t>、电子标签等。</a:t>
            </a:r>
            <a:r>
              <a:rPr lang="zh-CN" altLang="en-US" sz="2600" b="1"/>
              <a:t>        </a:t>
            </a:r>
          </a:p>
        </p:txBody>
      </p:sp>
      <p:sp>
        <p:nvSpPr>
          <p:cNvPr id="121860" name="Rectangle 3">
            <a:extLst>
              <a:ext uri="{FF2B5EF4-FFF2-40B4-BE49-F238E27FC236}">
                <a16:creationId xmlns:a16="http://schemas.microsoft.com/office/drawing/2014/main" id="{F9BF66DF-2D1B-4E1C-8889-A71D0376FB5B}"/>
              </a:ext>
            </a:extLst>
          </p:cNvPr>
          <p:cNvSpPr>
            <a:spLocks noChangeArrowheads="1"/>
          </p:cNvSpPr>
          <p:nvPr/>
        </p:nvSpPr>
        <p:spPr bwMode="auto">
          <a:xfrm>
            <a:off x="971550" y="115888"/>
            <a:ext cx="79930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1">
            <a:extLst>
              <a:ext uri="{FF2B5EF4-FFF2-40B4-BE49-F238E27FC236}">
                <a16:creationId xmlns:a16="http://schemas.microsoft.com/office/drawing/2014/main" id="{4472DBDD-308D-439A-A54A-C22617EFA86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8003" name="Rectangle 2">
            <a:extLst>
              <a:ext uri="{FF2B5EF4-FFF2-40B4-BE49-F238E27FC236}">
                <a16:creationId xmlns:a16="http://schemas.microsoft.com/office/drawing/2014/main" id="{A5926900-D582-4966-9EF7-1974F0F86BB0}"/>
              </a:ext>
            </a:extLst>
          </p:cNvPr>
          <p:cNvSpPr>
            <a:spLocks noChangeArrowheads="1"/>
          </p:cNvSpPr>
          <p:nvPr/>
        </p:nvSpPr>
        <p:spPr bwMode="auto">
          <a:xfrm>
            <a:off x="539750" y="1844675"/>
            <a:ext cx="8135938"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3600" b="1">
                <a:solidFill>
                  <a:schemeClr val="accent2"/>
                </a:solidFill>
              </a:rPr>
              <a:t>3.  </a:t>
            </a:r>
            <a:r>
              <a:rPr lang="zh-CN" altLang="en-US" sz="3600" b="1">
                <a:solidFill>
                  <a:schemeClr val="accent2"/>
                </a:solidFill>
                <a:ea typeface="隶书" panose="02010509060101010101" pitchFamily="49" charset="-122"/>
              </a:rPr>
              <a:t>网络接入和信息处理能力大幅提高</a:t>
            </a:r>
          </a:p>
          <a:p>
            <a:pPr eaLnBrk="1" hangingPunct="1">
              <a:spcBef>
                <a:spcPct val="0"/>
              </a:spcBef>
              <a:buClrTx/>
              <a:buFontTx/>
              <a:buNone/>
            </a:pPr>
            <a:endParaRPr lang="zh-CN" altLang="en-US" sz="3600" b="1">
              <a:solidFill>
                <a:schemeClr val="accent2"/>
              </a:solidFill>
              <a:ea typeface="隶书" panose="02010509060101010101" pitchFamily="49" charset="-122"/>
            </a:endParaRPr>
          </a:p>
          <a:p>
            <a:pPr eaLnBrk="1" hangingPunct="1">
              <a:spcBef>
                <a:spcPct val="0"/>
              </a:spcBef>
              <a:buClrTx/>
              <a:buFontTx/>
              <a:buNone/>
            </a:pPr>
            <a:r>
              <a:rPr lang="zh-CN" altLang="en-US" sz="2400" b="1"/>
              <a:t>       </a:t>
            </a:r>
            <a:r>
              <a:rPr lang="zh-CN" altLang="en-US" b="1"/>
              <a:t>目前，随着网络接入多样化、</a:t>
            </a:r>
            <a:r>
              <a:rPr lang="en-US" altLang="zh-CN" b="1"/>
              <a:t>IP</a:t>
            </a:r>
            <a:r>
              <a:rPr lang="zh-CN" altLang="en-US" b="1"/>
              <a:t>宽带化和计算机软件技术的飞跃发展，基于海量信息收集合分类处理的能力大大提高。</a:t>
            </a:r>
          </a:p>
        </p:txBody>
      </p:sp>
      <p:sp>
        <p:nvSpPr>
          <p:cNvPr id="122884" name="Rectangle 3">
            <a:extLst>
              <a:ext uri="{FF2B5EF4-FFF2-40B4-BE49-F238E27FC236}">
                <a16:creationId xmlns:a16="http://schemas.microsoft.com/office/drawing/2014/main" id="{9271F515-5999-49BD-9908-8707AAD964B1}"/>
              </a:ext>
            </a:extLst>
          </p:cNvPr>
          <p:cNvSpPr>
            <a:spLocks noChangeArrowheads="1"/>
          </p:cNvSpPr>
          <p:nvPr/>
        </p:nvSpPr>
        <p:spPr bwMode="auto">
          <a:xfrm>
            <a:off x="898525" y="115888"/>
            <a:ext cx="8066088"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1">
            <a:extLst>
              <a:ext uri="{FF2B5EF4-FFF2-40B4-BE49-F238E27FC236}">
                <a16:creationId xmlns:a16="http://schemas.microsoft.com/office/drawing/2014/main" id="{F2F84903-00C2-440B-8E67-458644DEA2B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3907" name="Rectangle 2">
            <a:extLst>
              <a:ext uri="{FF2B5EF4-FFF2-40B4-BE49-F238E27FC236}">
                <a16:creationId xmlns:a16="http://schemas.microsoft.com/office/drawing/2014/main" id="{DB668646-E689-4B0A-9D20-98EC15BB1605}"/>
              </a:ext>
            </a:extLst>
          </p:cNvPr>
          <p:cNvSpPr>
            <a:spLocks noChangeArrowheads="1"/>
          </p:cNvSpPr>
          <p:nvPr/>
        </p:nvSpPr>
        <p:spPr bwMode="auto">
          <a:xfrm>
            <a:off x="539750" y="1773238"/>
            <a:ext cx="8280400"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en-US" altLang="zh-CN" sz="3000" b="1"/>
              <a:t>1995</a:t>
            </a:r>
            <a:r>
              <a:rPr lang="zh-CN" altLang="en-US" sz="3000" b="1"/>
              <a:t>年比尔</a:t>
            </a:r>
            <a:r>
              <a:rPr lang="en-US" altLang="zh-CN" sz="3000" b="1"/>
              <a:t>·</a:t>
            </a:r>
            <a:r>
              <a:rPr lang="zh-CN" altLang="en-US" sz="3000" b="1"/>
              <a:t>盖茨在</a:t>
            </a:r>
            <a:r>
              <a:rPr lang="en-US" altLang="zh-CN" sz="3000" b="1"/>
              <a:t>《</a:t>
            </a:r>
            <a:r>
              <a:rPr lang="zh-CN" altLang="en-US" sz="3000" b="1"/>
              <a:t>未来之路</a:t>
            </a:r>
            <a:r>
              <a:rPr lang="en-US" altLang="zh-CN" sz="3000" b="1"/>
              <a:t>》</a:t>
            </a:r>
            <a:r>
              <a:rPr lang="zh-CN" altLang="en-US" sz="3000" b="1"/>
              <a:t>书中首次提出“物－物”相联的雏形，</a:t>
            </a:r>
            <a:r>
              <a:rPr lang="en-US" altLang="zh-CN" sz="3000" b="1"/>
              <a:t>1999</a:t>
            </a:r>
            <a:r>
              <a:rPr lang="zh-CN" altLang="en-US" sz="3000" b="1"/>
              <a:t>年</a:t>
            </a:r>
            <a:r>
              <a:rPr lang="en-US" altLang="zh-CN" sz="3000" b="1"/>
              <a:t>EPC Global </a:t>
            </a:r>
            <a:r>
              <a:rPr lang="zh-CN" altLang="en-US" sz="3000" b="1"/>
              <a:t>联合</a:t>
            </a:r>
            <a:r>
              <a:rPr lang="en-US" altLang="zh-CN" sz="3000" b="1"/>
              <a:t>100</a:t>
            </a:r>
            <a:r>
              <a:rPr lang="zh-CN" altLang="en-US" sz="3000" b="1"/>
              <a:t>多家企业成立</a:t>
            </a:r>
            <a:r>
              <a:rPr lang="en-US" altLang="zh-CN" sz="3000" b="1"/>
              <a:t>IOT</a:t>
            </a:r>
            <a:r>
              <a:rPr lang="zh-CN" altLang="en-US" sz="3000" b="1"/>
              <a:t>联盟并正式提出物联网概念。</a:t>
            </a:r>
          </a:p>
          <a:p>
            <a:pPr algn="just" eaLnBrk="1" hangingPunct="1">
              <a:lnSpc>
                <a:spcPct val="140000"/>
              </a:lnSpc>
              <a:spcBef>
                <a:spcPct val="0"/>
              </a:spcBef>
              <a:buClrTx/>
              <a:buFont typeface="Wingdings" panose="05000000000000000000" pitchFamily="2" charset="2"/>
              <a:buChar char="Ø"/>
            </a:pPr>
            <a:endParaRPr lang="zh-CN" altLang="en-US" sz="3000" b="1"/>
          </a:p>
          <a:p>
            <a:pPr algn="just" eaLnBrk="1" hangingPunct="1">
              <a:lnSpc>
                <a:spcPct val="140000"/>
              </a:lnSpc>
              <a:spcBef>
                <a:spcPct val="0"/>
              </a:spcBef>
              <a:buClrTx/>
              <a:buFont typeface="Wingdings" panose="05000000000000000000" pitchFamily="2" charset="2"/>
              <a:buChar char="Ø"/>
            </a:pPr>
            <a:r>
              <a:rPr lang="en-US" altLang="zh-CN" sz="3000" b="1"/>
              <a:t>10</a:t>
            </a:r>
            <a:r>
              <a:rPr lang="zh-CN" altLang="en-US" sz="3000" b="1"/>
              <a:t>年间，世界各国都在加紧研究。从技术演进视野来看，物联网的发展主要分为四个阶段：</a:t>
            </a:r>
          </a:p>
        </p:txBody>
      </p:sp>
      <p:sp>
        <p:nvSpPr>
          <p:cNvPr id="123908" name="Rectangle 3">
            <a:extLst>
              <a:ext uri="{FF2B5EF4-FFF2-40B4-BE49-F238E27FC236}">
                <a16:creationId xmlns:a16="http://schemas.microsoft.com/office/drawing/2014/main" id="{CB63032F-EDD6-408F-8528-4821FC8640B9}"/>
              </a:ext>
            </a:extLst>
          </p:cNvPr>
          <p:cNvSpPr>
            <a:spLocks noChangeArrowheads="1"/>
          </p:cNvSpPr>
          <p:nvPr/>
        </p:nvSpPr>
        <p:spPr bwMode="auto">
          <a:xfrm>
            <a:off x="900113" y="115888"/>
            <a:ext cx="806608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1">
            <a:extLst>
              <a:ext uri="{FF2B5EF4-FFF2-40B4-BE49-F238E27FC236}">
                <a16:creationId xmlns:a16="http://schemas.microsoft.com/office/drawing/2014/main" id="{54E9D20B-44E4-4014-8BC1-73E8B30A3D9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0051" name="Rectangle 2">
            <a:extLst>
              <a:ext uri="{FF2B5EF4-FFF2-40B4-BE49-F238E27FC236}">
                <a16:creationId xmlns:a16="http://schemas.microsoft.com/office/drawing/2014/main" id="{CC21FC94-CA53-46F1-825A-8DE5D33CA726}"/>
              </a:ext>
            </a:extLst>
          </p:cNvPr>
          <p:cNvSpPr>
            <a:spLocks noChangeArrowheads="1"/>
          </p:cNvSpPr>
          <p:nvPr/>
        </p:nvSpPr>
        <p:spPr bwMode="auto">
          <a:xfrm>
            <a:off x="323850" y="1412875"/>
            <a:ext cx="8569325"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80000"/>
              </a:lnSpc>
              <a:spcBef>
                <a:spcPct val="0"/>
              </a:spcBef>
              <a:buClrTx/>
              <a:buFont typeface="Wingdings" panose="05000000000000000000" pitchFamily="2" charset="2"/>
              <a:buChar char="Ø"/>
            </a:pPr>
            <a:r>
              <a:rPr lang="zh-CN" altLang="en-US" sz="2600" b="1">
                <a:solidFill>
                  <a:schemeClr val="accent2"/>
                </a:solidFill>
              </a:rPr>
              <a:t>第一阶段</a:t>
            </a:r>
            <a:r>
              <a:rPr lang="zh-CN" altLang="en-US" sz="2600" b="1"/>
              <a:t>：大型机、主机的联网；</a:t>
            </a:r>
          </a:p>
          <a:p>
            <a:pPr algn="just" eaLnBrk="1" hangingPunct="1">
              <a:lnSpc>
                <a:spcPct val="180000"/>
              </a:lnSpc>
              <a:spcBef>
                <a:spcPct val="0"/>
              </a:spcBef>
              <a:buClrTx/>
              <a:buFont typeface="Wingdings" panose="05000000000000000000" pitchFamily="2" charset="2"/>
              <a:buChar char="Ø"/>
            </a:pPr>
            <a:r>
              <a:rPr lang="zh-CN" altLang="en-US" sz="2600" b="1">
                <a:solidFill>
                  <a:schemeClr val="accent2"/>
                </a:solidFill>
              </a:rPr>
              <a:t>第二阶段</a:t>
            </a:r>
            <a:r>
              <a:rPr lang="zh-CN" altLang="en-US" sz="2600" b="1"/>
              <a:t>：台式机、笔记本与互联网相联；</a:t>
            </a:r>
          </a:p>
          <a:p>
            <a:pPr algn="just" eaLnBrk="1" hangingPunct="1">
              <a:lnSpc>
                <a:spcPct val="180000"/>
              </a:lnSpc>
              <a:spcBef>
                <a:spcPct val="0"/>
              </a:spcBef>
              <a:buClrTx/>
              <a:buFont typeface="Wingdings" panose="05000000000000000000" pitchFamily="2" charset="2"/>
              <a:buChar char="Ø"/>
            </a:pPr>
            <a:r>
              <a:rPr lang="zh-CN" altLang="en-US" sz="2600" b="1">
                <a:solidFill>
                  <a:schemeClr val="accent2"/>
                </a:solidFill>
              </a:rPr>
              <a:t>第三阶段：</a:t>
            </a:r>
            <a:r>
              <a:rPr lang="zh-CN" altLang="en-US" sz="2600" b="1"/>
              <a:t>一些移动设备（如手机、</a:t>
            </a:r>
            <a:r>
              <a:rPr lang="en-US" altLang="zh-CN" sz="2600" b="1"/>
              <a:t>PDA</a:t>
            </a:r>
            <a:r>
              <a:rPr lang="zh-CN" altLang="en-US" sz="2600" b="1"/>
              <a:t>等）的互联；</a:t>
            </a:r>
          </a:p>
          <a:p>
            <a:pPr algn="just" eaLnBrk="1" hangingPunct="1">
              <a:lnSpc>
                <a:spcPct val="180000"/>
              </a:lnSpc>
              <a:spcBef>
                <a:spcPct val="0"/>
              </a:spcBef>
              <a:buClrTx/>
              <a:buFont typeface="Wingdings" panose="05000000000000000000" pitchFamily="2" charset="2"/>
              <a:buChar char="Ø"/>
            </a:pPr>
            <a:r>
              <a:rPr lang="zh-CN" altLang="en-US" sz="2600" b="1">
                <a:solidFill>
                  <a:schemeClr val="accent2"/>
                </a:solidFill>
              </a:rPr>
              <a:t>第四阶段：</a:t>
            </a:r>
            <a:r>
              <a:rPr lang="zh-CN" altLang="en-US" sz="2600" b="1"/>
              <a:t>嵌入式互联网兴起阶段，更多与人们日常生活紧密相关的应用设备，包括洗衣机、冰箱、电视、微波炉等都将加入互联互通的行列，最终形成全球统一的“物联网”的互联。</a:t>
            </a:r>
          </a:p>
        </p:txBody>
      </p:sp>
      <p:sp>
        <p:nvSpPr>
          <p:cNvPr id="124932" name="Rectangle 3">
            <a:extLst>
              <a:ext uri="{FF2B5EF4-FFF2-40B4-BE49-F238E27FC236}">
                <a16:creationId xmlns:a16="http://schemas.microsoft.com/office/drawing/2014/main" id="{B0CF09F8-31F4-481D-9EB7-6DC116B1FD29}"/>
              </a:ext>
            </a:extLst>
          </p:cNvPr>
          <p:cNvSpPr>
            <a:spLocks noChangeArrowheads="1"/>
          </p:cNvSpPr>
          <p:nvPr/>
        </p:nvSpPr>
        <p:spPr bwMode="auto">
          <a:xfrm>
            <a:off x="827088" y="115888"/>
            <a:ext cx="842486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物联网骤热的原因？</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8FD84F0-3C27-47A5-B33D-1BC006E11AA7}"/>
              </a:ext>
            </a:extLst>
          </p:cNvPr>
          <p:cNvSpPr>
            <a:spLocks noChangeArrowheads="1"/>
          </p:cNvSpPr>
          <p:nvPr/>
        </p:nvSpPr>
        <p:spPr bwMode="auto">
          <a:xfrm>
            <a:off x="1331913" y="1916113"/>
            <a:ext cx="72866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latin typeface="Tahoma" panose="020B0604030504040204" pitchFamily="34" charset="0"/>
              </a:rPr>
              <a:t>什么是物联网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solidFill>
                  <a:schemeClr val="accent1"/>
                </a:solidFill>
                <a:latin typeface="Tahoma" panose="020B0604030504040204" pitchFamily="34" charset="0"/>
              </a:rPr>
              <a:t>  物联网本质特征</a:t>
            </a:r>
            <a:r>
              <a:rPr lang="zh-CN" altLang="en-US" b="1">
                <a:latin typeface="Tahoma" panose="020B0604030504040204" pitchFamily="34" charset="0"/>
              </a:rPr>
              <a:t>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物联网体系框架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物联网基本构成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物联网核心技术</a:t>
            </a:r>
          </a:p>
        </p:txBody>
      </p:sp>
      <p:sp>
        <p:nvSpPr>
          <p:cNvPr id="15363" name="Rectangle 3">
            <a:extLst>
              <a:ext uri="{FF2B5EF4-FFF2-40B4-BE49-F238E27FC236}">
                <a16:creationId xmlns:a16="http://schemas.microsoft.com/office/drawing/2014/main" id="{CE2EEA15-1C1A-4981-947E-2584D179C917}"/>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1</a:t>
            </a:r>
            <a:r>
              <a:rPr lang="zh-CN" altLang="en-US" sz="6600" b="1">
                <a:solidFill>
                  <a:schemeClr val="tx2"/>
                </a:solidFill>
                <a:ea typeface="隶书" panose="02010509060101010101" pitchFamily="49" charset="-122"/>
              </a:rPr>
              <a:t>、物联网技术</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1">
            <a:extLst>
              <a:ext uri="{FF2B5EF4-FFF2-40B4-BE49-F238E27FC236}">
                <a16:creationId xmlns:a16="http://schemas.microsoft.com/office/drawing/2014/main" id="{16390897-2C39-4586-8DAF-84CA58E0D9C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5955" name="Rectangle 2">
            <a:extLst>
              <a:ext uri="{FF2B5EF4-FFF2-40B4-BE49-F238E27FC236}">
                <a16:creationId xmlns:a16="http://schemas.microsoft.com/office/drawing/2014/main" id="{DFA33D93-00AD-4781-8CDF-0A004E8E931F}"/>
              </a:ext>
            </a:extLst>
          </p:cNvPr>
          <p:cNvSpPr>
            <a:spLocks noChangeArrowheads="1"/>
          </p:cNvSpPr>
          <p:nvPr/>
        </p:nvSpPr>
        <p:spPr bwMode="auto">
          <a:xfrm>
            <a:off x="1187450" y="1557338"/>
            <a:ext cx="72866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3000" b="1">
                <a:latin typeface="Tahoma" panose="020B0604030504040204" pitchFamily="34" charset="0"/>
              </a:rPr>
              <a:t> </a:t>
            </a:r>
            <a:r>
              <a:rPr lang="zh-CN" altLang="en-US" sz="3000" b="1">
                <a:latin typeface="Tahoma" panose="020B0604030504040204" pitchFamily="34" charset="0"/>
              </a:rPr>
              <a:t>物联网骤热的原因</a:t>
            </a:r>
            <a:r>
              <a:rPr lang="zh-CN" altLang="en-US" sz="3000" b="1">
                <a:solidFill>
                  <a:schemeClr val="bg1"/>
                </a:solidFill>
                <a:latin typeface="Tahoma" panose="020B0604030504040204" pitchFamily="34" charset="0"/>
              </a:rPr>
              <a:t>？</a:t>
            </a:r>
          </a:p>
          <a:p>
            <a:pPr algn="just" eaLnBrk="1" hangingPunct="1">
              <a:lnSpc>
                <a:spcPct val="200000"/>
              </a:lnSpc>
              <a:spcBef>
                <a:spcPct val="0"/>
              </a:spcBef>
              <a:buClrTx/>
              <a:buFont typeface="Wingdings" panose="05000000000000000000" pitchFamily="2" charset="2"/>
              <a:buChar char="Ø"/>
            </a:pPr>
            <a:r>
              <a:rPr lang="zh-CN" altLang="en-US" sz="3000" b="1">
                <a:solidFill>
                  <a:schemeClr val="accent1"/>
                </a:solidFill>
                <a:latin typeface="Tahoma" panose="020B0604030504040204" pitchFamily="34" charset="0"/>
              </a:rPr>
              <a:t> 物联网的演进</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物联网发展概况  </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物联网面临问题</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物联网发展趋势</a:t>
            </a:r>
          </a:p>
        </p:txBody>
      </p:sp>
      <p:sp>
        <p:nvSpPr>
          <p:cNvPr id="125956" name="Rectangle 3">
            <a:extLst>
              <a:ext uri="{FF2B5EF4-FFF2-40B4-BE49-F238E27FC236}">
                <a16:creationId xmlns:a16="http://schemas.microsoft.com/office/drawing/2014/main" id="{36CA2431-315C-4C73-9C1F-583E31350C95}"/>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3</a:t>
            </a:r>
            <a:r>
              <a:rPr lang="zh-CN" altLang="en-US" sz="6600" b="1">
                <a:solidFill>
                  <a:schemeClr val="tx2"/>
                </a:solidFill>
                <a:ea typeface="隶书" panose="02010509060101010101" pitchFamily="49" charset="-122"/>
              </a:rPr>
              <a:t>、物联网发展趋势</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1">
            <a:extLst>
              <a:ext uri="{FF2B5EF4-FFF2-40B4-BE49-F238E27FC236}">
                <a16:creationId xmlns:a16="http://schemas.microsoft.com/office/drawing/2014/main" id="{B849BA98-BA5C-49ED-88EA-08172D6D8AC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2099" name="Rectangle 2">
            <a:extLst>
              <a:ext uri="{FF2B5EF4-FFF2-40B4-BE49-F238E27FC236}">
                <a16:creationId xmlns:a16="http://schemas.microsoft.com/office/drawing/2014/main" id="{4FC6FE3E-7FD7-45AA-9484-9E73ED128C48}"/>
              </a:ext>
            </a:extLst>
          </p:cNvPr>
          <p:cNvSpPr>
            <a:spLocks noChangeArrowheads="1"/>
          </p:cNvSpPr>
          <p:nvPr/>
        </p:nvSpPr>
        <p:spPr bwMode="auto">
          <a:xfrm>
            <a:off x="539750" y="1844675"/>
            <a:ext cx="8135938"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t>物联网的演进路径分为</a:t>
            </a:r>
            <a:r>
              <a:rPr lang="zh-CN" altLang="en-US" b="1" u="sng">
                <a:solidFill>
                  <a:srgbClr val="00FF00"/>
                </a:solidFill>
              </a:rPr>
              <a:t>电信网主导和传感网主导两种模式</a:t>
            </a:r>
            <a:r>
              <a:rPr lang="zh-CN" altLang="en-US" b="1"/>
              <a:t>；</a:t>
            </a:r>
          </a:p>
          <a:p>
            <a:pPr algn="just" eaLnBrk="1" hangingPunct="1">
              <a:lnSpc>
                <a:spcPct val="140000"/>
              </a:lnSpc>
              <a:spcBef>
                <a:spcPct val="0"/>
              </a:spcBef>
              <a:buClrTx/>
              <a:buFont typeface="Wingdings" panose="05000000000000000000" pitchFamily="2" charset="2"/>
              <a:buChar char="Ø"/>
            </a:pPr>
            <a:endParaRPr lang="zh-CN" altLang="en-US" sz="2000" b="1"/>
          </a:p>
          <a:p>
            <a:pPr algn="just" eaLnBrk="1" hangingPunct="1">
              <a:lnSpc>
                <a:spcPct val="140000"/>
              </a:lnSpc>
              <a:spcBef>
                <a:spcPct val="0"/>
              </a:spcBef>
              <a:buClrTx/>
              <a:buFont typeface="Wingdings" panose="05000000000000000000" pitchFamily="2" charset="2"/>
              <a:buChar char="Ø"/>
            </a:pPr>
            <a:r>
              <a:rPr lang="zh-CN" altLang="en-US" b="1"/>
              <a:t> 发展的</a:t>
            </a:r>
            <a:r>
              <a:rPr lang="zh-CN" altLang="en-US" b="1" u="sng">
                <a:solidFill>
                  <a:srgbClr val="00FF00"/>
                </a:solidFill>
              </a:rPr>
              <a:t>初期</a:t>
            </a:r>
            <a:r>
              <a:rPr lang="zh-CN" altLang="en-US" b="1"/>
              <a:t>由</a:t>
            </a:r>
            <a:r>
              <a:rPr lang="zh-CN" altLang="en-US" b="1" u="sng">
                <a:solidFill>
                  <a:srgbClr val="00FF00"/>
                </a:solidFill>
              </a:rPr>
              <a:t>传感网络主导</a:t>
            </a:r>
            <a:r>
              <a:rPr lang="zh-CN" altLang="en-US" b="1"/>
              <a:t>，但是当传感网技术</a:t>
            </a:r>
            <a:r>
              <a:rPr lang="zh-CN" altLang="en-US" b="1" u="sng">
                <a:solidFill>
                  <a:srgbClr val="00FF00"/>
                </a:solidFill>
              </a:rPr>
              <a:t>成熟后</a:t>
            </a:r>
            <a:r>
              <a:rPr lang="zh-CN" altLang="en-US" b="1"/>
              <a:t>，将以</a:t>
            </a:r>
            <a:r>
              <a:rPr lang="zh-CN" altLang="en-US" b="1" u="sng">
                <a:solidFill>
                  <a:srgbClr val="00FF00"/>
                </a:solidFill>
              </a:rPr>
              <a:t>电信网为主导</a:t>
            </a:r>
            <a:r>
              <a:rPr lang="zh-CN" altLang="en-US" b="1"/>
              <a:t>，实现信息的可控可管，安全高效。</a:t>
            </a:r>
          </a:p>
        </p:txBody>
      </p:sp>
      <p:sp>
        <p:nvSpPr>
          <p:cNvPr id="126980" name="Rectangle 3">
            <a:extLst>
              <a:ext uri="{FF2B5EF4-FFF2-40B4-BE49-F238E27FC236}">
                <a16:creationId xmlns:a16="http://schemas.microsoft.com/office/drawing/2014/main" id="{5F97CCAC-5AB9-4F85-8FAF-56366F11471D}"/>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1">
            <a:extLst>
              <a:ext uri="{FF2B5EF4-FFF2-40B4-BE49-F238E27FC236}">
                <a16:creationId xmlns:a16="http://schemas.microsoft.com/office/drawing/2014/main" id="{46F5D6A4-1CC8-483C-9258-57CCD169346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8003" name="Rectangle 2">
            <a:extLst>
              <a:ext uri="{FF2B5EF4-FFF2-40B4-BE49-F238E27FC236}">
                <a16:creationId xmlns:a16="http://schemas.microsoft.com/office/drawing/2014/main" id="{EF0AF261-C923-41F3-9FD1-F4042CB82AFA}"/>
              </a:ext>
            </a:extLst>
          </p:cNvPr>
          <p:cNvSpPr>
            <a:spLocks noChangeArrowheads="1"/>
          </p:cNvSpPr>
          <p:nvPr/>
        </p:nvSpPr>
        <p:spPr bwMode="auto">
          <a:xfrm>
            <a:off x="395288" y="1628775"/>
            <a:ext cx="8351837"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t>在图</a:t>
            </a:r>
            <a:r>
              <a:rPr lang="en-US" altLang="zh-CN" sz="2400" b="1"/>
              <a:t>9</a:t>
            </a:r>
            <a:r>
              <a:rPr lang="zh-CN" altLang="en-US" sz="2400" b="1"/>
              <a:t>所示中，把人类信息通信网分成实现人与人通信的电信网，以及实现物与物通信的近场通信网或者说传感网，两者的发展并行推进，但是电信网比传感网成熟更早。</a:t>
            </a:r>
          </a:p>
          <a:p>
            <a:pPr algn="just" eaLnBrk="1" hangingPunct="1">
              <a:lnSpc>
                <a:spcPct val="140000"/>
              </a:lnSpc>
              <a:spcBef>
                <a:spcPct val="0"/>
              </a:spcBef>
              <a:buClrTx/>
              <a:buFont typeface="Wingdings" panose="05000000000000000000" pitchFamily="2" charset="2"/>
              <a:buChar char="Ø"/>
            </a:pPr>
            <a:endParaRPr lang="zh-CN" altLang="en-US" sz="1600" b="1"/>
          </a:p>
          <a:p>
            <a:pPr algn="just" eaLnBrk="1" hangingPunct="1">
              <a:lnSpc>
                <a:spcPct val="140000"/>
              </a:lnSpc>
              <a:spcBef>
                <a:spcPct val="0"/>
              </a:spcBef>
              <a:buClrTx/>
              <a:buFont typeface="Wingdings" panose="05000000000000000000" pitchFamily="2" charset="2"/>
              <a:buChar char="Ø"/>
            </a:pPr>
            <a:r>
              <a:rPr lang="zh-CN" altLang="en-US" sz="2400" b="1"/>
              <a:t>  经过多年、无数人的研究发明、推广应用，电信网已经建立了一整套科学的、可控可管的信息通信网络体系，安全高效的服务于人类的信息通信。</a:t>
            </a:r>
          </a:p>
        </p:txBody>
      </p:sp>
      <p:sp>
        <p:nvSpPr>
          <p:cNvPr id="128004" name="Rectangle 3">
            <a:extLst>
              <a:ext uri="{FF2B5EF4-FFF2-40B4-BE49-F238E27FC236}">
                <a16:creationId xmlns:a16="http://schemas.microsoft.com/office/drawing/2014/main" id="{D9278C10-D116-4815-B871-4BFAE08D9D1C}"/>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1">
            <a:extLst>
              <a:ext uri="{FF2B5EF4-FFF2-40B4-BE49-F238E27FC236}">
                <a16:creationId xmlns:a16="http://schemas.microsoft.com/office/drawing/2014/main" id="{612A5B1C-77BE-4199-B4D9-BCDDAEB07B5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29027" name="Rectangle 2">
            <a:extLst>
              <a:ext uri="{FF2B5EF4-FFF2-40B4-BE49-F238E27FC236}">
                <a16:creationId xmlns:a16="http://schemas.microsoft.com/office/drawing/2014/main" id="{06C863C3-0686-4FDF-B2E5-79C8F2C9F94B}"/>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grpSp>
        <p:nvGrpSpPr>
          <p:cNvPr id="129028" name="Group 3">
            <a:extLst>
              <a:ext uri="{FF2B5EF4-FFF2-40B4-BE49-F238E27FC236}">
                <a16:creationId xmlns:a16="http://schemas.microsoft.com/office/drawing/2014/main" id="{7E5E86B7-3908-4164-8D03-1E630A35BBE2}"/>
              </a:ext>
            </a:extLst>
          </p:cNvPr>
          <p:cNvGrpSpPr>
            <a:grpSpLocks/>
          </p:cNvGrpSpPr>
          <p:nvPr/>
        </p:nvGrpSpPr>
        <p:grpSpPr bwMode="auto">
          <a:xfrm>
            <a:off x="1476375" y="1628775"/>
            <a:ext cx="6048375" cy="5040313"/>
            <a:chOff x="3583" y="1857"/>
            <a:chExt cx="3890" cy="3328"/>
          </a:xfrm>
        </p:grpSpPr>
        <p:sp>
          <p:nvSpPr>
            <p:cNvPr id="129029" name="AutoShape 4">
              <a:extLst>
                <a:ext uri="{FF2B5EF4-FFF2-40B4-BE49-F238E27FC236}">
                  <a16:creationId xmlns:a16="http://schemas.microsoft.com/office/drawing/2014/main" id="{520FEFE4-0BF9-4FB1-A7EA-86360978AE9C}"/>
                </a:ext>
              </a:extLst>
            </p:cNvPr>
            <p:cNvSpPr>
              <a:spLocks noChangeArrowheads="1"/>
            </p:cNvSpPr>
            <p:nvPr/>
          </p:nvSpPr>
          <p:spPr bwMode="auto">
            <a:xfrm>
              <a:off x="3953" y="4788"/>
              <a:ext cx="3150" cy="3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latin typeface="Tahoma" panose="020B0604030504040204" pitchFamily="34" charset="0"/>
                </a:rPr>
                <a:t>图</a:t>
              </a:r>
              <a:r>
                <a:rPr lang="en-US" altLang="zh-CN" sz="1800" b="1">
                  <a:latin typeface="Tahoma" panose="020B0604030504040204" pitchFamily="34" charset="0"/>
                </a:rPr>
                <a:t>9  </a:t>
              </a:r>
              <a:r>
                <a:rPr lang="zh-CN" altLang="en-US" sz="1800" b="1">
                  <a:latin typeface="Tahoma" panose="020B0604030504040204" pitchFamily="34" charset="0"/>
                </a:rPr>
                <a:t>现代信息技术演进示意图</a:t>
              </a:r>
            </a:p>
          </p:txBody>
        </p:sp>
        <p:pic>
          <p:nvPicPr>
            <p:cNvPr id="129030" name="Picture 5">
              <a:extLst>
                <a:ext uri="{FF2B5EF4-FFF2-40B4-BE49-F238E27FC236}">
                  <a16:creationId xmlns:a16="http://schemas.microsoft.com/office/drawing/2014/main" id="{A4F53F13-B134-4C5C-9001-03441C101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99" t="1488" r="1299" b="14880"/>
            <a:stretch>
              <a:fillRect/>
            </a:stretch>
          </p:blipFill>
          <p:spPr bwMode="auto">
            <a:xfrm>
              <a:off x="3583" y="1857"/>
              <a:ext cx="3890" cy="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1">
            <a:extLst>
              <a:ext uri="{FF2B5EF4-FFF2-40B4-BE49-F238E27FC236}">
                <a16:creationId xmlns:a16="http://schemas.microsoft.com/office/drawing/2014/main" id="{401AA8F8-B402-4905-BE24-0A4181C2E78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5171" name="Rectangle 2">
            <a:extLst>
              <a:ext uri="{FF2B5EF4-FFF2-40B4-BE49-F238E27FC236}">
                <a16:creationId xmlns:a16="http://schemas.microsoft.com/office/drawing/2014/main" id="{39310C58-7F3B-4BF9-8033-3FA2F852C5FF}"/>
              </a:ext>
            </a:extLst>
          </p:cNvPr>
          <p:cNvSpPr>
            <a:spLocks noChangeArrowheads="1"/>
          </p:cNvSpPr>
          <p:nvPr/>
        </p:nvSpPr>
        <p:spPr bwMode="auto">
          <a:xfrm>
            <a:off x="395288" y="1844675"/>
            <a:ext cx="8351837" cy="428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u="sng">
                <a:solidFill>
                  <a:schemeClr val="accent2"/>
                </a:solidFill>
              </a:rPr>
              <a:t>电信网的发展主要有两大方向</a:t>
            </a:r>
            <a:r>
              <a:rPr lang="zh-CN" altLang="en-US" sz="2400" b="1"/>
              <a:t>，</a:t>
            </a:r>
            <a:r>
              <a:rPr lang="zh-CN" altLang="en-US" sz="2400" b="1" u="sng">
                <a:solidFill>
                  <a:srgbClr val="00FF00"/>
                </a:solidFill>
              </a:rPr>
              <a:t>一个是移动化</a:t>
            </a:r>
            <a:r>
              <a:rPr lang="zh-CN" altLang="en-US" sz="2400" b="1"/>
              <a:t>，人们为了追求信息通信的自由，逐步的由移动电话替代固定电话，实现位置上的自由通信；</a:t>
            </a:r>
          </a:p>
          <a:p>
            <a:pPr algn="just" eaLnBrk="1" hangingPunct="1">
              <a:lnSpc>
                <a:spcPct val="140000"/>
              </a:lnSpc>
              <a:spcBef>
                <a:spcPct val="0"/>
              </a:spcBef>
              <a:buClrTx/>
              <a:buFont typeface="Wingdings" panose="05000000000000000000" pitchFamily="2" charset="2"/>
              <a:buChar char="Ø"/>
            </a:pPr>
            <a:endParaRPr lang="zh-CN" altLang="en-US" sz="2400" b="1"/>
          </a:p>
          <a:p>
            <a:pPr algn="just" eaLnBrk="1" hangingPunct="1">
              <a:lnSpc>
                <a:spcPct val="140000"/>
              </a:lnSpc>
              <a:spcBef>
                <a:spcPct val="0"/>
              </a:spcBef>
              <a:buClrTx/>
              <a:buFont typeface="Wingdings" panose="05000000000000000000" pitchFamily="2" charset="2"/>
              <a:buChar char="Ø"/>
            </a:pPr>
            <a:r>
              <a:rPr lang="zh-CN" altLang="en-US" sz="2400" b="1" u="sng">
                <a:solidFill>
                  <a:srgbClr val="00FF00"/>
                </a:solidFill>
              </a:rPr>
              <a:t>另一个是宽带化</a:t>
            </a:r>
            <a:r>
              <a:rPr lang="zh-CN" altLang="en-US" sz="2400" b="1"/>
              <a:t>，通信从电路交换转变为分组交换为主，从电报电话到互联网，逐步实现宽带化的通信，实现传输容量上的自由通信。</a:t>
            </a:r>
          </a:p>
        </p:txBody>
      </p:sp>
      <p:sp>
        <p:nvSpPr>
          <p:cNvPr id="130052" name="Rectangle 3">
            <a:extLst>
              <a:ext uri="{FF2B5EF4-FFF2-40B4-BE49-F238E27FC236}">
                <a16:creationId xmlns:a16="http://schemas.microsoft.com/office/drawing/2014/main" id="{F90DB484-D0E9-40CC-9A99-49FD0C016CDD}"/>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1">
            <a:extLst>
              <a:ext uri="{FF2B5EF4-FFF2-40B4-BE49-F238E27FC236}">
                <a16:creationId xmlns:a16="http://schemas.microsoft.com/office/drawing/2014/main" id="{CED255F9-0C5C-4D13-A63D-B1B7B22CFCE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1075" name="Rectangle 2">
            <a:extLst>
              <a:ext uri="{FF2B5EF4-FFF2-40B4-BE49-F238E27FC236}">
                <a16:creationId xmlns:a16="http://schemas.microsoft.com/office/drawing/2014/main" id="{DD29A9C3-04E8-4A53-8CD9-21AAF33F8FDA}"/>
              </a:ext>
            </a:extLst>
          </p:cNvPr>
          <p:cNvSpPr>
            <a:spLocks noChangeArrowheads="1"/>
          </p:cNvSpPr>
          <p:nvPr/>
        </p:nvSpPr>
        <p:spPr bwMode="auto">
          <a:xfrm>
            <a:off x="395288" y="1557338"/>
            <a:ext cx="8351837"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600" b="1" u="sng">
                <a:solidFill>
                  <a:schemeClr val="accent2"/>
                </a:solidFill>
              </a:rPr>
              <a:t>传感网的发展也有两大趋势</a:t>
            </a:r>
            <a:r>
              <a:rPr lang="zh-CN" altLang="en-US" sz="2600" b="1"/>
              <a:t>，</a:t>
            </a:r>
            <a:r>
              <a:rPr lang="zh-CN" altLang="en-US" sz="2600" b="1" u="sng">
                <a:solidFill>
                  <a:srgbClr val="00FF00"/>
                </a:solidFill>
              </a:rPr>
              <a:t>一个是智能化</a:t>
            </a:r>
            <a:r>
              <a:rPr lang="zh-CN" altLang="en-US" sz="2600" b="1"/>
              <a:t>，物品要更加的智能，能够自主的实现信息交换，才能真正实现物联网。而这需要对海量数据的处理能力，随着“云计算”技术的不断发展成熟，这一难题将得到解决。</a:t>
            </a:r>
          </a:p>
          <a:p>
            <a:pPr algn="just" eaLnBrk="1" hangingPunct="1">
              <a:lnSpc>
                <a:spcPct val="140000"/>
              </a:lnSpc>
              <a:spcBef>
                <a:spcPct val="0"/>
              </a:spcBef>
              <a:buClrTx/>
              <a:buFont typeface="Wingdings" panose="05000000000000000000" pitchFamily="2" charset="2"/>
              <a:buChar char="Ø"/>
            </a:pPr>
            <a:endParaRPr lang="zh-CN" altLang="en-US" sz="2600" b="1"/>
          </a:p>
          <a:p>
            <a:pPr algn="just" eaLnBrk="1" hangingPunct="1">
              <a:lnSpc>
                <a:spcPct val="140000"/>
              </a:lnSpc>
              <a:spcBef>
                <a:spcPct val="0"/>
              </a:spcBef>
              <a:buClrTx/>
              <a:buFont typeface="Wingdings" panose="05000000000000000000" pitchFamily="2" charset="2"/>
              <a:buChar char="Ø"/>
            </a:pPr>
            <a:r>
              <a:rPr lang="zh-CN" altLang="en-US" sz="2600" b="1" u="sng">
                <a:solidFill>
                  <a:srgbClr val="00FF00"/>
                </a:solidFill>
              </a:rPr>
              <a:t>另一个趋势是</a:t>
            </a:r>
            <a:r>
              <a:rPr lang="en-US" altLang="zh-CN" sz="2600" b="1" u="sng">
                <a:solidFill>
                  <a:srgbClr val="00FF00"/>
                </a:solidFill>
              </a:rPr>
              <a:t>IP</a:t>
            </a:r>
            <a:r>
              <a:rPr lang="zh-CN" altLang="en-US" sz="2600" b="1" u="sng">
                <a:solidFill>
                  <a:srgbClr val="00FF00"/>
                </a:solidFill>
              </a:rPr>
              <a:t>化</a:t>
            </a:r>
            <a:r>
              <a:rPr lang="zh-CN" altLang="en-US" sz="2600" b="1"/>
              <a:t>，未来的物联网将给所有的物品都设定一个标识，实现“</a:t>
            </a:r>
            <a:r>
              <a:rPr lang="en-US" altLang="zh-CN" sz="2600" b="1"/>
              <a:t>IP</a:t>
            </a:r>
            <a:r>
              <a:rPr lang="zh-CN" altLang="en-US" sz="2600" b="1"/>
              <a:t>到末梢”，这样人们才能随时随地的了解物品的信息，“可以给每一粒沙子都设定一个</a:t>
            </a:r>
            <a:r>
              <a:rPr lang="en-US" altLang="zh-CN" sz="2600" b="1"/>
              <a:t>IP</a:t>
            </a:r>
            <a:r>
              <a:rPr lang="zh-CN" altLang="en-US" sz="2600" b="1"/>
              <a:t>地址”的</a:t>
            </a:r>
            <a:r>
              <a:rPr lang="en-US" altLang="zh-CN" sz="2600" b="1"/>
              <a:t>IPv6</a:t>
            </a:r>
            <a:r>
              <a:rPr lang="zh-CN" altLang="en-US" sz="2600" b="1"/>
              <a:t>担负着这项重担，将在全球得到推广。</a:t>
            </a:r>
          </a:p>
        </p:txBody>
      </p:sp>
      <p:sp>
        <p:nvSpPr>
          <p:cNvPr id="131076" name="Rectangle 3">
            <a:extLst>
              <a:ext uri="{FF2B5EF4-FFF2-40B4-BE49-F238E27FC236}">
                <a16:creationId xmlns:a16="http://schemas.microsoft.com/office/drawing/2014/main" id="{FC1A9D0A-BC05-4043-99AD-7F4D813FED63}"/>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1">
            <a:extLst>
              <a:ext uri="{FF2B5EF4-FFF2-40B4-BE49-F238E27FC236}">
                <a16:creationId xmlns:a16="http://schemas.microsoft.com/office/drawing/2014/main" id="{CFBE8C4A-04B7-4DDC-A8F6-7E94419A1C2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2099" name="Rectangle 2">
            <a:extLst>
              <a:ext uri="{FF2B5EF4-FFF2-40B4-BE49-F238E27FC236}">
                <a16:creationId xmlns:a16="http://schemas.microsoft.com/office/drawing/2014/main" id="{E4B0DAF8-2104-4D73-8673-91AA187A7065}"/>
              </a:ext>
            </a:extLst>
          </p:cNvPr>
          <p:cNvSpPr>
            <a:spLocks noChangeArrowheads="1"/>
          </p:cNvSpPr>
          <p:nvPr/>
        </p:nvSpPr>
        <p:spPr bwMode="auto">
          <a:xfrm>
            <a:off x="468313" y="1844675"/>
            <a:ext cx="8351837" cy="334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u="sng">
                <a:solidFill>
                  <a:srgbClr val="00FF00"/>
                </a:solidFill>
              </a:rPr>
              <a:t>电信网主导模式</a:t>
            </a:r>
            <a:r>
              <a:rPr lang="zh-CN" altLang="en-US" sz="2400" b="1"/>
              <a:t>就是由传统的电信运营商主导，推动物联网的发展；</a:t>
            </a:r>
          </a:p>
          <a:p>
            <a:pPr algn="just" eaLnBrk="1" hangingPunct="1">
              <a:lnSpc>
                <a:spcPct val="140000"/>
              </a:lnSpc>
              <a:spcBef>
                <a:spcPct val="0"/>
              </a:spcBef>
              <a:buClrTx/>
              <a:buFont typeface="Wingdings" panose="05000000000000000000" pitchFamily="2" charset="2"/>
              <a:buChar char="Ø"/>
            </a:pPr>
            <a:endParaRPr lang="zh-CN" altLang="en-US" sz="2400" b="1"/>
          </a:p>
          <a:p>
            <a:pPr algn="just" eaLnBrk="1" hangingPunct="1">
              <a:lnSpc>
                <a:spcPct val="140000"/>
              </a:lnSpc>
              <a:spcBef>
                <a:spcPct val="0"/>
              </a:spcBef>
              <a:buClrTx/>
              <a:buFont typeface="Wingdings" panose="05000000000000000000" pitchFamily="2" charset="2"/>
              <a:buChar char="Ø"/>
            </a:pPr>
            <a:endParaRPr lang="zh-CN" altLang="en-US" sz="1200" b="1"/>
          </a:p>
          <a:p>
            <a:pPr algn="just" eaLnBrk="1" hangingPunct="1">
              <a:lnSpc>
                <a:spcPct val="140000"/>
              </a:lnSpc>
              <a:spcBef>
                <a:spcPct val="0"/>
              </a:spcBef>
              <a:buClrTx/>
              <a:buFont typeface="Wingdings" panose="05000000000000000000" pitchFamily="2" charset="2"/>
              <a:buChar char="Ø"/>
            </a:pPr>
            <a:r>
              <a:rPr lang="zh-CN" altLang="en-US" sz="2400" b="1"/>
              <a:t> </a:t>
            </a:r>
            <a:r>
              <a:rPr lang="zh-CN" altLang="en-US" sz="2400" b="1" u="sng">
                <a:solidFill>
                  <a:srgbClr val="00FF00"/>
                </a:solidFill>
              </a:rPr>
              <a:t>传感网主导模式</a:t>
            </a:r>
            <a:r>
              <a:rPr lang="zh-CN" altLang="en-US" sz="2400" b="1"/>
              <a:t>是以传感网产业为主导，逐步实现与电信网络的融合。</a:t>
            </a:r>
          </a:p>
        </p:txBody>
      </p:sp>
      <p:sp>
        <p:nvSpPr>
          <p:cNvPr id="132100" name="Rectangle 3">
            <a:extLst>
              <a:ext uri="{FF2B5EF4-FFF2-40B4-BE49-F238E27FC236}">
                <a16:creationId xmlns:a16="http://schemas.microsoft.com/office/drawing/2014/main" id="{F7A98ECD-A58B-4070-A256-B78F39E23D1C}"/>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1">
            <a:extLst>
              <a:ext uri="{FF2B5EF4-FFF2-40B4-BE49-F238E27FC236}">
                <a16:creationId xmlns:a16="http://schemas.microsoft.com/office/drawing/2014/main" id="{ED1F04CE-7ADC-4320-BC63-4F7E5A7305F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8243" name="Rectangle 2">
            <a:extLst>
              <a:ext uri="{FF2B5EF4-FFF2-40B4-BE49-F238E27FC236}">
                <a16:creationId xmlns:a16="http://schemas.microsoft.com/office/drawing/2014/main" id="{BC06B02C-3114-4ED0-BF4F-BBB6A9449708}"/>
              </a:ext>
            </a:extLst>
          </p:cNvPr>
          <p:cNvSpPr>
            <a:spLocks noChangeArrowheads="1"/>
          </p:cNvSpPr>
          <p:nvPr/>
        </p:nvSpPr>
        <p:spPr bwMode="auto">
          <a:xfrm>
            <a:off x="395288" y="1557338"/>
            <a:ext cx="835183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600" b="1"/>
              <a:t>在当前状况，</a:t>
            </a:r>
            <a:r>
              <a:rPr lang="zh-CN" altLang="en-US" sz="2600" b="1" u="sng">
                <a:solidFill>
                  <a:srgbClr val="00FF00"/>
                </a:solidFill>
              </a:rPr>
              <a:t>由于传感器的研发瓶颈制约了物联网的发展，应当大力加强传感网络的发展</a:t>
            </a:r>
            <a:r>
              <a:rPr lang="zh-CN" altLang="en-US" sz="2600" b="1"/>
              <a:t>。但是</a:t>
            </a:r>
            <a:r>
              <a:rPr lang="zh-CN" altLang="en-US" sz="2600" b="1" u="sng">
                <a:solidFill>
                  <a:srgbClr val="00FF00"/>
                </a:solidFill>
              </a:rPr>
              <a:t>从战略角度看</a:t>
            </a:r>
            <a:r>
              <a:rPr lang="zh-CN" altLang="en-US" sz="2600" b="1"/>
              <a:t>，针对未来会出现的信息安全和信息隐私的保护问题，应当</a:t>
            </a:r>
            <a:r>
              <a:rPr lang="zh-CN" altLang="en-US" sz="2600" b="1" u="sng">
                <a:solidFill>
                  <a:srgbClr val="00FF00"/>
                </a:solidFill>
              </a:rPr>
              <a:t>选择电信网主导的模式</a:t>
            </a:r>
            <a:r>
              <a:rPr lang="zh-CN" altLang="en-US" sz="2600" b="1"/>
              <a:t>。</a:t>
            </a:r>
          </a:p>
          <a:p>
            <a:pPr algn="just" eaLnBrk="1" hangingPunct="1">
              <a:lnSpc>
                <a:spcPct val="140000"/>
              </a:lnSpc>
              <a:spcBef>
                <a:spcPct val="0"/>
              </a:spcBef>
              <a:buClrTx/>
              <a:buFont typeface="Wingdings" panose="05000000000000000000" pitchFamily="2" charset="2"/>
              <a:buChar char="Ø"/>
            </a:pPr>
            <a:endParaRPr lang="zh-CN" altLang="en-US" sz="1600" b="1"/>
          </a:p>
          <a:p>
            <a:pPr algn="just" eaLnBrk="1" hangingPunct="1">
              <a:lnSpc>
                <a:spcPct val="140000"/>
              </a:lnSpc>
              <a:spcBef>
                <a:spcPct val="0"/>
              </a:spcBef>
              <a:buClrTx/>
              <a:buFont typeface="Wingdings" panose="05000000000000000000" pitchFamily="2" charset="2"/>
              <a:buChar char="Ø"/>
            </a:pPr>
            <a:r>
              <a:rPr lang="zh-CN" altLang="en-US" sz="2600" b="1"/>
              <a:t> 通信产业具有强大的技术基础、产业基础和人力资源基础，能实现海量信息的计算分析，保证网络信息的可控可管，最终保证在信息安全和人们的隐私权不被侵犯的前提下实现泛在网络的通信。</a:t>
            </a:r>
          </a:p>
        </p:txBody>
      </p:sp>
      <p:sp>
        <p:nvSpPr>
          <p:cNvPr id="133124" name="Rectangle 3">
            <a:extLst>
              <a:ext uri="{FF2B5EF4-FFF2-40B4-BE49-F238E27FC236}">
                <a16:creationId xmlns:a16="http://schemas.microsoft.com/office/drawing/2014/main" id="{98001A4D-3B7E-4B9B-A437-F0DD22E1E1D1}"/>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1">
            <a:extLst>
              <a:ext uri="{FF2B5EF4-FFF2-40B4-BE49-F238E27FC236}">
                <a16:creationId xmlns:a16="http://schemas.microsoft.com/office/drawing/2014/main" id="{B94B5A8C-DB24-4550-A72D-5A8F208AA3D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4147" name="Rectangle 2">
            <a:extLst>
              <a:ext uri="{FF2B5EF4-FFF2-40B4-BE49-F238E27FC236}">
                <a16:creationId xmlns:a16="http://schemas.microsoft.com/office/drawing/2014/main" id="{F6907D76-5AE2-4216-8C24-8F2CD6F91622}"/>
              </a:ext>
            </a:extLst>
          </p:cNvPr>
          <p:cNvSpPr>
            <a:spLocks noChangeArrowheads="1"/>
          </p:cNvSpPr>
          <p:nvPr/>
        </p:nvSpPr>
        <p:spPr bwMode="auto">
          <a:xfrm>
            <a:off x="395288" y="1773238"/>
            <a:ext cx="835183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b="1"/>
              <a:t>另一方面，物联网是连接物品的网络，有些学者在讨论物联网，常常提到</a:t>
            </a:r>
            <a:r>
              <a:rPr lang="en-US" altLang="zh-CN" b="1"/>
              <a:t>M2M</a:t>
            </a:r>
            <a:r>
              <a:rPr lang="zh-CN" altLang="en-US" b="1"/>
              <a:t>的概念，可以解释为人到人（</a:t>
            </a:r>
            <a:r>
              <a:rPr lang="en-US" altLang="zh-CN" b="1"/>
              <a:t>Man to Man</a:t>
            </a:r>
            <a:r>
              <a:rPr lang="zh-CN" altLang="en-US" b="1"/>
              <a:t>）、人到机器（</a:t>
            </a:r>
            <a:r>
              <a:rPr lang="en-US" altLang="zh-CN" b="1"/>
              <a:t>Man to Machine</a:t>
            </a:r>
            <a:r>
              <a:rPr lang="zh-CN" altLang="en-US" b="1"/>
              <a:t>）、机器到机器（</a:t>
            </a:r>
            <a:r>
              <a:rPr lang="en-US" altLang="zh-CN" b="1"/>
              <a:t>Machine to Machine</a:t>
            </a:r>
            <a:r>
              <a:rPr lang="zh-CN" altLang="en-US" b="1"/>
              <a:t>）。</a:t>
            </a:r>
          </a:p>
        </p:txBody>
      </p:sp>
      <p:sp>
        <p:nvSpPr>
          <p:cNvPr id="134148" name="Rectangle 3">
            <a:extLst>
              <a:ext uri="{FF2B5EF4-FFF2-40B4-BE49-F238E27FC236}">
                <a16:creationId xmlns:a16="http://schemas.microsoft.com/office/drawing/2014/main" id="{FE769E71-8B92-4CBE-A127-005FC0B3B2FD}"/>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1">
            <a:extLst>
              <a:ext uri="{FF2B5EF4-FFF2-40B4-BE49-F238E27FC236}">
                <a16:creationId xmlns:a16="http://schemas.microsoft.com/office/drawing/2014/main" id="{F6CD6B49-CCF0-4256-9C4D-8391FF34B0E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5171" name="Rectangle 2">
            <a:extLst>
              <a:ext uri="{FF2B5EF4-FFF2-40B4-BE49-F238E27FC236}">
                <a16:creationId xmlns:a16="http://schemas.microsoft.com/office/drawing/2014/main" id="{06F141A4-2905-4C28-A2A7-AD4DBF346A3A}"/>
              </a:ext>
            </a:extLst>
          </p:cNvPr>
          <p:cNvSpPr>
            <a:spLocks noChangeArrowheads="1"/>
          </p:cNvSpPr>
          <p:nvPr/>
        </p:nvSpPr>
        <p:spPr bwMode="auto">
          <a:xfrm>
            <a:off x="395288" y="1628775"/>
            <a:ext cx="8351837" cy="462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实际上</a:t>
            </a:r>
            <a:r>
              <a:rPr lang="en-US" altLang="zh-CN" sz="2400" b="1"/>
              <a:t>M2M</a:t>
            </a:r>
            <a:r>
              <a:rPr lang="zh-CN" altLang="en-US" sz="2400" b="1"/>
              <a:t>所有的解释在现有的互联网中都可以实现，人到人之间的交互可以通过互联网进行，有时也通过其他装置间接地实现，例如第三代移动电话，可以实现十分完美的人到人的交互。</a:t>
            </a:r>
          </a:p>
          <a:p>
            <a:pPr algn="just" eaLnBrk="1" hangingPunct="1">
              <a:lnSpc>
                <a:spcPct val="140000"/>
              </a:lnSpc>
              <a:spcBef>
                <a:spcPct val="0"/>
              </a:spcBef>
              <a:buClrTx/>
              <a:buFont typeface="Wingdings" panose="05000000000000000000" pitchFamily="2" charset="2"/>
              <a:buChar char="Ø"/>
            </a:pPr>
            <a:endParaRPr lang="zh-CN" altLang="en-US" sz="1600" b="1"/>
          </a:p>
          <a:p>
            <a:pPr algn="just" eaLnBrk="1" hangingPunct="1">
              <a:lnSpc>
                <a:spcPct val="140000"/>
              </a:lnSpc>
              <a:spcBef>
                <a:spcPct val="0"/>
              </a:spcBef>
              <a:buClrTx/>
              <a:buFont typeface="Wingdings" panose="05000000000000000000" pitchFamily="2" charset="2"/>
              <a:buChar char="Ø"/>
            </a:pPr>
            <a:r>
              <a:rPr lang="zh-CN" altLang="en-US" sz="2400" b="1"/>
              <a:t> 人到机器的交互一直是人体工程学和人机界面领域研究的主要课题，而机器与机器之间的交互已经由互联网提供了最为成功的方案。</a:t>
            </a:r>
          </a:p>
        </p:txBody>
      </p:sp>
      <p:sp>
        <p:nvSpPr>
          <p:cNvPr id="135172" name="Rectangle 3">
            <a:extLst>
              <a:ext uri="{FF2B5EF4-FFF2-40B4-BE49-F238E27FC236}">
                <a16:creationId xmlns:a16="http://schemas.microsoft.com/office/drawing/2014/main" id="{3C1B4C33-CC38-4082-A3A8-6DDB7D31499E}"/>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0167D370-2EA3-4697-820A-0A9EFC773C96}"/>
              </a:ext>
            </a:extLst>
          </p:cNvPr>
          <p:cNvSpPr>
            <a:spLocks noChangeArrowheads="1"/>
          </p:cNvSpPr>
          <p:nvPr/>
        </p:nvSpPr>
        <p:spPr bwMode="auto">
          <a:xfrm>
            <a:off x="468313" y="1557338"/>
            <a:ext cx="8424862" cy="503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b="1">
                <a:solidFill>
                  <a:schemeClr val="hlink"/>
                </a:solidFill>
                <a:ea typeface="隶书" panose="02010509060101010101" pitchFamily="49" charset="-122"/>
              </a:rPr>
              <a:t>物联网的内涵主要体现</a:t>
            </a:r>
            <a:r>
              <a:rPr lang="en-US" altLang="zh-CN" b="1">
                <a:solidFill>
                  <a:schemeClr val="hlink"/>
                </a:solidFill>
                <a:ea typeface="隶书" panose="02010509060101010101" pitchFamily="49" charset="-122"/>
              </a:rPr>
              <a:t>:</a:t>
            </a:r>
          </a:p>
          <a:p>
            <a:pPr eaLnBrk="1" hangingPunct="1">
              <a:spcBef>
                <a:spcPct val="0"/>
              </a:spcBef>
              <a:buClrTx/>
              <a:buFont typeface="Wingdings" panose="05000000000000000000" pitchFamily="2" charset="2"/>
              <a:buChar char="Ø"/>
            </a:pPr>
            <a:endParaRPr lang="en-US" altLang="zh-CN" sz="2000" b="1">
              <a:solidFill>
                <a:schemeClr val="hlink"/>
              </a:solidFill>
              <a:ea typeface="隶书" panose="02010509060101010101" pitchFamily="49" charset="-122"/>
            </a:endParaRPr>
          </a:p>
          <a:p>
            <a:pPr lvl="1" eaLnBrk="1" hangingPunct="1">
              <a:spcBef>
                <a:spcPct val="0"/>
              </a:spcBef>
              <a:buClrTx/>
              <a:buFont typeface="Wingdings" panose="05000000000000000000" pitchFamily="2" charset="2"/>
              <a:buChar char="l"/>
            </a:pPr>
            <a:r>
              <a:rPr lang="zh-CN" altLang="en-US" sz="2800" b="1">
                <a:solidFill>
                  <a:srgbClr val="CC0000"/>
                </a:solidFill>
                <a:latin typeface="楷体_GB2312" pitchFamily="49" charset="-122"/>
                <a:ea typeface="楷体_GB2312" pitchFamily="49" charset="-122"/>
              </a:rPr>
              <a:t>互联网特征：</a:t>
            </a:r>
            <a:r>
              <a:rPr lang="zh-CN" altLang="en-US" sz="2800" b="1">
                <a:latin typeface="楷体_GB2312" pitchFamily="49" charset="-122"/>
                <a:ea typeface="楷体_GB2312" pitchFamily="49" charset="-122"/>
              </a:rPr>
              <a:t>对需要联网的物一定要能够实现互联互通的互联网络；</a:t>
            </a:r>
          </a:p>
          <a:p>
            <a:pPr lvl="1" eaLnBrk="1" hangingPunct="1">
              <a:spcBef>
                <a:spcPct val="0"/>
              </a:spcBef>
              <a:buClrTx/>
              <a:buFont typeface="Wingdings" panose="05000000000000000000" pitchFamily="2" charset="2"/>
              <a:buChar char="l"/>
            </a:pPr>
            <a:endParaRPr lang="zh-CN" altLang="en-US" sz="1600" b="1">
              <a:latin typeface="楷体_GB2312" pitchFamily="49" charset="-122"/>
              <a:ea typeface="楷体_GB2312" pitchFamily="49" charset="-122"/>
            </a:endParaRPr>
          </a:p>
          <a:p>
            <a:pPr lvl="1" eaLnBrk="1" hangingPunct="1">
              <a:spcBef>
                <a:spcPct val="0"/>
              </a:spcBef>
              <a:buClrTx/>
              <a:buFont typeface="Wingdings" panose="05000000000000000000" pitchFamily="2" charset="2"/>
              <a:buChar char="l"/>
            </a:pPr>
            <a:r>
              <a:rPr lang="zh-CN" altLang="en-US" sz="2800" b="1">
                <a:solidFill>
                  <a:srgbClr val="CC0000"/>
                </a:solidFill>
                <a:latin typeface="楷体_GB2312" pitchFamily="49" charset="-122"/>
                <a:ea typeface="楷体_GB2312" pitchFamily="49" charset="-122"/>
              </a:rPr>
              <a:t>识别与通信特征：</a:t>
            </a:r>
            <a:r>
              <a:rPr lang="zh-CN" altLang="en-US" sz="2800" b="1">
                <a:latin typeface="楷体_GB2312" pitchFamily="49" charset="-122"/>
                <a:ea typeface="楷体_GB2312" pitchFamily="49" charset="-122"/>
              </a:rPr>
              <a:t>纳入物联网的</a:t>
            </a:r>
            <a:r>
              <a:rPr lang="zh-CN" altLang="en-US" sz="2800" b="1">
                <a:ea typeface="楷体_GB2312" pitchFamily="49" charset="-122"/>
              </a:rPr>
              <a:t>“</a:t>
            </a:r>
            <a:r>
              <a:rPr lang="zh-CN" altLang="en-US" sz="2800" b="1">
                <a:latin typeface="楷体_GB2312" pitchFamily="49" charset="-122"/>
                <a:ea typeface="楷体_GB2312" pitchFamily="49" charset="-122"/>
              </a:rPr>
              <a:t>物</a:t>
            </a:r>
            <a:r>
              <a:rPr lang="zh-CN" altLang="en-US" sz="2800" b="1">
                <a:ea typeface="楷体_GB2312" pitchFamily="49" charset="-122"/>
              </a:rPr>
              <a:t>”</a:t>
            </a:r>
            <a:r>
              <a:rPr lang="zh-CN" altLang="en-US" sz="2800" b="1">
                <a:latin typeface="楷体_GB2312" pitchFamily="49" charset="-122"/>
                <a:ea typeface="楷体_GB2312" pitchFamily="49" charset="-122"/>
              </a:rPr>
              <a:t>一定要具备自动识别与物物通信的功能；</a:t>
            </a:r>
          </a:p>
          <a:p>
            <a:pPr lvl="1" eaLnBrk="1" hangingPunct="1">
              <a:spcBef>
                <a:spcPct val="0"/>
              </a:spcBef>
              <a:buClrTx/>
              <a:buFont typeface="Wingdings" panose="05000000000000000000" pitchFamily="2" charset="2"/>
              <a:buChar char="l"/>
            </a:pPr>
            <a:endParaRPr lang="zh-CN" altLang="en-US" sz="1600" b="1">
              <a:latin typeface="楷体_GB2312" pitchFamily="49" charset="-122"/>
              <a:ea typeface="楷体_GB2312" pitchFamily="49" charset="-122"/>
            </a:endParaRPr>
          </a:p>
          <a:p>
            <a:pPr lvl="1" eaLnBrk="1" hangingPunct="1">
              <a:spcBef>
                <a:spcPct val="0"/>
              </a:spcBef>
              <a:buClrTx/>
              <a:buFont typeface="Wingdings" panose="05000000000000000000" pitchFamily="2" charset="2"/>
              <a:buChar char="l"/>
            </a:pPr>
            <a:r>
              <a:rPr lang="zh-CN" altLang="en-US" sz="2800" b="1">
                <a:solidFill>
                  <a:srgbClr val="CC0000"/>
                </a:solidFill>
                <a:latin typeface="楷体_GB2312" pitchFamily="49" charset="-122"/>
                <a:ea typeface="楷体_GB2312" pitchFamily="49" charset="-122"/>
              </a:rPr>
              <a:t>智能化特征：</a:t>
            </a:r>
            <a:r>
              <a:rPr lang="zh-CN" altLang="en-US" sz="2800" b="1">
                <a:latin typeface="楷体_GB2312" pitchFamily="49" charset="-122"/>
                <a:ea typeface="楷体_GB2312" pitchFamily="49" charset="-122"/>
              </a:rPr>
              <a:t>网络系统应具有自动化、自我反馈与智能控制的特点。</a:t>
            </a:r>
          </a:p>
          <a:p>
            <a:pPr lvl="1" eaLnBrk="1" hangingPunct="1">
              <a:spcBef>
                <a:spcPct val="0"/>
              </a:spcBef>
              <a:buClrTx/>
              <a:buFont typeface="Wingdings" panose="05000000000000000000" pitchFamily="2" charset="2"/>
              <a:buChar char="l"/>
            </a:pPr>
            <a:endParaRPr lang="zh-CN" altLang="en-US" sz="1600" b="1">
              <a:latin typeface="楷体_GB2312" pitchFamily="49" charset="-122"/>
              <a:ea typeface="楷体_GB2312" pitchFamily="49" charset="-122"/>
            </a:endParaRPr>
          </a:p>
          <a:p>
            <a:pPr lvl="1" eaLnBrk="1" hangingPunct="1">
              <a:spcBef>
                <a:spcPct val="0"/>
              </a:spcBef>
              <a:buClrTx/>
              <a:buFont typeface="Wingdings" panose="05000000000000000000" pitchFamily="2" charset="2"/>
              <a:buChar char="l"/>
            </a:pPr>
            <a:r>
              <a:rPr lang="zh-CN" altLang="en-US" sz="2800" b="1" u="sng">
                <a:solidFill>
                  <a:srgbClr val="CC0000"/>
                </a:solidFill>
                <a:latin typeface="楷体_GB2312" pitchFamily="49" charset="-122"/>
                <a:ea typeface="楷体_GB2312" pitchFamily="49" charset="-122"/>
              </a:rPr>
              <a:t>全面感知</a:t>
            </a:r>
            <a:r>
              <a:rPr lang="zh-CN" altLang="en-US" sz="2800" b="1">
                <a:solidFill>
                  <a:srgbClr val="CC0000"/>
                </a:solidFill>
                <a:latin typeface="楷体_GB2312" pitchFamily="49" charset="-122"/>
                <a:ea typeface="楷体_GB2312" pitchFamily="49" charset="-122"/>
              </a:rPr>
              <a:t>、</a:t>
            </a:r>
            <a:r>
              <a:rPr lang="zh-CN" altLang="en-US" sz="2800" b="1" u="sng">
                <a:solidFill>
                  <a:srgbClr val="CC0000"/>
                </a:solidFill>
                <a:latin typeface="楷体_GB2312" pitchFamily="49" charset="-122"/>
                <a:ea typeface="楷体_GB2312" pitchFamily="49" charset="-122"/>
              </a:rPr>
              <a:t>可靠传送</a:t>
            </a:r>
            <a:r>
              <a:rPr lang="zh-CN" altLang="en-US" sz="2800" b="1">
                <a:solidFill>
                  <a:srgbClr val="CC0000"/>
                </a:solidFill>
                <a:latin typeface="楷体_GB2312" pitchFamily="49" charset="-122"/>
                <a:ea typeface="楷体_GB2312" pitchFamily="49" charset="-122"/>
              </a:rPr>
              <a:t>、</a:t>
            </a:r>
            <a:r>
              <a:rPr lang="zh-CN" altLang="en-US" sz="2800" b="1" u="sng">
                <a:solidFill>
                  <a:srgbClr val="CC0000"/>
                </a:solidFill>
                <a:latin typeface="楷体_GB2312" pitchFamily="49" charset="-122"/>
                <a:ea typeface="楷体_GB2312" pitchFamily="49" charset="-122"/>
              </a:rPr>
              <a:t>智能处理</a:t>
            </a:r>
            <a:r>
              <a:rPr lang="zh-CN" altLang="en-US" sz="2800" b="1">
                <a:latin typeface="楷体_GB2312" pitchFamily="49" charset="-122"/>
                <a:ea typeface="楷体_GB2312" pitchFamily="49" charset="-122"/>
              </a:rPr>
              <a:t>是物联网的基本特征。</a:t>
            </a:r>
          </a:p>
        </p:txBody>
      </p:sp>
      <p:sp>
        <p:nvSpPr>
          <p:cNvPr id="16387" name="Rectangle 3">
            <a:extLst>
              <a:ext uri="{FF2B5EF4-FFF2-40B4-BE49-F238E27FC236}">
                <a16:creationId xmlns:a16="http://schemas.microsoft.com/office/drawing/2014/main" id="{7A31D212-5A97-4F5D-A5AF-09D821D71648}"/>
              </a:ext>
            </a:extLst>
          </p:cNvPr>
          <p:cNvSpPr>
            <a:spLocks noChangeArrowheads="1"/>
          </p:cNvSpPr>
          <p:nvPr/>
        </p:nvSpPr>
        <p:spPr bwMode="auto">
          <a:xfrm>
            <a:off x="900113" y="115888"/>
            <a:ext cx="77041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1">
            <a:extLst>
              <a:ext uri="{FF2B5EF4-FFF2-40B4-BE49-F238E27FC236}">
                <a16:creationId xmlns:a16="http://schemas.microsoft.com/office/drawing/2014/main" id="{5864EC98-92A0-4CA7-BB8B-934EA2AD6CB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1315" name="Rectangle 2">
            <a:extLst>
              <a:ext uri="{FF2B5EF4-FFF2-40B4-BE49-F238E27FC236}">
                <a16:creationId xmlns:a16="http://schemas.microsoft.com/office/drawing/2014/main" id="{5FF19E05-B659-4C0D-A366-919FBF948A59}"/>
              </a:ext>
            </a:extLst>
          </p:cNvPr>
          <p:cNvSpPr>
            <a:spLocks noChangeArrowheads="1"/>
          </p:cNvSpPr>
          <p:nvPr/>
        </p:nvSpPr>
        <p:spPr bwMode="auto">
          <a:xfrm>
            <a:off x="323850" y="1412875"/>
            <a:ext cx="8351838"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600" b="1"/>
              <a:t>本质上说，在人与机器、机器与机器的交互，大部分是为了实现人与人之间的信息交互，万维网（</a:t>
            </a:r>
            <a:r>
              <a:rPr lang="en-US" altLang="zh-CN" sz="2600" b="1"/>
              <a:t>World Wide Web</a:t>
            </a:r>
            <a:r>
              <a:rPr lang="zh-CN" altLang="en-US" sz="2600" b="1"/>
              <a:t>）技术成功的动因在于：</a:t>
            </a:r>
            <a:r>
              <a:rPr lang="zh-CN" altLang="en-US" sz="2600" b="1" u="sng">
                <a:solidFill>
                  <a:srgbClr val="00FF00"/>
                </a:solidFill>
              </a:rPr>
              <a:t>通过搜索和链接，提供了人与人之间异步进行信息交互的快捷方式。</a:t>
            </a:r>
          </a:p>
          <a:p>
            <a:pPr algn="just" eaLnBrk="1" hangingPunct="1">
              <a:lnSpc>
                <a:spcPct val="140000"/>
              </a:lnSpc>
              <a:spcBef>
                <a:spcPct val="0"/>
              </a:spcBef>
              <a:buClrTx/>
              <a:buFont typeface="Wingdings" panose="05000000000000000000" pitchFamily="2" charset="2"/>
              <a:buChar char="Ø"/>
            </a:pPr>
            <a:endParaRPr lang="zh-CN" altLang="en-US" sz="2000" b="1"/>
          </a:p>
          <a:p>
            <a:pPr algn="just" eaLnBrk="1" hangingPunct="1">
              <a:lnSpc>
                <a:spcPct val="140000"/>
              </a:lnSpc>
              <a:spcBef>
                <a:spcPct val="0"/>
              </a:spcBef>
              <a:buClrTx/>
              <a:buFont typeface="Wingdings" panose="05000000000000000000" pitchFamily="2" charset="2"/>
              <a:buChar char="Ø"/>
            </a:pPr>
            <a:r>
              <a:rPr lang="zh-CN" altLang="en-US" sz="2600" b="1"/>
              <a:t> 这里强调的物联网指基于</a:t>
            </a:r>
            <a:r>
              <a:rPr lang="en-US" altLang="zh-CN" sz="2600" b="1"/>
              <a:t>RFID</a:t>
            </a:r>
            <a:r>
              <a:rPr lang="zh-CN" altLang="en-US" sz="2600" b="1"/>
              <a:t>的物联网，传感网指基于传感器的物联网。而对于物联网、传感网、广电网、互联网、电信网等网络相互融合形成的网络，称为泛在网，即“无处不在，无所不包，无所不能”网络。</a:t>
            </a:r>
          </a:p>
        </p:txBody>
      </p:sp>
      <p:sp>
        <p:nvSpPr>
          <p:cNvPr id="136196" name="Rectangle 3">
            <a:extLst>
              <a:ext uri="{FF2B5EF4-FFF2-40B4-BE49-F238E27FC236}">
                <a16:creationId xmlns:a16="http://schemas.microsoft.com/office/drawing/2014/main" id="{F6A59AF9-9F99-40F0-AFCE-72662109C38D}"/>
              </a:ext>
            </a:extLst>
          </p:cNvPr>
          <p:cNvSpPr>
            <a:spLocks noChangeArrowheads="1"/>
          </p:cNvSpPr>
          <p:nvPr/>
        </p:nvSpPr>
        <p:spPr bwMode="auto">
          <a:xfrm>
            <a:off x="1331913" y="115888"/>
            <a:ext cx="68405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3.2  </a:t>
            </a:r>
            <a:r>
              <a:rPr lang="zh-CN" altLang="en-US" sz="6000" b="1">
                <a:solidFill>
                  <a:schemeClr val="tx2"/>
                </a:solidFill>
                <a:ea typeface="隶书" panose="02010509060101010101" pitchFamily="49" charset="-122"/>
              </a:rPr>
              <a:t>物联网的演进</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1">
            <a:extLst>
              <a:ext uri="{FF2B5EF4-FFF2-40B4-BE49-F238E27FC236}">
                <a16:creationId xmlns:a16="http://schemas.microsoft.com/office/drawing/2014/main" id="{02AE3316-D1F6-4438-8E4E-3A073348F69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7219" name="Rectangle 2">
            <a:extLst>
              <a:ext uri="{FF2B5EF4-FFF2-40B4-BE49-F238E27FC236}">
                <a16:creationId xmlns:a16="http://schemas.microsoft.com/office/drawing/2014/main" id="{40FB4BC8-3F73-419C-A33C-EDE94437E42C}"/>
              </a:ext>
            </a:extLst>
          </p:cNvPr>
          <p:cNvSpPr>
            <a:spLocks noChangeArrowheads="1"/>
          </p:cNvSpPr>
          <p:nvPr/>
        </p:nvSpPr>
        <p:spPr bwMode="auto">
          <a:xfrm>
            <a:off x="1116013" y="1557338"/>
            <a:ext cx="72866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3000" b="1">
                <a:latin typeface="Tahoma" panose="020B0604030504040204" pitchFamily="34" charset="0"/>
              </a:rPr>
              <a:t> </a:t>
            </a:r>
            <a:r>
              <a:rPr lang="zh-CN" altLang="en-US" sz="3000" b="1">
                <a:latin typeface="Tahoma" panose="020B0604030504040204" pitchFamily="34" charset="0"/>
              </a:rPr>
              <a:t>物联网骤热的原因？</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物联网的演进</a:t>
            </a:r>
          </a:p>
          <a:p>
            <a:pPr algn="just" eaLnBrk="1" hangingPunct="1">
              <a:lnSpc>
                <a:spcPct val="200000"/>
              </a:lnSpc>
              <a:spcBef>
                <a:spcPct val="0"/>
              </a:spcBef>
              <a:buClrTx/>
              <a:buFont typeface="Wingdings" panose="05000000000000000000" pitchFamily="2" charset="2"/>
              <a:buChar char="Ø"/>
            </a:pPr>
            <a:r>
              <a:rPr lang="zh-CN" altLang="en-US" sz="3000" b="1">
                <a:solidFill>
                  <a:schemeClr val="accent1"/>
                </a:solidFill>
                <a:latin typeface="Tahoma" panose="020B0604030504040204" pitchFamily="34" charset="0"/>
              </a:rPr>
              <a:t> 物联网发展概况</a:t>
            </a:r>
            <a:r>
              <a:rPr lang="zh-CN" altLang="en-US" sz="3000" b="1">
                <a:latin typeface="Tahoma" panose="020B0604030504040204" pitchFamily="34" charset="0"/>
              </a:rPr>
              <a:t>  </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物联网面临问题</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物联网发展趋势</a:t>
            </a:r>
          </a:p>
        </p:txBody>
      </p:sp>
      <p:sp>
        <p:nvSpPr>
          <p:cNvPr id="137220" name="Rectangle 3">
            <a:extLst>
              <a:ext uri="{FF2B5EF4-FFF2-40B4-BE49-F238E27FC236}">
                <a16:creationId xmlns:a16="http://schemas.microsoft.com/office/drawing/2014/main" id="{5561D62C-63F3-4AEB-8625-3C425778894B}"/>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3</a:t>
            </a:r>
            <a:r>
              <a:rPr lang="zh-CN" altLang="en-US" sz="6600" b="1">
                <a:solidFill>
                  <a:schemeClr val="tx2"/>
                </a:solidFill>
                <a:ea typeface="隶书" panose="02010509060101010101" pitchFamily="49" charset="-122"/>
              </a:rPr>
              <a:t>、物联网发展趋势</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1">
            <a:extLst>
              <a:ext uri="{FF2B5EF4-FFF2-40B4-BE49-F238E27FC236}">
                <a16:creationId xmlns:a16="http://schemas.microsoft.com/office/drawing/2014/main" id="{92295552-80AA-4151-9EA7-79C2D79B6E8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8243" name="Rectangle 2">
            <a:extLst>
              <a:ext uri="{FF2B5EF4-FFF2-40B4-BE49-F238E27FC236}">
                <a16:creationId xmlns:a16="http://schemas.microsoft.com/office/drawing/2014/main" id="{6960CE28-5897-4E22-A14D-B34C93DE1D3B}"/>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
        <p:nvSpPr>
          <p:cNvPr id="551939" name="标题 1">
            <a:extLst>
              <a:ext uri="{FF2B5EF4-FFF2-40B4-BE49-F238E27FC236}">
                <a16:creationId xmlns:a16="http://schemas.microsoft.com/office/drawing/2014/main" id="{C966CCB3-361D-461B-BA9B-E263D74DC55C}"/>
              </a:ext>
            </a:extLst>
          </p:cNvPr>
          <p:cNvSpPr>
            <a:spLocks/>
          </p:cNvSpPr>
          <p:nvPr/>
        </p:nvSpPr>
        <p:spPr bwMode="auto">
          <a:xfrm>
            <a:off x="179388" y="1074738"/>
            <a:ext cx="8496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1pPr>
            <a:lvl2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2pPr>
            <a:lvl3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3pPr>
            <a:lvl4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4pPr>
            <a:lvl5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9pPr>
          </a:lstStyle>
          <a:p>
            <a:pPr algn="l" eaLnBrk="1" hangingPunct="1">
              <a:buFont typeface="Wingdings" pitchFamily="2" charset="2"/>
              <a:buChar char="Ø"/>
              <a:defRPr/>
            </a:pPr>
            <a:r>
              <a:rPr lang="en-US" altLang="zh-CN" sz="3200" b="1">
                <a:solidFill>
                  <a:schemeClr val="accent2"/>
                </a:solidFill>
                <a:effectLst/>
                <a:latin typeface="隶书" pitchFamily="49" charset="-122"/>
                <a:ea typeface="隶书" pitchFamily="49" charset="-122"/>
              </a:rPr>
              <a:t>1. </a:t>
            </a:r>
            <a:r>
              <a:rPr lang="zh-CN" altLang="en-US" sz="3200" b="1">
                <a:solidFill>
                  <a:schemeClr val="accent2"/>
                </a:solidFill>
                <a:effectLst/>
                <a:latin typeface="隶书" pitchFamily="49" charset="-122"/>
                <a:ea typeface="隶书" pitchFamily="49" charset="-122"/>
              </a:rPr>
              <a:t>国外发展概况</a:t>
            </a:r>
            <a:r>
              <a:rPr lang="en-US" altLang="zh-CN" sz="3200" b="1">
                <a:solidFill>
                  <a:schemeClr val="accent2"/>
                </a:solidFill>
                <a:effectLst/>
                <a:latin typeface="隶书" pitchFamily="49" charset="-122"/>
                <a:ea typeface="隶书" pitchFamily="49" charset="-122"/>
              </a:rPr>
              <a:t>-</a:t>
            </a:r>
            <a:r>
              <a:rPr lang="zh-CN" altLang="en-US" sz="3200" b="1">
                <a:latin typeface="隶书" pitchFamily="49" charset="-122"/>
                <a:ea typeface="隶书" pitchFamily="49" charset="-122"/>
              </a:rPr>
              <a:t>物联网战略在全球的井喷</a:t>
            </a:r>
          </a:p>
        </p:txBody>
      </p:sp>
      <p:sp>
        <p:nvSpPr>
          <p:cNvPr id="551940" name="内容占位符 2">
            <a:extLst>
              <a:ext uri="{FF2B5EF4-FFF2-40B4-BE49-F238E27FC236}">
                <a16:creationId xmlns:a16="http://schemas.microsoft.com/office/drawing/2014/main" id="{53BCA072-9A64-404D-88F4-0907E212AE00}"/>
              </a:ext>
            </a:extLst>
          </p:cNvPr>
          <p:cNvSpPr>
            <a:spLocks/>
          </p:cNvSpPr>
          <p:nvPr/>
        </p:nvSpPr>
        <p:spPr bwMode="auto">
          <a:xfrm>
            <a:off x="0" y="1844675"/>
            <a:ext cx="914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5000"/>
              <a:buFont typeface="Wingdings" pitchFamily="2" charset="2"/>
              <a:buChar char="n"/>
              <a:defRPr kumimoji="1" sz="3200">
                <a:solidFill>
                  <a:schemeClr val="tx1"/>
                </a:solidFill>
                <a:effectLst>
                  <a:outerShdw blurRad="38100" dist="38100" dir="2700000" algn="tl">
                    <a:srgbClr val="000000"/>
                  </a:outerShdw>
                </a:effectLst>
                <a:latin typeface="Times New Roman" pitchFamily="18" charset="0"/>
                <a:ea typeface="宋体" pitchFamily="2" charset="-122"/>
              </a:defRPr>
            </a:lvl1pPr>
            <a:lvl2pPr marL="742950" indent="-285750">
              <a:spcBef>
                <a:spcPct val="20000"/>
              </a:spcBef>
              <a:buClr>
                <a:schemeClr val="tx1"/>
              </a:buClr>
              <a:buChar char="–"/>
              <a:defRPr kumimoji="1" sz="2800">
                <a:solidFill>
                  <a:schemeClr val="tx1"/>
                </a:solidFill>
                <a:effectLst>
                  <a:outerShdw blurRad="38100" dist="38100" dir="2700000" algn="tl">
                    <a:srgbClr val="000000"/>
                  </a:outerShdw>
                </a:effectLst>
                <a:latin typeface="Times New Roman" pitchFamily="18" charset="0"/>
                <a:ea typeface="宋体" pitchFamily="2" charset="-122"/>
              </a:defRPr>
            </a:lvl2pPr>
            <a:lvl3pPr marL="1143000" indent="-228600">
              <a:spcBef>
                <a:spcPct val="20000"/>
              </a:spcBef>
              <a:buClr>
                <a:schemeClr val="tx1"/>
              </a:buClr>
              <a:buChar cha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3pPr>
            <a:lvl4pPr marL="1600200" indent="-228600">
              <a:spcBef>
                <a:spcPct val="20000"/>
              </a:spcBef>
              <a:buClr>
                <a:schemeClr val="tx2"/>
              </a:buClr>
              <a:buSzPct val="75000"/>
              <a:buFont typeface="Wingdings" pitchFamily="2" charset="2"/>
              <a:buChar char="n"/>
              <a:defRPr kumimoji="1" sz="2000">
                <a:solidFill>
                  <a:schemeClr val="tx1"/>
                </a:solidFill>
                <a:effectLst>
                  <a:outerShdw blurRad="38100" dist="38100" dir="2700000" algn="tl">
                    <a:srgbClr val="000000"/>
                  </a:outerShdw>
                </a:effectLst>
                <a:latin typeface="Times New Roman" pitchFamily="18" charset="0"/>
                <a:ea typeface="宋体" pitchFamily="2" charset="-122"/>
              </a:defRPr>
            </a:lvl4pPr>
            <a:lvl5pPr marL="2057400" indent="-228600">
              <a:spcBef>
                <a:spcPct val="20000"/>
              </a:spcBef>
              <a:buClr>
                <a:schemeClr val="tx1"/>
              </a:buClr>
              <a:buChar cha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5pPr>
            <a:lvl6pPr marL="2514600" indent="-228600" fontAlgn="base">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6pPr>
            <a:lvl7pPr marL="2971800" indent="-228600" fontAlgn="base">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7pPr>
            <a:lvl8pPr marL="3429000" indent="-228600" fontAlgn="base">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8pPr>
            <a:lvl9pPr marL="3886200" indent="-228600" fontAlgn="base">
              <a:spcBef>
                <a:spcPct val="20000"/>
              </a:spcBef>
              <a:spcAft>
                <a:spcPct val="0"/>
              </a:spcAft>
              <a:buClr>
                <a:schemeClr val="tx1"/>
              </a:buClr>
              <a:buChar cha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9pPr>
          </a:lstStyle>
          <a:p>
            <a:pPr eaLnBrk="1" hangingPunct="1">
              <a:buFont typeface="Wingdings" pitchFamily="2" charset="2"/>
              <a:buNone/>
              <a:defRPr/>
            </a:pPr>
            <a:r>
              <a:rPr lang="zh-CN" altLang="en-US" sz="1600" b="1"/>
              <a:t>全球各国在从</a:t>
            </a:r>
            <a:r>
              <a:rPr lang="en-US" altLang="zh-CN" sz="1600" b="1"/>
              <a:t>2009</a:t>
            </a:r>
            <a:r>
              <a:rPr lang="zh-CN" altLang="en-US" sz="1600" b="1"/>
              <a:t>年</a:t>
            </a:r>
            <a:r>
              <a:rPr lang="en-US" altLang="zh-CN" sz="1600" b="1"/>
              <a:t>12</a:t>
            </a:r>
            <a:r>
              <a:rPr lang="zh-CN" altLang="en-US" sz="1600" b="1"/>
              <a:t>月开始在短短的不到一年的时间都提出了各个国家关于物联网发展的战略！</a:t>
            </a:r>
          </a:p>
        </p:txBody>
      </p:sp>
      <p:pic>
        <p:nvPicPr>
          <p:cNvPr id="138246" name="图示 4">
            <a:extLst>
              <a:ext uri="{FF2B5EF4-FFF2-40B4-BE49-F238E27FC236}">
                <a16:creationId xmlns:a16="http://schemas.microsoft.com/office/drawing/2014/main" id="{465AA211-C030-48A5-A115-DFD051BEB59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2276475"/>
            <a:ext cx="809466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2" descr="中国国旗">
            <a:hlinkClick r:id="rId3"/>
            <a:extLst>
              <a:ext uri="{FF2B5EF4-FFF2-40B4-BE49-F238E27FC236}">
                <a16:creationId xmlns:a16="http://schemas.microsoft.com/office/drawing/2014/main" id="{A0D2FDA1-51AA-44DD-B3A3-7605E578E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5865813"/>
            <a:ext cx="14287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8" name="Picture 6" descr="http://www.google.cn/images?q=tbn:J51HWj7FIAB_AM::pic.nipic.com/2008-01-16/2008116123333520_2.jpg&amp;h=94&amp;w=113&amp;usg=__J0kbkfVomOi3WLTxegKEDN_xprY=">
            <a:hlinkClick r:id="rId5"/>
            <a:extLst>
              <a:ext uri="{FF2B5EF4-FFF2-40B4-BE49-F238E27FC236}">
                <a16:creationId xmlns:a16="http://schemas.microsoft.com/office/drawing/2014/main" id="{19E1E0AF-5F96-444B-96C7-E03413A68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3813" y="3508375"/>
            <a:ext cx="10763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9" name="Picture 8" descr="http://www.google.cn/images?q=tbn:-QWEQSPstxrosM::a2.att.hudong.com/59/89/01100000000001113738984695259.gif&amp;h=94&amp;w=140&amp;usg=__qyNG45sEe46a6JuXiaYqB_4TiS4=">
            <a:hlinkClick r:id="rId7"/>
            <a:extLst>
              <a:ext uri="{FF2B5EF4-FFF2-40B4-BE49-F238E27FC236}">
                <a16:creationId xmlns:a16="http://schemas.microsoft.com/office/drawing/2014/main" id="{904C40C2-E07C-404C-9737-F141C52CE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 y="4684713"/>
            <a:ext cx="13335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0" name="Picture 10" descr="http://www.google.cn/images?q=tbn:vAVJvLw1e5wzEM::pic.nipic.com/2007-11-02/200711215441395_2.jpg&amp;h=94&amp;w=137&amp;usg=__M6ND9iITm9j5DZizIxUKobXON10=">
            <a:hlinkClick r:id="rId9"/>
            <a:extLst>
              <a:ext uri="{FF2B5EF4-FFF2-40B4-BE49-F238E27FC236}">
                <a16:creationId xmlns:a16="http://schemas.microsoft.com/office/drawing/2014/main" id="{7A8DCC36-DA0E-4437-A7C8-51A3B39CBF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3263" y="2365375"/>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1">
            <a:extLst>
              <a:ext uri="{FF2B5EF4-FFF2-40B4-BE49-F238E27FC236}">
                <a16:creationId xmlns:a16="http://schemas.microsoft.com/office/drawing/2014/main" id="{30E4EC95-F9E3-440F-A99F-F00F56C0E72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39267" name="Rectangle 2">
            <a:extLst>
              <a:ext uri="{FF2B5EF4-FFF2-40B4-BE49-F238E27FC236}">
                <a16:creationId xmlns:a16="http://schemas.microsoft.com/office/drawing/2014/main" id="{B7DDED93-76EB-4164-936F-E94592B0AC31}"/>
              </a:ext>
            </a:extLst>
          </p:cNvPr>
          <p:cNvSpPr>
            <a:spLocks noChangeArrowheads="1"/>
          </p:cNvSpPr>
          <p:nvPr/>
        </p:nvSpPr>
        <p:spPr bwMode="auto">
          <a:xfrm>
            <a:off x="1187450" y="169863"/>
            <a:ext cx="795655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pic>
        <p:nvPicPr>
          <p:cNvPr id="139268" name="图片 14" descr="U397P1T1D6079276F21DT20050314122909.jpg">
            <a:extLst>
              <a:ext uri="{FF2B5EF4-FFF2-40B4-BE49-F238E27FC236}">
                <a16:creationId xmlns:a16="http://schemas.microsoft.com/office/drawing/2014/main" id="{0F465DF1-E813-48EA-8D73-C172F45C02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2265363"/>
            <a:ext cx="20097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9" name="Group 4">
            <a:extLst>
              <a:ext uri="{FF2B5EF4-FFF2-40B4-BE49-F238E27FC236}">
                <a16:creationId xmlns:a16="http://schemas.microsoft.com/office/drawing/2014/main" id="{F9F44063-B1A0-442D-8E0D-844E38088E19}"/>
              </a:ext>
            </a:extLst>
          </p:cNvPr>
          <p:cNvGrpSpPr>
            <a:grpSpLocks/>
          </p:cNvGrpSpPr>
          <p:nvPr/>
        </p:nvGrpSpPr>
        <p:grpSpPr bwMode="auto">
          <a:xfrm>
            <a:off x="285750" y="1268413"/>
            <a:ext cx="8750300" cy="5689600"/>
            <a:chOff x="180" y="799"/>
            <a:chExt cx="5512" cy="3584"/>
          </a:xfrm>
        </p:grpSpPr>
        <p:sp>
          <p:nvSpPr>
            <p:cNvPr id="552965" name="Rectangle 2">
              <a:extLst>
                <a:ext uri="{FF2B5EF4-FFF2-40B4-BE49-F238E27FC236}">
                  <a16:creationId xmlns:a16="http://schemas.microsoft.com/office/drawing/2014/main" id="{3BB3A1D0-B251-46BA-BD1E-49249A78E2E9}"/>
                </a:ext>
              </a:extLst>
            </p:cNvPr>
            <p:cNvSpPr>
              <a:spLocks noChangeArrowheads="1"/>
            </p:cNvSpPr>
            <p:nvPr/>
          </p:nvSpPr>
          <p:spPr bwMode="auto">
            <a:xfrm>
              <a:off x="180" y="799"/>
              <a:ext cx="3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1pPr>
              <a:lvl2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2pPr>
              <a:lvl3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3pPr>
              <a:lvl4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4pPr>
              <a:lvl5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9pPr>
            </a:lstStyle>
            <a:p>
              <a:pPr eaLnBrk="1" hangingPunct="1">
                <a:defRPr/>
              </a:pPr>
              <a:r>
                <a:rPr lang="zh-CN" altLang="en-US" sz="3600" b="1">
                  <a:ea typeface="楷体_GB2312" pitchFamily="49" charset="-122"/>
                </a:rPr>
                <a:t>温家宝“感知中国”</a:t>
              </a:r>
            </a:p>
          </p:txBody>
        </p:sp>
        <p:pic>
          <p:nvPicPr>
            <p:cNvPr id="139271" name="图示 6">
              <a:extLst>
                <a:ext uri="{FF2B5EF4-FFF2-40B4-BE49-F238E27FC236}">
                  <a16:creationId xmlns:a16="http://schemas.microsoft.com/office/drawing/2014/main" id="{D04EBA84-701D-4D8E-ABBB-5C043A21A4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 y="1134"/>
              <a:ext cx="3867"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图示 10">
              <a:extLst>
                <a:ext uri="{FF2B5EF4-FFF2-40B4-BE49-F238E27FC236}">
                  <a16:creationId xmlns:a16="http://schemas.microsoft.com/office/drawing/2014/main" id="{633F99DF-F779-4AEF-95D8-E860A86EE09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3350"/>
              <a:ext cx="3610"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等于号 12">
              <a:extLst>
                <a:ext uri="{FF2B5EF4-FFF2-40B4-BE49-F238E27FC236}">
                  <a16:creationId xmlns:a16="http://schemas.microsoft.com/office/drawing/2014/main" id="{D76F6515-BE2C-43FB-9F7F-23B8A0B143E2}"/>
                </a:ext>
              </a:extLst>
            </p:cNvPr>
            <p:cNvSpPr/>
            <p:nvPr/>
          </p:nvSpPr>
          <p:spPr bwMode="auto">
            <a:xfrm>
              <a:off x="3960" y="3767"/>
              <a:ext cx="720" cy="315"/>
            </a:xfrm>
            <a:prstGeom prst="mathEqual">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eaLnBrk="1" hangingPunct="1">
                <a:defRPr/>
              </a:pPr>
              <a:endParaRPr lang="zh-CN" altLang="en-US" sz="1800" b="1">
                <a:solidFill>
                  <a:schemeClr val="bg1"/>
                </a:solidFill>
                <a:ea typeface="楷体_GB2312" pitchFamily="49" charset="-122"/>
              </a:endParaRPr>
            </a:p>
          </p:txBody>
        </p:sp>
        <p:grpSp>
          <p:nvGrpSpPr>
            <p:cNvPr id="139274" name="椭圆 13">
              <a:extLst>
                <a:ext uri="{FF2B5EF4-FFF2-40B4-BE49-F238E27FC236}">
                  <a16:creationId xmlns:a16="http://schemas.microsoft.com/office/drawing/2014/main" id="{6408D956-F661-4BF2-A7D3-F881894A4054}"/>
                </a:ext>
              </a:extLst>
            </p:cNvPr>
            <p:cNvGrpSpPr>
              <a:grpSpLocks/>
            </p:cNvGrpSpPr>
            <p:nvPr/>
          </p:nvGrpSpPr>
          <p:grpSpPr bwMode="auto">
            <a:xfrm>
              <a:off x="4717" y="3416"/>
              <a:ext cx="975" cy="921"/>
              <a:chOff x="4685" y="3084"/>
              <a:chExt cx="975" cy="921"/>
            </a:xfrm>
          </p:grpSpPr>
          <p:pic>
            <p:nvPicPr>
              <p:cNvPr id="139275" name="椭圆 13">
                <a:extLst>
                  <a:ext uri="{FF2B5EF4-FFF2-40B4-BE49-F238E27FC236}">
                    <a16:creationId xmlns:a16="http://schemas.microsoft.com/office/drawing/2014/main" id="{2463A136-1303-4FFC-B069-A9784406546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 y="3084"/>
                <a:ext cx="975"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6" name="Text Box 11">
                <a:extLst>
                  <a:ext uri="{FF2B5EF4-FFF2-40B4-BE49-F238E27FC236}">
                    <a16:creationId xmlns:a16="http://schemas.microsoft.com/office/drawing/2014/main" id="{C8A57442-CE77-4B8D-856B-49D995EF26EB}"/>
                  </a:ext>
                </a:extLst>
              </p:cNvPr>
              <p:cNvSpPr txBox="1">
                <a:spLocks noChangeArrowheads="1"/>
              </p:cNvSpPr>
              <p:nvPr/>
            </p:nvSpPr>
            <p:spPr bwMode="auto">
              <a:xfrm>
                <a:off x="4857" y="3230"/>
                <a:ext cx="636"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solidFill>
                      <a:schemeClr val="bg1"/>
                    </a:solidFill>
                    <a:latin typeface="宋体" panose="02010600030101010101" pitchFamily="2" charset="-122"/>
                  </a:rPr>
                  <a:t>物联网概念</a:t>
                </a:r>
              </a:p>
            </p:txBody>
          </p:sp>
        </p:gr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1">
            <a:extLst>
              <a:ext uri="{FF2B5EF4-FFF2-40B4-BE49-F238E27FC236}">
                <a16:creationId xmlns:a16="http://schemas.microsoft.com/office/drawing/2014/main" id="{5EF2E590-A28E-4D8F-A675-8BF949143D6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0291" name="Rectangle 2">
            <a:extLst>
              <a:ext uri="{FF2B5EF4-FFF2-40B4-BE49-F238E27FC236}">
                <a16:creationId xmlns:a16="http://schemas.microsoft.com/office/drawing/2014/main" id="{FB42EE61-9C0F-4DCC-8DAF-FA099C869681}"/>
              </a:ext>
            </a:extLst>
          </p:cNvPr>
          <p:cNvSpPr>
            <a:spLocks noChangeArrowheads="1"/>
          </p:cNvSpPr>
          <p:nvPr/>
        </p:nvSpPr>
        <p:spPr bwMode="auto">
          <a:xfrm>
            <a:off x="323850" y="1196975"/>
            <a:ext cx="4103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3600" b="1">
                <a:solidFill>
                  <a:schemeClr val="accent2"/>
                </a:solidFill>
              </a:rPr>
              <a:t>2. </a:t>
            </a:r>
            <a:r>
              <a:rPr lang="zh-CN" altLang="en-US" sz="3600" b="1">
                <a:solidFill>
                  <a:schemeClr val="accent2"/>
                </a:solidFill>
                <a:ea typeface="隶书" panose="02010509060101010101" pitchFamily="49" charset="-122"/>
              </a:rPr>
              <a:t>国内发展概况</a:t>
            </a:r>
            <a:r>
              <a:rPr lang="zh-CN" altLang="en-US" sz="2400" b="1"/>
              <a:t>       </a:t>
            </a:r>
          </a:p>
        </p:txBody>
      </p:sp>
      <p:sp>
        <p:nvSpPr>
          <p:cNvPr id="140292" name="Rectangle 3">
            <a:extLst>
              <a:ext uri="{FF2B5EF4-FFF2-40B4-BE49-F238E27FC236}">
                <a16:creationId xmlns:a16="http://schemas.microsoft.com/office/drawing/2014/main" id="{856E4A46-7CDD-49F5-B10C-BFD12B882D23}"/>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pic>
        <p:nvPicPr>
          <p:cNvPr id="140293" name="Picture 4">
            <a:extLst>
              <a:ext uri="{FF2B5EF4-FFF2-40B4-BE49-F238E27FC236}">
                <a16:creationId xmlns:a16="http://schemas.microsoft.com/office/drawing/2014/main" id="{BE19E3DA-0E57-461C-B22A-7F385BE27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44675"/>
            <a:ext cx="7902575"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1">
            <a:extLst>
              <a:ext uri="{FF2B5EF4-FFF2-40B4-BE49-F238E27FC236}">
                <a16:creationId xmlns:a16="http://schemas.microsoft.com/office/drawing/2014/main" id="{7C285B41-E683-4A9F-B2E7-1AD8586CBB3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1315" name="Rectangle 2">
            <a:extLst>
              <a:ext uri="{FF2B5EF4-FFF2-40B4-BE49-F238E27FC236}">
                <a16:creationId xmlns:a16="http://schemas.microsoft.com/office/drawing/2014/main" id="{D7125B5D-E779-4AF6-967D-264EDEF9B48F}"/>
              </a:ext>
            </a:extLst>
          </p:cNvPr>
          <p:cNvSpPr>
            <a:spLocks noChangeArrowheads="1"/>
          </p:cNvSpPr>
          <p:nvPr/>
        </p:nvSpPr>
        <p:spPr bwMode="auto">
          <a:xfrm>
            <a:off x="323850" y="1196975"/>
            <a:ext cx="4103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3600" b="1">
                <a:solidFill>
                  <a:schemeClr val="accent2"/>
                </a:solidFill>
              </a:rPr>
              <a:t>2. </a:t>
            </a:r>
            <a:r>
              <a:rPr lang="zh-CN" altLang="en-US" sz="3600" b="1">
                <a:solidFill>
                  <a:schemeClr val="accent2"/>
                </a:solidFill>
                <a:ea typeface="隶书" panose="02010509060101010101" pitchFamily="49" charset="-122"/>
              </a:rPr>
              <a:t>国内发展概况</a:t>
            </a:r>
            <a:r>
              <a:rPr lang="zh-CN" altLang="en-US" sz="2400" b="1"/>
              <a:t>       </a:t>
            </a:r>
          </a:p>
        </p:txBody>
      </p:sp>
      <p:sp>
        <p:nvSpPr>
          <p:cNvPr id="141316" name="Rectangle 3">
            <a:extLst>
              <a:ext uri="{FF2B5EF4-FFF2-40B4-BE49-F238E27FC236}">
                <a16:creationId xmlns:a16="http://schemas.microsoft.com/office/drawing/2014/main" id="{C3F9BA5A-9EEA-4020-B081-B13BBB0CEBCA}"/>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pic>
        <p:nvPicPr>
          <p:cNvPr id="141317" name="Picture 4">
            <a:extLst>
              <a:ext uri="{FF2B5EF4-FFF2-40B4-BE49-F238E27FC236}">
                <a16:creationId xmlns:a16="http://schemas.microsoft.com/office/drawing/2014/main" id="{F7D03E2F-0170-4866-9D52-9441ABC54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89138"/>
            <a:ext cx="8312150" cy="48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1">
            <a:extLst>
              <a:ext uri="{FF2B5EF4-FFF2-40B4-BE49-F238E27FC236}">
                <a16:creationId xmlns:a16="http://schemas.microsoft.com/office/drawing/2014/main" id="{72F06C16-B708-4DF1-BFB5-B1613DBC77E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2339" name="Rectangle 2">
            <a:extLst>
              <a:ext uri="{FF2B5EF4-FFF2-40B4-BE49-F238E27FC236}">
                <a16:creationId xmlns:a16="http://schemas.microsoft.com/office/drawing/2014/main" id="{41B48D65-CB0D-4BA9-B4AB-02D9230B9623}"/>
              </a:ext>
            </a:extLst>
          </p:cNvPr>
          <p:cNvSpPr>
            <a:spLocks noChangeArrowheads="1"/>
          </p:cNvSpPr>
          <p:nvPr/>
        </p:nvSpPr>
        <p:spPr bwMode="auto">
          <a:xfrm>
            <a:off x="323850" y="1520825"/>
            <a:ext cx="8640763"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3600" b="1">
                <a:solidFill>
                  <a:schemeClr val="accent2"/>
                </a:solidFill>
              </a:rPr>
              <a:t>2. </a:t>
            </a:r>
            <a:r>
              <a:rPr lang="zh-CN" altLang="en-US" sz="3600" b="1">
                <a:solidFill>
                  <a:schemeClr val="accent2"/>
                </a:solidFill>
                <a:ea typeface="隶书" panose="02010509060101010101" pitchFamily="49" charset="-122"/>
              </a:rPr>
              <a:t>国内发展概况</a:t>
            </a:r>
          </a:p>
          <a:p>
            <a:pPr eaLnBrk="1" hangingPunct="1">
              <a:spcBef>
                <a:spcPct val="0"/>
              </a:spcBef>
              <a:buClrTx/>
              <a:buFontTx/>
              <a:buNone/>
            </a:pPr>
            <a:endParaRPr lang="zh-CN" altLang="en-US" sz="2000" b="1">
              <a:solidFill>
                <a:schemeClr val="accent2"/>
              </a:solidFill>
              <a:ea typeface="隶书" panose="02010509060101010101" pitchFamily="49" charset="-122"/>
            </a:endParaRPr>
          </a:p>
          <a:p>
            <a:pPr eaLnBrk="1" hangingPunct="1">
              <a:spcBef>
                <a:spcPct val="0"/>
              </a:spcBef>
              <a:buClrTx/>
              <a:buFontTx/>
              <a:buNone/>
            </a:pPr>
            <a:r>
              <a:rPr lang="zh-CN" altLang="en-US" sz="2400" b="1"/>
              <a:t>       我国发展建设物联网体系，国家部委以</a:t>
            </a:r>
            <a:r>
              <a:rPr lang="en-US" altLang="zh-CN" sz="2400" b="1"/>
              <a:t>RFID</a:t>
            </a:r>
            <a:r>
              <a:rPr lang="zh-CN" altLang="en-US" sz="2400" b="1"/>
              <a:t>广泛应用作为形成全国物联网的发展基础。</a:t>
            </a:r>
          </a:p>
          <a:p>
            <a:pPr eaLnBrk="1" hangingPunct="1">
              <a:spcBef>
                <a:spcPct val="0"/>
              </a:spcBef>
              <a:buClrTx/>
              <a:buFontTx/>
              <a:buNone/>
            </a:pPr>
            <a:endParaRPr lang="zh-CN" altLang="en-US" sz="2000" b="1"/>
          </a:p>
          <a:p>
            <a:pPr eaLnBrk="1" hangingPunct="1">
              <a:spcBef>
                <a:spcPct val="0"/>
              </a:spcBef>
              <a:buClrTx/>
              <a:buFontTx/>
              <a:buNone/>
            </a:pPr>
            <a:r>
              <a:rPr lang="zh-CN" altLang="en-US" sz="2400" b="1"/>
              <a:t>      自</a:t>
            </a:r>
            <a:r>
              <a:rPr lang="en-US" altLang="zh-CN" sz="2400" b="1"/>
              <a:t>2004</a:t>
            </a:r>
            <a:r>
              <a:rPr lang="zh-CN" altLang="en-US" sz="2400" b="1"/>
              <a:t>年起，国家金卡工程每年都推出新的</a:t>
            </a:r>
            <a:r>
              <a:rPr lang="en-US" altLang="zh-CN" sz="2400" b="1"/>
              <a:t>RFID</a:t>
            </a:r>
            <a:r>
              <a:rPr lang="zh-CN" altLang="en-US" sz="2400" b="1"/>
              <a:t>应用试点工程，项目涉及电子票证与身份识别、动物与食品追踪、药品安全监管、煤矿安全管理、电子通关与路桥收费、智能交通与车辆管理、供应链管理与现代物流、危险品与军用物资管理、贵重物品防伪、票务及城市重大活动管理、图书及重要文档管理、数字化景区与旅游等。</a:t>
            </a:r>
          </a:p>
        </p:txBody>
      </p:sp>
      <p:sp>
        <p:nvSpPr>
          <p:cNvPr id="142340" name="Rectangle 3">
            <a:extLst>
              <a:ext uri="{FF2B5EF4-FFF2-40B4-BE49-F238E27FC236}">
                <a16:creationId xmlns:a16="http://schemas.microsoft.com/office/drawing/2014/main" id="{09E0D019-98AF-445D-A7DF-FF60EE3A8A78}"/>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1">
            <a:extLst>
              <a:ext uri="{FF2B5EF4-FFF2-40B4-BE49-F238E27FC236}">
                <a16:creationId xmlns:a16="http://schemas.microsoft.com/office/drawing/2014/main" id="{93769873-8F5B-4B58-B120-19651BAB452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3363" name="Rectangle 2">
            <a:extLst>
              <a:ext uri="{FF2B5EF4-FFF2-40B4-BE49-F238E27FC236}">
                <a16:creationId xmlns:a16="http://schemas.microsoft.com/office/drawing/2014/main" id="{294915FF-C08A-4006-85B8-2889E3B43C93}"/>
              </a:ext>
            </a:extLst>
          </p:cNvPr>
          <p:cNvSpPr>
            <a:spLocks noChangeArrowheads="1"/>
          </p:cNvSpPr>
          <p:nvPr/>
        </p:nvSpPr>
        <p:spPr bwMode="auto">
          <a:xfrm>
            <a:off x="0" y="1412875"/>
            <a:ext cx="8999538"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2. </a:t>
            </a:r>
            <a:r>
              <a:rPr lang="zh-CN" altLang="en-US" b="1">
                <a:solidFill>
                  <a:schemeClr val="accent2"/>
                </a:solidFill>
                <a:ea typeface="隶书" panose="02010509060101010101" pitchFamily="49" charset="-122"/>
              </a:rPr>
              <a:t>国内发展概况</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科技部“</a:t>
            </a:r>
            <a:r>
              <a:rPr lang="en-US" altLang="zh-CN" sz="2400" b="1"/>
              <a:t>863”</a:t>
            </a:r>
            <a:r>
              <a:rPr lang="zh-CN" altLang="en-US" sz="2400" b="1"/>
              <a:t>计划第二批专项课题中就包括了超高频</a:t>
            </a:r>
            <a:r>
              <a:rPr lang="en-US" altLang="zh-CN" sz="2400" b="1"/>
              <a:t>RFID</a:t>
            </a:r>
            <a:r>
              <a:rPr lang="zh-CN" altLang="en-US" sz="2400" b="1"/>
              <a:t>空中接口安全机制及其应用，超高频读写器芯片的研发与产业化，超高频读写功能的移动通信终端开发与产业化，适用于实时定位系统的</a:t>
            </a:r>
            <a:r>
              <a:rPr lang="en-US" altLang="zh-CN" sz="2400" b="1"/>
              <a:t>RFID</a:t>
            </a:r>
            <a:r>
              <a:rPr lang="zh-CN" altLang="en-US" sz="2400" b="1"/>
              <a:t>产品研发及其产业化，</a:t>
            </a:r>
            <a:r>
              <a:rPr lang="en-US" altLang="zh-CN" sz="2400" b="1"/>
              <a:t>RFID</a:t>
            </a:r>
            <a:r>
              <a:rPr lang="zh-CN" altLang="en-US" sz="2400" b="1"/>
              <a:t>标签动态信息实时管理软件的研究与开发，在旅游景区、展览馆、博物馆的应用以及在出口商品质量追溯与监管中的应用等七个课题。</a:t>
            </a:r>
          </a:p>
        </p:txBody>
      </p:sp>
      <p:sp>
        <p:nvSpPr>
          <p:cNvPr id="143364" name="Rectangle 3">
            <a:extLst>
              <a:ext uri="{FF2B5EF4-FFF2-40B4-BE49-F238E27FC236}">
                <a16:creationId xmlns:a16="http://schemas.microsoft.com/office/drawing/2014/main" id="{D8501F02-1EF7-4502-AE60-52696085F823}"/>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1">
            <a:extLst>
              <a:ext uri="{FF2B5EF4-FFF2-40B4-BE49-F238E27FC236}">
                <a16:creationId xmlns:a16="http://schemas.microsoft.com/office/drawing/2014/main" id="{285D1FF6-D039-48EB-A1BC-35A46909EF3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4387" name="Rectangle 2">
            <a:extLst>
              <a:ext uri="{FF2B5EF4-FFF2-40B4-BE49-F238E27FC236}">
                <a16:creationId xmlns:a16="http://schemas.microsoft.com/office/drawing/2014/main" id="{310101A0-6EE4-4B83-BD99-F92400980A57}"/>
              </a:ext>
            </a:extLst>
          </p:cNvPr>
          <p:cNvSpPr>
            <a:spLocks noChangeArrowheads="1"/>
          </p:cNvSpPr>
          <p:nvPr/>
        </p:nvSpPr>
        <p:spPr bwMode="auto">
          <a:xfrm>
            <a:off x="179388" y="1412875"/>
            <a:ext cx="8496300"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2. </a:t>
            </a:r>
            <a:r>
              <a:rPr lang="zh-CN" altLang="en-US" b="1">
                <a:solidFill>
                  <a:schemeClr val="accent2"/>
                </a:solidFill>
                <a:ea typeface="隶书" panose="02010509060101010101" pitchFamily="49" charset="-122"/>
              </a:rPr>
              <a:t>国内发展概况</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部铁道部</a:t>
            </a:r>
            <a:r>
              <a:rPr lang="en-US" altLang="zh-CN" sz="2400" b="1"/>
              <a:t>RFID</a:t>
            </a:r>
            <a:r>
              <a:rPr lang="zh-CN" altLang="en-US" sz="2400" b="1"/>
              <a:t>应用已基本涵盖了铁路运输的全部业务。截至</a:t>
            </a:r>
            <a:r>
              <a:rPr lang="en-US" altLang="zh-CN" sz="2400" b="1"/>
              <a:t>2008</a:t>
            </a:r>
            <a:r>
              <a:rPr lang="zh-CN" altLang="en-US" sz="2400" b="1"/>
              <a:t>年底，在全国铁路</a:t>
            </a:r>
            <a:r>
              <a:rPr lang="en-US" altLang="zh-CN" sz="2400" b="1"/>
              <a:t>1.7</a:t>
            </a:r>
            <a:r>
              <a:rPr lang="zh-CN" altLang="en-US" sz="2400" b="1"/>
              <a:t>万台机车和</a:t>
            </a:r>
            <a:r>
              <a:rPr lang="en-US" altLang="zh-CN" sz="2400" b="1"/>
              <a:t>70.8</a:t>
            </a:r>
            <a:r>
              <a:rPr lang="zh-CN" altLang="en-US" sz="2400" b="1"/>
              <a:t>万辆货车上安装了电子标签，在机务段、局分界站、编组站、区段站、大型货运站、车辆段（厂）安装了地面识别设备</a:t>
            </a:r>
            <a:r>
              <a:rPr lang="en-US" altLang="zh-CN" sz="2400" b="1"/>
              <a:t>2000</a:t>
            </a:r>
            <a:r>
              <a:rPr lang="zh-CN" altLang="en-US" sz="2400" b="1"/>
              <a:t>多套，并开发了综合应用系统，实现了对铁路列车、机车、货车的实时追踪。</a:t>
            </a:r>
          </a:p>
        </p:txBody>
      </p:sp>
      <p:sp>
        <p:nvSpPr>
          <p:cNvPr id="144388" name="Rectangle 3">
            <a:extLst>
              <a:ext uri="{FF2B5EF4-FFF2-40B4-BE49-F238E27FC236}">
                <a16:creationId xmlns:a16="http://schemas.microsoft.com/office/drawing/2014/main" id="{B577685C-1EA6-432B-9957-C46A94341DE0}"/>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1">
            <a:extLst>
              <a:ext uri="{FF2B5EF4-FFF2-40B4-BE49-F238E27FC236}">
                <a16:creationId xmlns:a16="http://schemas.microsoft.com/office/drawing/2014/main" id="{1B8C073E-5724-44C7-9434-807E45BAB4B5}"/>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5411" name="Rectangle 2">
            <a:extLst>
              <a:ext uri="{FF2B5EF4-FFF2-40B4-BE49-F238E27FC236}">
                <a16:creationId xmlns:a16="http://schemas.microsoft.com/office/drawing/2014/main" id="{00EB341E-9ACE-4758-9EC6-8E85D56C562E}"/>
              </a:ext>
            </a:extLst>
          </p:cNvPr>
          <p:cNvSpPr>
            <a:spLocks noChangeArrowheads="1"/>
          </p:cNvSpPr>
          <p:nvPr/>
        </p:nvSpPr>
        <p:spPr bwMode="auto">
          <a:xfrm>
            <a:off x="179388" y="1412875"/>
            <a:ext cx="8496300" cy="517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2. </a:t>
            </a:r>
            <a:r>
              <a:rPr lang="zh-CN" altLang="en-US" b="1">
                <a:solidFill>
                  <a:schemeClr val="accent2"/>
                </a:solidFill>
                <a:ea typeface="隶书" panose="02010509060101010101" pitchFamily="49" charset="-122"/>
              </a:rPr>
              <a:t>国内发展概况</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卫生部</a:t>
            </a:r>
            <a:r>
              <a:rPr lang="en-US" altLang="zh-CN" sz="2400" b="1"/>
              <a:t>RFID</a:t>
            </a:r>
            <a:r>
              <a:rPr lang="zh-CN" altLang="en-US" sz="2400" b="1"/>
              <a:t>主要应用领域有卫生监督管理、医保卡、检验检疫等，已完成了“</a:t>
            </a:r>
            <a:r>
              <a:rPr lang="en-US" altLang="zh-CN" sz="2400" b="1"/>
              <a:t>948”</a:t>
            </a:r>
            <a:r>
              <a:rPr lang="zh-CN" altLang="en-US" sz="2400" b="1"/>
              <a:t>国家牛肉质量追溯系统建设，正在合作开发、建设冷链物流（冷鲜水产品及出口菌菇）示范项目，并在食品药品安全监管，医院对病人、医疗器械、药品及病源的实时动态及可追溯管理，以及电子病历与健康档案管理等方面开展了试点工作。</a:t>
            </a:r>
          </a:p>
        </p:txBody>
      </p:sp>
      <p:sp>
        <p:nvSpPr>
          <p:cNvPr id="145412" name="Rectangle 3">
            <a:extLst>
              <a:ext uri="{FF2B5EF4-FFF2-40B4-BE49-F238E27FC236}">
                <a16:creationId xmlns:a16="http://schemas.microsoft.com/office/drawing/2014/main" id="{D221619B-4522-4F1B-ADC3-93EC332B8FB6}"/>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4F65714B-32C0-4A2C-B3E1-7AC970958F56}"/>
              </a:ext>
            </a:extLst>
          </p:cNvPr>
          <p:cNvSpPr>
            <a:spLocks noChangeArrowheads="1"/>
          </p:cNvSpPr>
          <p:nvPr/>
        </p:nvSpPr>
        <p:spPr bwMode="auto">
          <a:xfrm>
            <a:off x="900113" y="115888"/>
            <a:ext cx="7559675"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sp>
        <p:nvSpPr>
          <p:cNvPr id="83989" name="AutoShape 21">
            <a:extLst>
              <a:ext uri="{FF2B5EF4-FFF2-40B4-BE49-F238E27FC236}">
                <a16:creationId xmlns:a16="http://schemas.microsoft.com/office/drawing/2014/main" id="{18D76EF5-D1A7-4E5F-930F-24AEFB964855}"/>
              </a:ext>
            </a:extLst>
          </p:cNvPr>
          <p:cNvSpPr>
            <a:spLocks noChangeArrowheads="1"/>
          </p:cNvSpPr>
          <p:nvPr/>
        </p:nvSpPr>
        <p:spPr bwMode="auto">
          <a:xfrm rot="5400000">
            <a:off x="765969" y="4477544"/>
            <a:ext cx="1155700" cy="2185988"/>
          </a:xfrm>
          <a:prstGeom prst="homePlate">
            <a:avLst>
              <a:gd name="adj" fmla="val 25000"/>
            </a:avLst>
          </a:prstGeom>
          <a:solidFill>
            <a:schemeClr val="accent1"/>
          </a:solidFill>
          <a:ln w="19050"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lIns="90000" anchor="ctr"/>
          <a:lstStyle/>
          <a:p>
            <a:pPr algn="ctr" eaLnBrk="1" hangingPunct="1">
              <a:defRPr/>
            </a:pPr>
            <a:r>
              <a:rPr lang="zh-CN" altLang="en-US" sz="3600" b="1">
                <a:effectLst>
                  <a:outerShdw blurRad="38100" dist="38100" dir="2700000" algn="tl">
                    <a:srgbClr val="000000"/>
                  </a:outerShdw>
                </a:effectLst>
                <a:latin typeface="Times New Roman" pitchFamily="18" charset="0"/>
                <a:ea typeface="隶书" pitchFamily="49" charset="-122"/>
              </a:rPr>
              <a:t>智能处理</a:t>
            </a:r>
          </a:p>
        </p:txBody>
      </p:sp>
      <p:sp>
        <p:nvSpPr>
          <p:cNvPr id="83990" name="AutoShape 22">
            <a:extLst>
              <a:ext uri="{FF2B5EF4-FFF2-40B4-BE49-F238E27FC236}">
                <a16:creationId xmlns:a16="http://schemas.microsoft.com/office/drawing/2014/main" id="{545879CE-CFDD-4DAA-B5EF-412D82BAAFE9}"/>
              </a:ext>
            </a:extLst>
          </p:cNvPr>
          <p:cNvSpPr>
            <a:spLocks noChangeArrowheads="1"/>
          </p:cNvSpPr>
          <p:nvPr/>
        </p:nvSpPr>
        <p:spPr bwMode="auto">
          <a:xfrm rot="5400000">
            <a:off x="765969" y="2574131"/>
            <a:ext cx="1155700" cy="2185988"/>
          </a:xfrm>
          <a:prstGeom prst="homePlate">
            <a:avLst>
              <a:gd name="adj" fmla="val 25000"/>
            </a:avLst>
          </a:prstGeom>
          <a:solidFill>
            <a:schemeClr val="accent1"/>
          </a:solidFill>
          <a:ln w="19050"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lIns="90000" anchor="ctr"/>
          <a:lstStyle/>
          <a:p>
            <a:pPr algn="ctr" eaLnBrk="1" hangingPunct="1">
              <a:defRPr/>
            </a:pPr>
            <a:r>
              <a:rPr lang="zh-CN" altLang="en-US" sz="3600" b="1">
                <a:effectLst>
                  <a:outerShdw blurRad="38100" dist="38100" dir="2700000" algn="tl">
                    <a:srgbClr val="000000"/>
                  </a:outerShdw>
                </a:effectLst>
                <a:latin typeface="Times New Roman" pitchFamily="18" charset="0"/>
                <a:ea typeface="隶书" pitchFamily="49" charset="-122"/>
              </a:rPr>
              <a:t>可靠传送</a:t>
            </a:r>
          </a:p>
        </p:txBody>
      </p:sp>
      <p:sp>
        <p:nvSpPr>
          <p:cNvPr id="83991" name="AutoShape 23">
            <a:extLst>
              <a:ext uri="{FF2B5EF4-FFF2-40B4-BE49-F238E27FC236}">
                <a16:creationId xmlns:a16="http://schemas.microsoft.com/office/drawing/2014/main" id="{543AE084-111E-4F6E-B662-1F0986A3D11A}"/>
              </a:ext>
            </a:extLst>
          </p:cNvPr>
          <p:cNvSpPr>
            <a:spLocks noChangeArrowheads="1"/>
          </p:cNvSpPr>
          <p:nvPr/>
        </p:nvSpPr>
        <p:spPr bwMode="auto">
          <a:xfrm rot="5400000">
            <a:off x="765969" y="1042194"/>
            <a:ext cx="1155700" cy="2185988"/>
          </a:xfrm>
          <a:prstGeom prst="homePlate">
            <a:avLst>
              <a:gd name="adj" fmla="val 25000"/>
            </a:avLst>
          </a:prstGeom>
          <a:solidFill>
            <a:schemeClr val="accent1"/>
          </a:solidFill>
          <a:ln w="19050"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lIns="90000" anchor="ctr"/>
          <a:lstStyle/>
          <a:p>
            <a:pPr algn="ctr" eaLnBrk="1" hangingPunct="1">
              <a:defRPr/>
            </a:pPr>
            <a:r>
              <a:rPr lang="zh-CN" altLang="en-US" sz="3600" b="1">
                <a:effectLst>
                  <a:outerShdw blurRad="38100" dist="38100" dir="2700000" algn="tl">
                    <a:srgbClr val="000000"/>
                  </a:outerShdw>
                </a:effectLst>
                <a:latin typeface="Times New Roman" pitchFamily="18" charset="0"/>
                <a:ea typeface="隶书" pitchFamily="49" charset="-122"/>
              </a:rPr>
              <a:t>全面感知</a:t>
            </a:r>
          </a:p>
        </p:txBody>
      </p:sp>
      <p:grpSp>
        <p:nvGrpSpPr>
          <p:cNvPr id="83992" name="Group 24">
            <a:extLst>
              <a:ext uri="{FF2B5EF4-FFF2-40B4-BE49-F238E27FC236}">
                <a16:creationId xmlns:a16="http://schemas.microsoft.com/office/drawing/2014/main" id="{86EC1512-E3FA-4D8F-941B-8C4948B3E193}"/>
              </a:ext>
            </a:extLst>
          </p:cNvPr>
          <p:cNvGrpSpPr>
            <a:grpSpLocks/>
          </p:cNvGrpSpPr>
          <p:nvPr/>
        </p:nvGrpSpPr>
        <p:grpSpPr bwMode="auto">
          <a:xfrm>
            <a:off x="2432050" y="5013325"/>
            <a:ext cx="6240463" cy="868363"/>
            <a:chOff x="1837" y="2246"/>
            <a:chExt cx="3628" cy="547"/>
          </a:xfrm>
        </p:grpSpPr>
        <p:sp>
          <p:nvSpPr>
            <p:cNvPr id="83993" name="AutoShape 25">
              <a:extLst>
                <a:ext uri="{FF2B5EF4-FFF2-40B4-BE49-F238E27FC236}">
                  <a16:creationId xmlns:a16="http://schemas.microsoft.com/office/drawing/2014/main" id="{D94BF6D0-77AE-4F20-B76C-ED0D5CEFDF1A}"/>
                </a:ext>
              </a:extLst>
            </p:cNvPr>
            <p:cNvSpPr>
              <a:spLocks noChangeArrowheads="1"/>
            </p:cNvSpPr>
            <p:nvPr/>
          </p:nvSpPr>
          <p:spPr bwMode="auto">
            <a:xfrm>
              <a:off x="2109" y="2246"/>
              <a:ext cx="3356" cy="547"/>
            </a:xfrm>
            <a:prstGeom prst="roundRect">
              <a:avLst>
                <a:gd name="adj" fmla="val 16667"/>
              </a:avLst>
            </a:prstGeom>
            <a:solidFill>
              <a:srgbClr val="EEEDCA"/>
            </a:solidFill>
            <a:ln w="38100" algn="ctr">
              <a:solidFill>
                <a:srgbClr val="8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lstStyle/>
            <a:p>
              <a:pPr eaLnBrk="1" hangingPunct="1">
                <a:lnSpc>
                  <a:spcPct val="120000"/>
                </a:lnSpc>
                <a:defRPr/>
              </a:pPr>
              <a:r>
                <a:rPr kumimoji="0" lang="en-US" altLang="zh-CN" sz="1400" b="1" dirty="0">
                  <a:solidFill>
                    <a:schemeClr val="bg1"/>
                  </a:solidFill>
                  <a:effectLst>
                    <a:outerShdw blurRad="38100" dist="38100" dir="2700000" algn="tl">
                      <a:srgbClr val="000000"/>
                    </a:outerShdw>
                  </a:effectLst>
                  <a:latin typeface="Times New Roman" pitchFamily="18" charset="0"/>
                </a:rPr>
                <a:t>       </a:t>
              </a:r>
              <a:r>
                <a:rPr kumimoji="0" lang="zh-CN" altLang="en-US" sz="1400" b="1" dirty="0">
                  <a:solidFill>
                    <a:srgbClr val="CC0000"/>
                  </a:solidFill>
                  <a:latin typeface="Times New Roman" pitchFamily="18" charset="0"/>
                </a:rPr>
                <a:t>利用云计算、模糊识别等各种智能计算技术，对海量的跨地域、跨行业、跨部门的数据和信息进行分析处理，提升对物理世界、经济社会各种活动和变化的洞察力，实现智能化的决策和控制</a:t>
              </a:r>
              <a:r>
                <a:rPr kumimoji="0" lang="zh-CN" altLang="en-US" sz="1400" dirty="0">
                  <a:solidFill>
                    <a:srgbClr val="CC0000"/>
                  </a:solidFill>
                  <a:latin typeface="Times New Roman" pitchFamily="18" charset="0"/>
                </a:rPr>
                <a:t> </a:t>
              </a:r>
              <a:r>
                <a:rPr kumimoji="0" lang="zh-CN" altLang="en-US" sz="1400" b="1" dirty="0">
                  <a:solidFill>
                    <a:srgbClr val="CC0000"/>
                  </a:solidFill>
                  <a:latin typeface="Times New Roman" pitchFamily="18" charset="0"/>
                </a:rPr>
                <a:t>。</a:t>
              </a:r>
              <a:endParaRPr kumimoji="0" lang="zh-CN" altLang="en-US" sz="2000" b="1" dirty="0">
                <a:solidFill>
                  <a:srgbClr val="CC0000"/>
                </a:solidFill>
                <a:latin typeface="Times New Roman" pitchFamily="18" charset="0"/>
              </a:endParaRPr>
            </a:p>
          </p:txBody>
        </p:sp>
        <p:sp>
          <p:nvSpPr>
            <p:cNvPr id="17422" name="Line 26">
              <a:extLst>
                <a:ext uri="{FF2B5EF4-FFF2-40B4-BE49-F238E27FC236}">
                  <a16:creationId xmlns:a16="http://schemas.microsoft.com/office/drawing/2014/main" id="{8122BCC6-F278-4458-97BE-47DC7844A3A7}"/>
                </a:ext>
              </a:extLst>
            </p:cNvPr>
            <p:cNvSpPr>
              <a:spLocks noChangeShapeType="1"/>
            </p:cNvSpPr>
            <p:nvPr/>
          </p:nvSpPr>
          <p:spPr bwMode="auto">
            <a:xfrm flipH="1">
              <a:off x="1837" y="2501"/>
              <a:ext cx="341" cy="1"/>
            </a:xfrm>
            <a:prstGeom prst="line">
              <a:avLst/>
            </a:prstGeom>
            <a:noFill/>
            <a:ln w="38100">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0"/>
            <a:lstStyle/>
            <a:p>
              <a:endParaRPr lang="zh-CN" altLang="en-US"/>
            </a:p>
          </p:txBody>
        </p:sp>
      </p:grpSp>
      <p:grpSp>
        <p:nvGrpSpPr>
          <p:cNvPr id="83995" name="Group 27">
            <a:extLst>
              <a:ext uri="{FF2B5EF4-FFF2-40B4-BE49-F238E27FC236}">
                <a16:creationId xmlns:a16="http://schemas.microsoft.com/office/drawing/2014/main" id="{07EF1FAD-710D-4F4A-A60F-EC3DD4207A65}"/>
              </a:ext>
            </a:extLst>
          </p:cNvPr>
          <p:cNvGrpSpPr>
            <a:grpSpLocks/>
          </p:cNvGrpSpPr>
          <p:nvPr/>
        </p:nvGrpSpPr>
        <p:grpSpPr bwMode="auto">
          <a:xfrm>
            <a:off x="2438400" y="3111500"/>
            <a:ext cx="6240463" cy="868363"/>
            <a:chOff x="1837" y="1627"/>
            <a:chExt cx="3628" cy="547"/>
          </a:xfrm>
        </p:grpSpPr>
        <p:sp>
          <p:nvSpPr>
            <p:cNvPr id="83996" name="AutoShape 28">
              <a:extLst>
                <a:ext uri="{FF2B5EF4-FFF2-40B4-BE49-F238E27FC236}">
                  <a16:creationId xmlns:a16="http://schemas.microsoft.com/office/drawing/2014/main" id="{C8765C55-3CE3-453C-9AE8-9C7F5BA3629D}"/>
                </a:ext>
              </a:extLst>
            </p:cNvPr>
            <p:cNvSpPr>
              <a:spLocks noChangeArrowheads="1"/>
            </p:cNvSpPr>
            <p:nvPr/>
          </p:nvSpPr>
          <p:spPr bwMode="auto">
            <a:xfrm>
              <a:off x="2109" y="1627"/>
              <a:ext cx="3356" cy="547"/>
            </a:xfrm>
            <a:prstGeom prst="roundRect">
              <a:avLst>
                <a:gd name="adj" fmla="val 16667"/>
              </a:avLst>
            </a:prstGeom>
            <a:solidFill>
              <a:srgbClr val="EEEDCA"/>
            </a:solidFill>
            <a:ln w="38100" algn="ctr">
              <a:solidFill>
                <a:srgbClr val="8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lstStyle/>
            <a:p>
              <a:pPr eaLnBrk="1" hangingPunct="1">
                <a:lnSpc>
                  <a:spcPct val="120000"/>
                </a:lnSpc>
                <a:spcBef>
                  <a:spcPct val="5000"/>
                </a:spcBef>
                <a:defRPr/>
              </a:pPr>
              <a:r>
                <a:rPr kumimoji="0" lang="en-US" altLang="zh-CN" sz="1900" b="1" dirty="0">
                  <a:solidFill>
                    <a:schemeClr val="bg1"/>
                  </a:solidFill>
                  <a:effectLst>
                    <a:outerShdw blurRad="38100" dist="38100" dir="2700000" algn="tl">
                      <a:srgbClr val="000000"/>
                    </a:outerShdw>
                  </a:effectLst>
                  <a:latin typeface="Times New Roman" pitchFamily="18" charset="0"/>
                </a:rPr>
                <a:t>      </a:t>
              </a:r>
              <a:r>
                <a:rPr kumimoji="0" lang="zh-CN" altLang="en-US" sz="1800" b="1" dirty="0">
                  <a:solidFill>
                    <a:srgbClr val="CC0000"/>
                  </a:solidFill>
                  <a:latin typeface="Times New Roman" pitchFamily="18" charset="0"/>
                </a:rPr>
                <a:t>通过各种通信网络与互联网的融合，将物体接入信息网络，随时随地进行可靠的信息交互和共享。</a:t>
              </a:r>
            </a:p>
          </p:txBody>
        </p:sp>
        <p:sp>
          <p:nvSpPr>
            <p:cNvPr id="17420" name="Line 29">
              <a:extLst>
                <a:ext uri="{FF2B5EF4-FFF2-40B4-BE49-F238E27FC236}">
                  <a16:creationId xmlns:a16="http://schemas.microsoft.com/office/drawing/2014/main" id="{3341A320-F2A2-4C6E-9C9F-853F3A68844B}"/>
                </a:ext>
              </a:extLst>
            </p:cNvPr>
            <p:cNvSpPr>
              <a:spLocks noChangeShapeType="1"/>
            </p:cNvSpPr>
            <p:nvPr/>
          </p:nvSpPr>
          <p:spPr bwMode="auto">
            <a:xfrm flipH="1">
              <a:off x="1837" y="1882"/>
              <a:ext cx="341" cy="1"/>
            </a:xfrm>
            <a:prstGeom prst="line">
              <a:avLst/>
            </a:prstGeom>
            <a:noFill/>
            <a:ln w="38100">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0"/>
            <a:lstStyle/>
            <a:p>
              <a:endParaRPr lang="zh-CN" altLang="en-US"/>
            </a:p>
          </p:txBody>
        </p:sp>
      </p:grpSp>
      <p:grpSp>
        <p:nvGrpSpPr>
          <p:cNvPr id="83998" name="Group 30">
            <a:extLst>
              <a:ext uri="{FF2B5EF4-FFF2-40B4-BE49-F238E27FC236}">
                <a16:creationId xmlns:a16="http://schemas.microsoft.com/office/drawing/2014/main" id="{898EF463-DB36-4B06-999B-128D78D561EC}"/>
              </a:ext>
            </a:extLst>
          </p:cNvPr>
          <p:cNvGrpSpPr>
            <a:grpSpLocks/>
          </p:cNvGrpSpPr>
          <p:nvPr/>
        </p:nvGrpSpPr>
        <p:grpSpPr bwMode="auto">
          <a:xfrm>
            <a:off x="2436813" y="1557338"/>
            <a:ext cx="6240462" cy="1008062"/>
            <a:chOff x="1837" y="1008"/>
            <a:chExt cx="3628" cy="547"/>
          </a:xfrm>
        </p:grpSpPr>
        <p:sp>
          <p:nvSpPr>
            <p:cNvPr id="17417" name="AutoShape 31">
              <a:extLst>
                <a:ext uri="{FF2B5EF4-FFF2-40B4-BE49-F238E27FC236}">
                  <a16:creationId xmlns:a16="http://schemas.microsoft.com/office/drawing/2014/main" id="{11682127-7AA9-4437-B8C8-A985EDFA3F78}"/>
                </a:ext>
              </a:extLst>
            </p:cNvPr>
            <p:cNvSpPr>
              <a:spLocks noChangeArrowheads="1"/>
            </p:cNvSpPr>
            <p:nvPr/>
          </p:nvSpPr>
          <p:spPr bwMode="auto">
            <a:xfrm>
              <a:off x="2109" y="1008"/>
              <a:ext cx="3356" cy="547"/>
            </a:xfrm>
            <a:prstGeom prst="roundRect">
              <a:avLst>
                <a:gd name="adj" fmla="val 16667"/>
              </a:avLst>
            </a:prstGeom>
            <a:solidFill>
              <a:srgbClr val="EEEDCA"/>
            </a:solidFill>
            <a:ln w="38100" algn="ctr">
              <a:solidFill>
                <a:srgbClr val="8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ClrTx/>
                <a:buFontTx/>
                <a:buNone/>
              </a:pPr>
              <a:r>
                <a:rPr kumimoji="0" lang="en-US" altLang="zh-CN" sz="1800" b="1">
                  <a:solidFill>
                    <a:schemeClr val="bg1"/>
                  </a:solidFill>
                </a:rPr>
                <a:t>      </a:t>
              </a:r>
              <a:r>
                <a:rPr kumimoji="0" lang="zh-CN" altLang="en-US" sz="1800" b="1">
                  <a:solidFill>
                    <a:srgbClr val="CC0000"/>
                  </a:solidFill>
                </a:rPr>
                <a:t>利用</a:t>
              </a:r>
              <a:r>
                <a:rPr kumimoji="0" lang="en-US" altLang="zh-CN" sz="1800" b="1">
                  <a:solidFill>
                    <a:srgbClr val="CC0000"/>
                  </a:solidFill>
                </a:rPr>
                <a:t>RFID</a:t>
              </a:r>
              <a:r>
                <a:rPr kumimoji="0" lang="zh-CN" altLang="en-US" sz="1800" b="1">
                  <a:solidFill>
                    <a:srgbClr val="CC0000"/>
                  </a:solidFill>
                </a:rPr>
                <a:t>、二维码、</a:t>
              </a:r>
              <a:r>
                <a:rPr kumimoji="0" lang="en-US" altLang="zh-CN" sz="1800" b="1">
                  <a:solidFill>
                    <a:srgbClr val="CC0000"/>
                  </a:solidFill>
                </a:rPr>
                <a:t>GPS</a:t>
              </a:r>
              <a:r>
                <a:rPr kumimoji="0" lang="zh-CN" altLang="en-US" sz="1800" b="1">
                  <a:solidFill>
                    <a:srgbClr val="CC0000"/>
                  </a:solidFill>
                </a:rPr>
                <a:t>、摄像头、传感器、传感器网络等感知、捕获、测量的技术手段随时随地对物体进行信息采集和获取。</a:t>
              </a:r>
            </a:p>
          </p:txBody>
        </p:sp>
        <p:sp>
          <p:nvSpPr>
            <p:cNvPr id="17418" name="Line 32">
              <a:extLst>
                <a:ext uri="{FF2B5EF4-FFF2-40B4-BE49-F238E27FC236}">
                  <a16:creationId xmlns:a16="http://schemas.microsoft.com/office/drawing/2014/main" id="{858F0579-CEFE-4C17-8002-7CCCE9C2E7AC}"/>
                </a:ext>
              </a:extLst>
            </p:cNvPr>
            <p:cNvSpPr>
              <a:spLocks noChangeShapeType="1"/>
            </p:cNvSpPr>
            <p:nvPr/>
          </p:nvSpPr>
          <p:spPr bwMode="auto">
            <a:xfrm flipH="1">
              <a:off x="1837" y="1263"/>
              <a:ext cx="341" cy="1"/>
            </a:xfrm>
            <a:prstGeom prst="line">
              <a:avLst/>
            </a:prstGeom>
            <a:noFill/>
            <a:ln w="38100">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0"/>
            <a:lstStyle/>
            <a:p>
              <a:endParaRPr lang="zh-CN" altLang="en-US"/>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1">
            <a:extLst>
              <a:ext uri="{FF2B5EF4-FFF2-40B4-BE49-F238E27FC236}">
                <a16:creationId xmlns:a16="http://schemas.microsoft.com/office/drawing/2014/main" id="{2A4D9F29-4802-4546-A51E-02D4C2AE07A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6435" name="Rectangle 2">
            <a:extLst>
              <a:ext uri="{FF2B5EF4-FFF2-40B4-BE49-F238E27FC236}">
                <a16:creationId xmlns:a16="http://schemas.microsoft.com/office/drawing/2014/main" id="{B41B049E-2696-4781-8510-3C2E0BD85004}"/>
              </a:ext>
            </a:extLst>
          </p:cNvPr>
          <p:cNvSpPr>
            <a:spLocks noChangeArrowheads="1"/>
          </p:cNvSpPr>
          <p:nvPr/>
        </p:nvSpPr>
        <p:spPr bwMode="auto">
          <a:xfrm>
            <a:off x="250825" y="1268413"/>
            <a:ext cx="8642350" cy="564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2. </a:t>
            </a:r>
            <a:r>
              <a:rPr lang="zh-CN" altLang="en-US" b="1">
                <a:solidFill>
                  <a:schemeClr val="accent2"/>
                </a:solidFill>
                <a:ea typeface="隶书" panose="02010509060101010101" pitchFamily="49" charset="-122"/>
              </a:rPr>
              <a:t>国内发展概况</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600" b="1"/>
              <a:t>交通运输行业在高速公路不停车收费、多路径识别、城市交通一卡通等智能交通领域也有所突破，如厦门路桥管理公司在不停车收费系统中应用</a:t>
            </a:r>
            <a:r>
              <a:rPr lang="en-US" altLang="zh-CN" sz="2600" b="1"/>
              <a:t>RFID</a:t>
            </a:r>
            <a:r>
              <a:rPr lang="zh-CN" altLang="en-US" sz="2600" b="1"/>
              <a:t>技术发行</a:t>
            </a:r>
            <a:r>
              <a:rPr lang="en-US" altLang="zh-CN" sz="2600" b="1"/>
              <a:t>RFID</a:t>
            </a:r>
            <a:r>
              <a:rPr lang="zh-CN" altLang="en-US" sz="2600" b="1"/>
              <a:t>电子标签共</a:t>
            </a:r>
            <a:r>
              <a:rPr lang="en-US" altLang="zh-CN" sz="2600" b="1"/>
              <a:t>20</a:t>
            </a:r>
            <a:r>
              <a:rPr lang="zh-CN" altLang="en-US" sz="2600" b="1"/>
              <a:t>万张；广东联合电子收费公司自</a:t>
            </a:r>
            <a:r>
              <a:rPr lang="en-US" altLang="zh-CN" sz="2600" b="1"/>
              <a:t>2004</a:t>
            </a:r>
            <a:r>
              <a:rPr lang="zh-CN" altLang="en-US" sz="2600" b="1"/>
              <a:t>年起建立不停车收费系统，发行</a:t>
            </a:r>
            <a:r>
              <a:rPr lang="en-US" altLang="zh-CN" sz="2600" b="1"/>
              <a:t>16</a:t>
            </a:r>
            <a:r>
              <a:rPr lang="zh-CN" altLang="en-US" sz="2600" b="1"/>
              <a:t>万张</a:t>
            </a:r>
            <a:r>
              <a:rPr lang="en-US" altLang="zh-CN" sz="2600" b="1"/>
              <a:t>RFID</a:t>
            </a:r>
            <a:r>
              <a:rPr lang="zh-CN" altLang="en-US" sz="2600" b="1"/>
              <a:t>电子标签；</a:t>
            </a:r>
          </a:p>
          <a:p>
            <a:pPr lvl="1" algn="just" eaLnBrk="1" hangingPunct="1">
              <a:lnSpc>
                <a:spcPct val="140000"/>
              </a:lnSpc>
              <a:spcBef>
                <a:spcPct val="0"/>
              </a:spcBef>
              <a:buClrTx/>
              <a:buFont typeface="Wingdings" panose="05000000000000000000" pitchFamily="2" charset="2"/>
              <a:buChar char="l"/>
            </a:pPr>
            <a:endParaRPr lang="zh-CN" altLang="en-US" sz="1000" b="1"/>
          </a:p>
          <a:p>
            <a:pPr lvl="1" algn="just" eaLnBrk="1" hangingPunct="1">
              <a:lnSpc>
                <a:spcPct val="140000"/>
              </a:lnSpc>
              <a:spcBef>
                <a:spcPct val="0"/>
              </a:spcBef>
              <a:buClrTx/>
              <a:buFont typeface="Wingdings" panose="05000000000000000000" pitchFamily="2" charset="2"/>
              <a:buChar char="l"/>
            </a:pPr>
            <a:r>
              <a:rPr lang="zh-CN" altLang="en-US" sz="2600" b="1"/>
              <a:t>中集、中远公司则在车辆、集装箱、货物、堆场等运输物流领域的管理方面建立了</a:t>
            </a:r>
            <a:r>
              <a:rPr lang="en-US" altLang="zh-CN" sz="2600" b="1"/>
              <a:t>RFID</a:t>
            </a:r>
            <a:r>
              <a:rPr lang="zh-CN" altLang="en-US" sz="2600" b="1"/>
              <a:t>应用示范点。</a:t>
            </a:r>
          </a:p>
        </p:txBody>
      </p:sp>
      <p:sp>
        <p:nvSpPr>
          <p:cNvPr id="146436" name="Rectangle 3">
            <a:extLst>
              <a:ext uri="{FF2B5EF4-FFF2-40B4-BE49-F238E27FC236}">
                <a16:creationId xmlns:a16="http://schemas.microsoft.com/office/drawing/2014/main" id="{FC4B6504-5784-4F1B-B1F4-CDE1052F5896}"/>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日期占位符 1">
            <a:extLst>
              <a:ext uri="{FF2B5EF4-FFF2-40B4-BE49-F238E27FC236}">
                <a16:creationId xmlns:a16="http://schemas.microsoft.com/office/drawing/2014/main" id="{FC2FE81D-7C4F-4755-9338-E1DEDC837FD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7459" name="Rectangle 2">
            <a:extLst>
              <a:ext uri="{FF2B5EF4-FFF2-40B4-BE49-F238E27FC236}">
                <a16:creationId xmlns:a16="http://schemas.microsoft.com/office/drawing/2014/main" id="{D4536472-8759-4534-8712-5A52DDD0B181}"/>
              </a:ext>
            </a:extLst>
          </p:cNvPr>
          <p:cNvSpPr>
            <a:spLocks noChangeArrowheads="1"/>
          </p:cNvSpPr>
          <p:nvPr/>
        </p:nvSpPr>
        <p:spPr bwMode="auto">
          <a:xfrm>
            <a:off x="250825" y="1268413"/>
            <a:ext cx="864235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2. </a:t>
            </a:r>
            <a:r>
              <a:rPr lang="zh-CN" altLang="en-US" b="1">
                <a:solidFill>
                  <a:schemeClr val="accent2"/>
                </a:solidFill>
                <a:ea typeface="隶书" panose="02010509060101010101" pitchFamily="49" charset="-122"/>
              </a:rPr>
              <a:t>国内发展概况</a:t>
            </a:r>
          </a:p>
          <a:p>
            <a:pPr algn="just" eaLnBrk="1" hangingPunct="1">
              <a:lnSpc>
                <a:spcPct val="140000"/>
              </a:lnSpc>
              <a:spcBef>
                <a:spcPct val="0"/>
              </a:spcBef>
              <a:buClr>
                <a:schemeClr val="accent2"/>
              </a:buClr>
              <a:buFont typeface="Wingdings" panose="05000000000000000000" pitchFamily="2" charset="2"/>
              <a:buChar char="Ø"/>
            </a:pPr>
            <a:endParaRPr lang="zh-CN" altLang="en-US" sz="2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600" b="1"/>
              <a:t> </a:t>
            </a:r>
            <a:r>
              <a:rPr lang="zh-CN" altLang="en-US" sz="2400" b="1"/>
              <a:t>相比之下，我国物联网产业发展还比较落后，</a:t>
            </a:r>
            <a:r>
              <a:rPr lang="en-US" altLang="zh-CN" sz="2400" b="1"/>
              <a:t>2009</a:t>
            </a:r>
            <a:r>
              <a:rPr lang="zh-CN" altLang="en-US" sz="2400" b="1"/>
              <a:t>年物联网产业界权威杂志</a:t>
            </a:r>
            <a:r>
              <a:rPr lang="en-US" altLang="zh-CN" sz="2400" b="1"/>
              <a:t>M2M Magazine </a:t>
            </a:r>
            <a:r>
              <a:rPr lang="zh-CN" altLang="en-US" sz="2400" b="1"/>
              <a:t>统计了全球物联网发展</a:t>
            </a:r>
            <a:r>
              <a:rPr lang="en-US" altLang="zh-CN" sz="2400" b="1"/>
              <a:t>100</a:t>
            </a:r>
            <a:r>
              <a:rPr lang="zh-CN" altLang="en-US" sz="2400" b="1"/>
              <a:t>强，</a:t>
            </a:r>
            <a:r>
              <a:rPr lang="en-US" altLang="zh-CN" sz="2400" b="1"/>
              <a:t>81</a:t>
            </a:r>
            <a:r>
              <a:rPr lang="zh-CN" altLang="en-US" sz="2400" b="1"/>
              <a:t>个在北美，</a:t>
            </a:r>
            <a:r>
              <a:rPr lang="en-US" altLang="zh-CN" sz="2400" b="1"/>
              <a:t>18</a:t>
            </a:r>
            <a:r>
              <a:rPr lang="zh-CN" altLang="en-US" sz="2400" b="1"/>
              <a:t>个在欧洲，</a:t>
            </a:r>
            <a:r>
              <a:rPr lang="en-US" altLang="zh-CN" sz="2400" b="1"/>
              <a:t>1</a:t>
            </a:r>
            <a:r>
              <a:rPr lang="zh-CN" altLang="en-US" sz="2400" b="1"/>
              <a:t>个亚太地区（非中国），我国最大物联网公司产值还没过亿元。</a:t>
            </a:r>
          </a:p>
        </p:txBody>
      </p:sp>
      <p:sp>
        <p:nvSpPr>
          <p:cNvPr id="147460" name="Rectangle 3">
            <a:extLst>
              <a:ext uri="{FF2B5EF4-FFF2-40B4-BE49-F238E27FC236}">
                <a16:creationId xmlns:a16="http://schemas.microsoft.com/office/drawing/2014/main" id="{67312E2B-208E-42E7-80E8-6CD8A43013E0}"/>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1">
            <a:extLst>
              <a:ext uri="{FF2B5EF4-FFF2-40B4-BE49-F238E27FC236}">
                <a16:creationId xmlns:a16="http://schemas.microsoft.com/office/drawing/2014/main" id="{521255BE-8C72-429C-AC40-C7947A2C5E75}"/>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48483" name="Rectangle 2">
            <a:extLst>
              <a:ext uri="{FF2B5EF4-FFF2-40B4-BE49-F238E27FC236}">
                <a16:creationId xmlns:a16="http://schemas.microsoft.com/office/drawing/2014/main" id="{4046CCC3-519D-439A-BFC5-70ED133AEC2C}"/>
              </a:ext>
            </a:extLst>
          </p:cNvPr>
          <p:cNvSpPr>
            <a:spLocks noChangeArrowheads="1"/>
          </p:cNvSpPr>
          <p:nvPr/>
        </p:nvSpPr>
        <p:spPr bwMode="auto">
          <a:xfrm>
            <a:off x="1187450" y="1700213"/>
            <a:ext cx="72866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3000" b="1">
                <a:latin typeface="Tahoma" panose="020B0604030504040204" pitchFamily="34" charset="0"/>
              </a:rPr>
              <a:t> </a:t>
            </a:r>
            <a:r>
              <a:rPr lang="zh-CN" altLang="en-US" sz="3000" b="1">
                <a:latin typeface="Tahoma" panose="020B0604030504040204" pitchFamily="34" charset="0"/>
              </a:rPr>
              <a:t>物联网骤热的原因？</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物联网的演进</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物联网发展概况  </a:t>
            </a:r>
          </a:p>
          <a:p>
            <a:pPr algn="just" eaLnBrk="1" hangingPunct="1">
              <a:lnSpc>
                <a:spcPct val="200000"/>
              </a:lnSpc>
              <a:spcBef>
                <a:spcPct val="0"/>
              </a:spcBef>
              <a:buClrTx/>
              <a:buFont typeface="Wingdings" panose="05000000000000000000" pitchFamily="2" charset="2"/>
              <a:buChar char="Ø"/>
            </a:pPr>
            <a:r>
              <a:rPr lang="zh-CN" altLang="en-US" sz="3000" b="1">
                <a:solidFill>
                  <a:schemeClr val="accent1"/>
                </a:solidFill>
                <a:latin typeface="Tahoma" panose="020B0604030504040204" pitchFamily="34" charset="0"/>
              </a:rPr>
              <a:t> 物联网面临问题</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物联网发展趋势</a:t>
            </a:r>
          </a:p>
        </p:txBody>
      </p:sp>
      <p:sp>
        <p:nvSpPr>
          <p:cNvPr id="148484" name="Rectangle 3">
            <a:extLst>
              <a:ext uri="{FF2B5EF4-FFF2-40B4-BE49-F238E27FC236}">
                <a16:creationId xmlns:a16="http://schemas.microsoft.com/office/drawing/2014/main" id="{F2C3AC25-7502-4B29-A27B-61D417C6135C}"/>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3</a:t>
            </a:r>
            <a:r>
              <a:rPr lang="zh-CN" altLang="en-US" sz="6600" b="1">
                <a:solidFill>
                  <a:schemeClr val="tx2"/>
                </a:solidFill>
                <a:ea typeface="隶书" panose="02010509060101010101" pitchFamily="49" charset="-122"/>
              </a:rPr>
              <a:t>、物联网发展趋势</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日期占位符 1">
            <a:extLst>
              <a:ext uri="{FF2B5EF4-FFF2-40B4-BE49-F238E27FC236}">
                <a16:creationId xmlns:a16="http://schemas.microsoft.com/office/drawing/2014/main" id="{BA7C4222-3894-4D43-B184-CABD6E2FC84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6675" name="Rectangle 2">
            <a:extLst>
              <a:ext uri="{FF2B5EF4-FFF2-40B4-BE49-F238E27FC236}">
                <a16:creationId xmlns:a16="http://schemas.microsoft.com/office/drawing/2014/main" id="{3567489D-2C43-493B-B622-5866E111E996}"/>
              </a:ext>
            </a:extLst>
          </p:cNvPr>
          <p:cNvSpPr>
            <a:spLocks noChangeArrowheads="1"/>
          </p:cNvSpPr>
          <p:nvPr/>
        </p:nvSpPr>
        <p:spPr bwMode="auto">
          <a:xfrm>
            <a:off x="323850" y="1628775"/>
            <a:ext cx="8640763"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3600" b="1">
                <a:solidFill>
                  <a:schemeClr val="accent2"/>
                </a:solidFill>
                <a:ea typeface="隶书" panose="02010509060101010101" pitchFamily="49" charset="-122"/>
              </a:rPr>
              <a:t>2. </a:t>
            </a:r>
            <a:r>
              <a:rPr lang="zh-CN" altLang="en-US" sz="3600" b="1">
                <a:solidFill>
                  <a:schemeClr val="accent2"/>
                </a:solidFill>
                <a:ea typeface="隶书" panose="02010509060101010101" pitchFamily="49" charset="-122"/>
              </a:rPr>
              <a:t>国内发展概况</a:t>
            </a:r>
          </a:p>
          <a:p>
            <a:pPr eaLnBrk="1" hangingPunct="1">
              <a:spcBef>
                <a:spcPct val="0"/>
              </a:spcBef>
              <a:buClrTx/>
              <a:buFontTx/>
              <a:buNone/>
            </a:pPr>
            <a:endParaRPr lang="zh-CN" altLang="en-US" sz="1200" b="1">
              <a:solidFill>
                <a:schemeClr val="accent2"/>
              </a:solidFill>
              <a:ea typeface="隶书" panose="02010509060101010101" pitchFamily="49" charset="-122"/>
            </a:endParaRPr>
          </a:p>
          <a:p>
            <a:pPr eaLnBrk="1" hangingPunct="1">
              <a:spcBef>
                <a:spcPct val="0"/>
              </a:spcBef>
              <a:buClrTx/>
              <a:buFontTx/>
              <a:buNone/>
            </a:pPr>
            <a:r>
              <a:rPr lang="zh-CN" altLang="en-US" sz="2400" b="1">
                <a:solidFill>
                  <a:srgbClr val="00FF00"/>
                </a:solidFill>
              </a:rPr>
              <a:t>      我国物联网产业落后的主要原因是：</a:t>
            </a:r>
          </a:p>
          <a:p>
            <a:pPr eaLnBrk="1" hangingPunct="1">
              <a:spcBef>
                <a:spcPct val="0"/>
              </a:spcBef>
              <a:buClrTx/>
              <a:buFontTx/>
              <a:buNone/>
            </a:pPr>
            <a:endParaRPr lang="zh-CN" altLang="en-US" sz="1000" b="1"/>
          </a:p>
          <a:p>
            <a:pPr eaLnBrk="1" hangingPunct="1">
              <a:spcBef>
                <a:spcPct val="0"/>
              </a:spcBef>
              <a:buClrTx/>
              <a:buFontTx/>
              <a:buNone/>
            </a:pPr>
            <a:r>
              <a:rPr lang="zh-CN" altLang="en-US" sz="2400" b="1"/>
              <a:t>      ① 关键技术落后，传感器技术、识别技术、计算技术、嵌入智能技术等，例如传感器技术还处于初期发展阶段；</a:t>
            </a:r>
          </a:p>
          <a:p>
            <a:pPr eaLnBrk="1" hangingPunct="1">
              <a:spcBef>
                <a:spcPct val="0"/>
              </a:spcBef>
              <a:buClrTx/>
              <a:buFontTx/>
              <a:buNone/>
            </a:pPr>
            <a:endParaRPr lang="zh-CN" altLang="en-US" sz="1000" b="1"/>
          </a:p>
          <a:p>
            <a:pPr eaLnBrk="1" hangingPunct="1">
              <a:spcBef>
                <a:spcPct val="0"/>
              </a:spcBef>
              <a:buClrTx/>
              <a:buFontTx/>
              <a:buNone/>
            </a:pPr>
            <a:r>
              <a:rPr lang="zh-CN" altLang="en-US" sz="2400" b="1"/>
              <a:t>      ② 标准体系不完善，相关标准分散，各标准组织缺乏相应的统一协调；</a:t>
            </a:r>
          </a:p>
          <a:p>
            <a:pPr eaLnBrk="1" hangingPunct="1">
              <a:spcBef>
                <a:spcPct val="0"/>
              </a:spcBef>
              <a:buClrTx/>
              <a:buFontTx/>
              <a:buNone/>
            </a:pPr>
            <a:endParaRPr lang="zh-CN" altLang="en-US" sz="1000" b="1"/>
          </a:p>
          <a:p>
            <a:pPr eaLnBrk="1" hangingPunct="1">
              <a:spcBef>
                <a:spcPct val="0"/>
              </a:spcBef>
              <a:buClrTx/>
              <a:buFontTx/>
              <a:buNone/>
            </a:pPr>
            <a:r>
              <a:rPr lang="zh-CN" altLang="en-US" sz="2400" b="1"/>
              <a:t>      ③ 物联网领域整体规划滞后，目前缺少物联网领域发展的整体规划，没有政府推动、政策的支持以及行业带动，是很难形成物联网产业规模。</a:t>
            </a:r>
          </a:p>
        </p:txBody>
      </p:sp>
      <p:sp>
        <p:nvSpPr>
          <p:cNvPr id="149508" name="Rectangle 3">
            <a:extLst>
              <a:ext uri="{FF2B5EF4-FFF2-40B4-BE49-F238E27FC236}">
                <a16:creationId xmlns:a16="http://schemas.microsoft.com/office/drawing/2014/main" id="{FB6E9D90-FC11-40EB-9208-2C0DE23CDAD9}"/>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3.3  </a:t>
            </a:r>
            <a:r>
              <a:rPr lang="zh-CN" altLang="en-US" sz="6000" b="1">
                <a:solidFill>
                  <a:schemeClr val="tx2"/>
                </a:solidFill>
                <a:ea typeface="隶书" panose="02010509060101010101" pitchFamily="49" charset="-122"/>
              </a:rPr>
              <a:t>物联网发展概况</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1">
            <a:extLst>
              <a:ext uri="{FF2B5EF4-FFF2-40B4-BE49-F238E27FC236}">
                <a16:creationId xmlns:a16="http://schemas.microsoft.com/office/drawing/2014/main" id="{A8E9E097-9D69-4E30-837E-F6AC91F128F8}"/>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0531" name="Rectangle 2">
            <a:extLst>
              <a:ext uri="{FF2B5EF4-FFF2-40B4-BE49-F238E27FC236}">
                <a16:creationId xmlns:a16="http://schemas.microsoft.com/office/drawing/2014/main" id="{2E411130-056D-4DD0-9CAE-37E3AE65D80E}"/>
              </a:ext>
            </a:extLst>
          </p:cNvPr>
          <p:cNvSpPr>
            <a:spLocks noChangeArrowheads="1"/>
          </p:cNvSpPr>
          <p:nvPr/>
        </p:nvSpPr>
        <p:spPr bwMode="auto">
          <a:xfrm>
            <a:off x="971550" y="1557338"/>
            <a:ext cx="698500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0"/>
              </a:spcBef>
              <a:buClrTx/>
              <a:buFont typeface="Wingdings" panose="05000000000000000000" pitchFamily="2" charset="2"/>
              <a:buChar char="Ø"/>
            </a:pPr>
            <a:r>
              <a:rPr lang="en-US" altLang="zh-CN" b="1">
                <a:latin typeface="Tahoma" panose="020B0604030504040204" pitchFamily="34" charset="0"/>
              </a:rPr>
              <a:t> </a:t>
            </a:r>
            <a:r>
              <a:rPr lang="zh-CN" altLang="en-US" b="1">
                <a:latin typeface="Tahoma" panose="020B0604030504040204" pitchFamily="34" charset="0"/>
              </a:rPr>
              <a:t>技术标准问题</a:t>
            </a: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协议与安全问题</a:t>
            </a: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终端与地址问题</a:t>
            </a: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费用与规模化问题</a:t>
            </a: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商业模式与产业链问题</a:t>
            </a: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配套政策和规范的制订与完善</a:t>
            </a:r>
          </a:p>
        </p:txBody>
      </p:sp>
      <p:sp>
        <p:nvSpPr>
          <p:cNvPr id="150532" name="Rectangle 3">
            <a:extLst>
              <a:ext uri="{FF2B5EF4-FFF2-40B4-BE49-F238E27FC236}">
                <a16:creationId xmlns:a16="http://schemas.microsoft.com/office/drawing/2014/main" id="{87DDFD7B-3A06-447D-ABF7-12BC40DE397A}"/>
              </a:ext>
            </a:extLst>
          </p:cNvPr>
          <p:cNvSpPr>
            <a:spLocks noChangeArrowheads="1"/>
          </p:cNvSpPr>
          <p:nvPr/>
        </p:nvSpPr>
        <p:spPr bwMode="auto">
          <a:xfrm>
            <a:off x="1258888" y="115888"/>
            <a:ext cx="7058025"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3.4  </a:t>
            </a:r>
            <a:r>
              <a:rPr lang="zh-CN" altLang="en-US" sz="6000" b="1">
                <a:solidFill>
                  <a:schemeClr val="tx2"/>
                </a:solidFill>
                <a:ea typeface="隶书" panose="02010509060101010101" pitchFamily="49" charset="-122"/>
              </a:rPr>
              <a:t>物联网面临问题</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1">
            <a:extLst>
              <a:ext uri="{FF2B5EF4-FFF2-40B4-BE49-F238E27FC236}">
                <a16:creationId xmlns:a16="http://schemas.microsoft.com/office/drawing/2014/main" id="{72844164-A338-4691-AEDA-94AE0365085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1555" name="Rectangle 2">
            <a:extLst>
              <a:ext uri="{FF2B5EF4-FFF2-40B4-BE49-F238E27FC236}">
                <a16:creationId xmlns:a16="http://schemas.microsoft.com/office/drawing/2014/main" id="{2E66777D-0D7B-4988-8B7B-2F90530A5049}"/>
              </a:ext>
            </a:extLst>
          </p:cNvPr>
          <p:cNvSpPr>
            <a:spLocks noChangeArrowheads="1"/>
          </p:cNvSpPr>
          <p:nvPr/>
        </p:nvSpPr>
        <p:spPr bwMode="auto">
          <a:xfrm>
            <a:off x="431800" y="1208088"/>
            <a:ext cx="8712200" cy="555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0"/>
              </a:spcBef>
              <a:buClrTx/>
              <a:buFont typeface="Wingdings" panose="05000000000000000000" pitchFamily="2" charset="2"/>
              <a:buChar char="Ø"/>
            </a:pPr>
            <a:r>
              <a:rPr lang="en-US" altLang="zh-CN" sz="2400" b="1">
                <a:latin typeface="Tahoma" panose="020B0604030504040204" pitchFamily="34" charset="0"/>
              </a:rPr>
              <a:t> </a:t>
            </a:r>
            <a:r>
              <a:rPr lang="zh-CN" altLang="en-US" sz="2400" b="1">
                <a:latin typeface="Tahoma" panose="020B0604030504040204" pitchFamily="34" charset="0"/>
              </a:rPr>
              <a:t>如果能够面对挑战，从深层次解决物联网中的关键理论问题和技术难点，并且能够将物联网研究和开发的成果应用于实际，则就可以在物联网研究和开发中获得发展的机遇。</a:t>
            </a:r>
          </a:p>
          <a:p>
            <a:pPr eaLnBrk="1" hangingPunct="1">
              <a:lnSpc>
                <a:spcPct val="160000"/>
              </a:lnSpc>
              <a:spcBef>
                <a:spcPct val="0"/>
              </a:spcBef>
              <a:buClrTx/>
              <a:buFont typeface="Wingdings" panose="05000000000000000000" pitchFamily="2" charset="2"/>
              <a:buChar char="Ø"/>
            </a:pPr>
            <a:r>
              <a:rPr lang="zh-CN" altLang="en-US" sz="2400" b="1">
                <a:latin typeface="Tahoma" panose="020B0604030504040204" pitchFamily="34" charset="0"/>
              </a:rPr>
              <a:t> 否则，物联网研究和开发只会浪费时间和资源，又一次错过了在科学和技术领域发展的机遇。物联网研究和开发面临的问题集中在</a:t>
            </a:r>
            <a:r>
              <a:rPr lang="zh-CN" altLang="en-US" sz="2400" b="1">
                <a:solidFill>
                  <a:srgbClr val="00FF00"/>
                </a:solidFill>
                <a:latin typeface="Tahoma" panose="020B0604030504040204" pitchFamily="34" charset="0"/>
              </a:rPr>
              <a:t>基础研究、技术开发、示范系统构建与部署</a:t>
            </a:r>
            <a:r>
              <a:rPr lang="zh-CN" altLang="en-US" sz="2400" b="1">
                <a:latin typeface="Tahoma" panose="020B0604030504040204" pitchFamily="34" charset="0"/>
              </a:rPr>
              <a:t>等三个方面。</a:t>
            </a:r>
          </a:p>
        </p:txBody>
      </p:sp>
      <p:sp>
        <p:nvSpPr>
          <p:cNvPr id="151556" name="Rectangle 3">
            <a:extLst>
              <a:ext uri="{FF2B5EF4-FFF2-40B4-BE49-F238E27FC236}">
                <a16:creationId xmlns:a16="http://schemas.microsoft.com/office/drawing/2014/main" id="{2AF794D7-C66E-4A73-B78D-D8A143F39FDA}"/>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3.4  </a:t>
            </a:r>
            <a:r>
              <a:rPr lang="zh-CN" altLang="en-US" sz="6000" b="1">
                <a:solidFill>
                  <a:schemeClr val="tx2"/>
                </a:solidFill>
                <a:ea typeface="隶书" panose="02010509060101010101" pitchFamily="49" charset="-122"/>
              </a:rPr>
              <a:t>物联网面临问题</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日期占位符 1">
            <a:extLst>
              <a:ext uri="{FF2B5EF4-FFF2-40B4-BE49-F238E27FC236}">
                <a16:creationId xmlns:a16="http://schemas.microsoft.com/office/drawing/2014/main" id="{2FD867A1-6547-4112-82BB-4814587B7B8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2579" name="Rectangle 2">
            <a:extLst>
              <a:ext uri="{FF2B5EF4-FFF2-40B4-BE49-F238E27FC236}">
                <a16:creationId xmlns:a16="http://schemas.microsoft.com/office/drawing/2014/main" id="{E6E6E3B7-2225-40F7-9DEC-9E7200ED1C7C}"/>
              </a:ext>
            </a:extLst>
          </p:cNvPr>
          <p:cNvSpPr>
            <a:spLocks noChangeArrowheads="1"/>
          </p:cNvSpPr>
          <p:nvPr/>
        </p:nvSpPr>
        <p:spPr bwMode="auto">
          <a:xfrm>
            <a:off x="1187450" y="1700213"/>
            <a:ext cx="72866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3000" b="1">
                <a:latin typeface="Tahoma" panose="020B0604030504040204" pitchFamily="34" charset="0"/>
              </a:rPr>
              <a:t> </a:t>
            </a:r>
            <a:r>
              <a:rPr lang="zh-CN" altLang="en-US" sz="3000" b="1">
                <a:latin typeface="Tahoma" panose="020B0604030504040204" pitchFamily="34" charset="0"/>
              </a:rPr>
              <a:t>物联网骤热的原因？</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物联网的演进</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物联网发展概况  </a:t>
            </a:r>
          </a:p>
          <a:p>
            <a:pPr algn="just" eaLnBrk="1" hangingPunct="1">
              <a:lnSpc>
                <a:spcPct val="200000"/>
              </a:lnSpc>
              <a:spcBef>
                <a:spcPct val="0"/>
              </a:spcBef>
              <a:buClrTx/>
              <a:buFont typeface="Wingdings" panose="05000000000000000000" pitchFamily="2" charset="2"/>
              <a:buChar char="Ø"/>
            </a:pPr>
            <a:r>
              <a:rPr lang="zh-CN" altLang="en-US" sz="3000" b="1">
                <a:latin typeface="Tahoma" panose="020B0604030504040204" pitchFamily="34" charset="0"/>
              </a:rPr>
              <a:t> 物联网面临问题</a:t>
            </a:r>
          </a:p>
          <a:p>
            <a:pPr algn="just" eaLnBrk="1" hangingPunct="1">
              <a:lnSpc>
                <a:spcPct val="200000"/>
              </a:lnSpc>
              <a:spcBef>
                <a:spcPct val="0"/>
              </a:spcBef>
              <a:buClrTx/>
              <a:buFont typeface="Wingdings" panose="05000000000000000000" pitchFamily="2" charset="2"/>
              <a:buChar char="Ø"/>
            </a:pPr>
            <a:r>
              <a:rPr lang="zh-CN" altLang="en-US" sz="3000" b="1">
                <a:solidFill>
                  <a:schemeClr val="accent1"/>
                </a:solidFill>
                <a:latin typeface="Tahoma" panose="020B0604030504040204" pitchFamily="34" charset="0"/>
              </a:rPr>
              <a:t> 物联网发展趋势</a:t>
            </a:r>
          </a:p>
        </p:txBody>
      </p:sp>
      <p:sp>
        <p:nvSpPr>
          <p:cNvPr id="152580" name="Rectangle 3">
            <a:extLst>
              <a:ext uri="{FF2B5EF4-FFF2-40B4-BE49-F238E27FC236}">
                <a16:creationId xmlns:a16="http://schemas.microsoft.com/office/drawing/2014/main" id="{2233E638-C420-4A70-8657-7F96EC4FD4B9}"/>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3</a:t>
            </a:r>
            <a:r>
              <a:rPr lang="zh-CN" altLang="en-US" sz="6600" b="1">
                <a:solidFill>
                  <a:schemeClr val="tx2"/>
                </a:solidFill>
                <a:ea typeface="隶书" panose="02010509060101010101" pitchFamily="49" charset="-122"/>
              </a:rPr>
              <a:t>、物联网发展趋势</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日期占位符 1">
            <a:extLst>
              <a:ext uri="{FF2B5EF4-FFF2-40B4-BE49-F238E27FC236}">
                <a16:creationId xmlns:a16="http://schemas.microsoft.com/office/drawing/2014/main" id="{EB2283EA-5E84-4D88-9EAB-C870F96F685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1795" name="Rectangle 2">
            <a:extLst>
              <a:ext uri="{FF2B5EF4-FFF2-40B4-BE49-F238E27FC236}">
                <a16:creationId xmlns:a16="http://schemas.microsoft.com/office/drawing/2014/main" id="{FD984499-3E76-4170-82E9-BA7D95366B20}"/>
              </a:ext>
            </a:extLst>
          </p:cNvPr>
          <p:cNvSpPr>
            <a:spLocks noChangeArrowheads="1"/>
          </p:cNvSpPr>
          <p:nvPr/>
        </p:nvSpPr>
        <p:spPr bwMode="auto">
          <a:xfrm>
            <a:off x="468313" y="2133600"/>
            <a:ext cx="8351837"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400" b="1"/>
              <a:t> </a:t>
            </a:r>
            <a:r>
              <a:rPr lang="zh-CN" altLang="en-US" b="1"/>
              <a:t>集电子产业、软件业、通信运营业、信息服务业和面向行业的应用与系统集成中心等于一体的完整产业链正在逐步形成。</a:t>
            </a:r>
          </a:p>
          <a:p>
            <a:pPr eaLnBrk="1" hangingPunct="1">
              <a:spcBef>
                <a:spcPct val="0"/>
              </a:spcBef>
              <a:buClrTx/>
              <a:buFont typeface="Wingdings" panose="05000000000000000000" pitchFamily="2" charset="2"/>
              <a:buChar char="Ø"/>
            </a:pPr>
            <a:endParaRPr lang="zh-CN" altLang="en-US" b="1"/>
          </a:p>
          <a:p>
            <a:pPr eaLnBrk="1" hangingPunct="1">
              <a:spcBef>
                <a:spcPct val="0"/>
              </a:spcBef>
              <a:buClrTx/>
              <a:buFont typeface="Wingdings" panose="05000000000000000000" pitchFamily="2" charset="2"/>
              <a:buChar char="Ø"/>
            </a:pPr>
            <a:endParaRPr lang="zh-CN" altLang="en-US" b="1"/>
          </a:p>
          <a:p>
            <a:pPr eaLnBrk="1" hangingPunct="1">
              <a:spcBef>
                <a:spcPct val="0"/>
              </a:spcBef>
              <a:buClrTx/>
              <a:buFont typeface="Wingdings" panose="05000000000000000000" pitchFamily="2" charset="2"/>
              <a:buChar char="Ø"/>
            </a:pPr>
            <a:r>
              <a:rPr lang="zh-CN" altLang="en-US" b="1"/>
              <a:t>应用试点向行业规模化应用拓展，跨行业和地区的综合性应用正逐步启动。</a:t>
            </a:r>
          </a:p>
        </p:txBody>
      </p:sp>
      <p:sp>
        <p:nvSpPr>
          <p:cNvPr id="153604" name="Rectangle 3">
            <a:extLst>
              <a:ext uri="{FF2B5EF4-FFF2-40B4-BE49-F238E27FC236}">
                <a16:creationId xmlns:a16="http://schemas.microsoft.com/office/drawing/2014/main" id="{8E33EDFD-6B2A-44FC-AA44-0B23F73C71AC}"/>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日期占位符 1">
            <a:extLst>
              <a:ext uri="{FF2B5EF4-FFF2-40B4-BE49-F238E27FC236}">
                <a16:creationId xmlns:a16="http://schemas.microsoft.com/office/drawing/2014/main" id="{298D4F3F-BFC3-4E5C-93FE-42B7E80C322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2819" name="Rectangle 2">
            <a:extLst>
              <a:ext uri="{FF2B5EF4-FFF2-40B4-BE49-F238E27FC236}">
                <a16:creationId xmlns:a16="http://schemas.microsoft.com/office/drawing/2014/main" id="{1AE81D62-E3F4-4BDE-A1A0-CCB443BBC088}"/>
              </a:ext>
            </a:extLst>
          </p:cNvPr>
          <p:cNvSpPr>
            <a:spLocks noChangeArrowheads="1"/>
          </p:cNvSpPr>
          <p:nvPr/>
        </p:nvSpPr>
        <p:spPr bwMode="auto">
          <a:xfrm>
            <a:off x="468313" y="1989138"/>
            <a:ext cx="8351837" cy="447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b="1"/>
              <a:t> </a:t>
            </a:r>
            <a:r>
              <a:rPr lang="zh-CN" altLang="en-US" b="1"/>
              <a:t>应用功能以目前的身份识别、电子票证为主逐渐向物品识别过渡，如向资产管理、食品药品安全监管、电子文档、图书馆、仓储物流等物品识别拓展；</a:t>
            </a:r>
          </a:p>
          <a:p>
            <a:pPr eaLnBrk="1" hangingPunct="1">
              <a:spcBef>
                <a:spcPct val="0"/>
              </a:spcBef>
              <a:buClrTx/>
              <a:buFont typeface="Wingdings" panose="05000000000000000000" pitchFamily="2" charset="2"/>
              <a:buChar char="Ø"/>
            </a:pPr>
            <a:endParaRPr lang="zh-CN" altLang="en-US" b="1"/>
          </a:p>
          <a:p>
            <a:pPr eaLnBrk="1" hangingPunct="1">
              <a:spcBef>
                <a:spcPct val="0"/>
              </a:spcBef>
              <a:buClrTx/>
              <a:buFont typeface="Wingdings" panose="05000000000000000000" pitchFamily="2" charset="2"/>
              <a:buChar char="Ø"/>
            </a:pPr>
            <a:r>
              <a:rPr lang="zh-CN" altLang="en-US" b="1"/>
              <a:t>应用频率以低、高频为主逐渐向超高频和微波过渡，即从低高频的门禁、二代身份证应用逐步向高速公路不停车收费、交通车辆管理等超高频应用拓展。</a:t>
            </a:r>
          </a:p>
        </p:txBody>
      </p:sp>
      <p:sp>
        <p:nvSpPr>
          <p:cNvPr id="154628" name="Rectangle 3">
            <a:extLst>
              <a:ext uri="{FF2B5EF4-FFF2-40B4-BE49-F238E27FC236}">
                <a16:creationId xmlns:a16="http://schemas.microsoft.com/office/drawing/2014/main" id="{B5217F80-4B8D-4044-9254-772AD64A2B3A}"/>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1">
            <a:extLst>
              <a:ext uri="{FF2B5EF4-FFF2-40B4-BE49-F238E27FC236}">
                <a16:creationId xmlns:a16="http://schemas.microsoft.com/office/drawing/2014/main" id="{69C474D1-EC37-4575-960D-70912F9A945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5651" name="Rectangle 2">
            <a:extLst>
              <a:ext uri="{FF2B5EF4-FFF2-40B4-BE49-F238E27FC236}">
                <a16:creationId xmlns:a16="http://schemas.microsoft.com/office/drawing/2014/main" id="{B3CF9C89-6540-4D6F-83F8-F515A6656C90}"/>
              </a:ext>
            </a:extLst>
          </p:cNvPr>
          <p:cNvSpPr>
            <a:spLocks noChangeArrowheads="1"/>
          </p:cNvSpPr>
          <p:nvPr/>
        </p:nvSpPr>
        <p:spPr bwMode="auto">
          <a:xfrm>
            <a:off x="827088" y="188913"/>
            <a:ext cx="8137525"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3.1   </a:t>
            </a:r>
            <a:r>
              <a:rPr lang="zh-CN" altLang="en-US" sz="6000" b="1">
                <a:solidFill>
                  <a:schemeClr val="tx2"/>
                </a:solidFill>
                <a:ea typeface="隶书" panose="02010509060101010101" pitchFamily="49" charset="-122"/>
              </a:rPr>
              <a:t>物联网骤热原因？</a:t>
            </a:r>
          </a:p>
        </p:txBody>
      </p:sp>
      <p:sp>
        <p:nvSpPr>
          <p:cNvPr id="573443" name="Rectangle 2">
            <a:extLst>
              <a:ext uri="{FF2B5EF4-FFF2-40B4-BE49-F238E27FC236}">
                <a16:creationId xmlns:a16="http://schemas.microsoft.com/office/drawing/2014/main" id="{BCFD6715-FE2D-472E-AF71-F85BE1DAFC72}"/>
              </a:ext>
            </a:extLst>
          </p:cNvPr>
          <p:cNvSpPr>
            <a:spLocks noChangeArrowheads="1"/>
          </p:cNvSpPr>
          <p:nvPr/>
        </p:nvSpPr>
        <p:spPr bwMode="auto">
          <a:xfrm>
            <a:off x="611188" y="1412875"/>
            <a:ext cx="52498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1pPr>
            <a:lvl2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2pPr>
            <a:lvl3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3pPr>
            <a:lvl4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4pPr>
            <a:lvl5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9pPr>
          </a:lstStyle>
          <a:p>
            <a:pPr eaLnBrk="1" hangingPunct="1">
              <a:defRPr/>
            </a:pPr>
            <a:r>
              <a:rPr lang="zh-CN" altLang="en-US" sz="4000" b="1">
                <a:ea typeface="隶书" pitchFamily="49" charset="-122"/>
              </a:rPr>
              <a:t>物联网技术发展趋势</a:t>
            </a:r>
          </a:p>
        </p:txBody>
      </p:sp>
      <p:sp>
        <p:nvSpPr>
          <p:cNvPr id="155653" name="AutoShape 6">
            <a:extLst>
              <a:ext uri="{FF2B5EF4-FFF2-40B4-BE49-F238E27FC236}">
                <a16:creationId xmlns:a16="http://schemas.microsoft.com/office/drawing/2014/main" id="{E6A91C15-A98E-434F-8D98-11859A643644}"/>
              </a:ext>
            </a:extLst>
          </p:cNvPr>
          <p:cNvSpPr>
            <a:spLocks noChangeArrowheads="1"/>
          </p:cNvSpPr>
          <p:nvPr/>
        </p:nvSpPr>
        <p:spPr bwMode="auto">
          <a:xfrm>
            <a:off x="3635375" y="2349500"/>
            <a:ext cx="4816475" cy="2851150"/>
          </a:xfrm>
          <a:prstGeom prst="roundRect">
            <a:avLst>
              <a:gd name="adj" fmla="val 3481"/>
            </a:avLst>
          </a:prstGeom>
          <a:noFill/>
          <a:ln w="19050" cap="rnd">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grpSp>
        <p:nvGrpSpPr>
          <p:cNvPr id="155654" name="Group 7">
            <a:extLst>
              <a:ext uri="{FF2B5EF4-FFF2-40B4-BE49-F238E27FC236}">
                <a16:creationId xmlns:a16="http://schemas.microsoft.com/office/drawing/2014/main" id="{55218DA3-7700-4AB1-8721-DBC4AE06B906}"/>
              </a:ext>
            </a:extLst>
          </p:cNvPr>
          <p:cNvGrpSpPr>
            <a:grpSpLocks/>
          </p:cNvGrpSpPr>
          <p:nvPr/>
        </p:nvGrpSpPr>
        <p:grpSpPr bwMode="auto">
          <a:xfrm>
            <a:off x="3709988" y="2420938"/>
            <a:ext cx="4533900" cy="647700"/>
            <a:chOff x="2304" y="1200"/>
            <a:chExt cx="3102" cy="593"/>
          </a:xfrm>
        </p:grpSpPr>
        <p:sp>
          <p:nvSpPr>
            <p:cNvPr id="47" name="AutoShape 8">
              <a:extLst>
                <a:ext uri="{FF2B5EF4-FFF2-40B4-BE49-F238E27FC236}">
                  <a16:creationId xmlns:a16="http://schemas.microsoft.com/office/drawing/2014/main" id="{2B24E681-FFB1-4237-9F26-46E0AE5C4764}"/>
                </a:ext>
              </a:extLst>
            </p:cNvPr>
            <p:cNvSpPr>
              <a:spLocks noChangeArrowheads="1"/>
            </p:cNvSpPr>
            <p:nvPr/>
          </p:nvSpPr>
          <p:spPr bwMode="gray">
            <a:xfrm>
              <a:off x="2334" y="1204"/>
              <a:ext cx="3072" cy="589"/>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headEnd/>
              <a:tailEnd/>
            </a:ln>
            <a:effectLst/>
          </p:spPr>
          <p:txBody>
            <a:bodyPr wrap="none" anchor="ctr"/>
            <a:lstStyle/>
            <a:p>
              <a:pPr eaLnBrk="1" hangingPunct="1">
                <a:defRPr/>
              </a:pPr>
              <a:endParaRPr lang="zh-CN" altLang="en-US" sz="1800" b="1">
                <a:solidFill>
                  <a:schemeClr val="bg1"/>
                </a:solidFill>
                <a:latin typeface="Times New Roman" pitchFamily="18" charset="0"/>
              </a:endParaRPr>
            </a:p>
          </p:txBody>
        </p:sp>
        <p:sp>
          <p:nvSpPr>
            <p:cNvPr id="155684" name="AutoShape 9">
              <a:extLst>
                <a:ext uri="{FF2B5EF4-FFF2-40B4-BE49-F238E27FC236}">
                  <a16:creationId xmlns:a16="http://schemas.microsoft.com/office/drawing/2014/main" id="{371F54DD-237E-4053-8D0D-B41D529D7412}"/>
                </a:ext>
              </a:extLst>
            </p:cNvPr>
            <p:cNvSpPr>
              <a:spLocks noChangeArrowheads="1"/>
            </p:cNvSpPr>
            <p:nvPr/>
          </p:nvSpPr>
          <p:spPr bwMode="gray">
            <a:xfrm>
              <a:off x="2304" y="1369"/>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grpSp>
      <p:grpSp>
        <p:nvGrpSpPr>
          <p:cNvPr id="155655" name="Group 10">
            <a:extLst>
              <a:ext uri="{FF2B5EF4-FFF2-40B4-BE49-F238E27FC236}">
                <a16:creationId xmlns:a16="http://schemas.microsoft.com/office/drawing/2014/main" id="{10DC73F5-DAE6-4C4D-980B-3ED425FAB7AA}"/>
              </a:ext>
            </a:extLst>
          </p:cNvPr>
          <p:cNvGrpSpPr>
            <a:grpSpLocks/>
          </p:cNvGrpSpPr>
          <p:nvPr/>
        </p:nvGrpSpPr>
        <p:grpSpPr bwMode="auto">
          <a:xfrm>
            <a:off x="3709988" y="3141663"/>
            <a:ext cx="4533900" cy="714375"/>
            <a:chOff x="2304" y="1899"/>
            <a:chExt cx="3121" cy="530"/>
          </a:xfrm>
        </p:grpSpPr>
        <p:sp>
          <p:nvSpPr>
            <p:cNvPr id="50" name="AutoShape 11">
              <a:extLst>
                <a:ext uri="{FF2B5EF4-FFF2-40B4-BE49-F238E27FC236}">
                  <a16:creationId xmlns:a16="http://schemas.microsoft.com/office/drawing/2014/main" id="{9EA0DEE2-61A1-480A-9E8C-2C949EDB894A}"/>
                </a:ext>
              </a:extLst>
            </p:cNvPr>
            <p:cNvSpPr>
              <a:spLocks noChangeArrowheads="1"/>
            </p:cNvSpPr>
            <p:nvPr/>
          </p:nvSpPr>
          <p:spPr bwMode="gray">
            <a:xfrm>
              <a:off x="2354" y="1899"/>
              <a:ext cx="3071" cy="530"/>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headEnd/>
              <a:tailEnd/>
            </a:ln>
            <a:effectLst/>
          </p:spPr>
          <p:txBody>
            <a:bodyPr wrap="none" anchor="ctr"/>
            <a:lstStyle/>
            <a:p>
              <a:pPr eaLnBrk="1" hangingPunct="1">
                <a:defRPr/>
              </a:pPr>
              <a:endParaRPr lang="zh-CN" altLang="en-US" sz="1800" b="1">
                <a:solidFill>
                  <a:schemeClr val="bg1"/>
                </a:solidFill>
                <a:latin typeface="Times New Roman" pitchFamily="18" charset="0"/>
              </a:endParaRPr>
            </a:p>
          </p:txBody>
        </p:sp>
        <p:sp>
          <p:nvSpPr>
            <p:cNvPr id="155682" name="AutoShape 12">
              <a:extLst>
                <a:ext uri="{FF2B5EF4-FFF2-40B4-BE49-F238E27FC236}">
                  <a16:creationId xmlns:a16="http://schemas.microsoft.com/office/drawing/2014/main" id="{BE28A9AB-6675-46F9-B9CC-B288203A43CB}"/>
                </a:ext>
              </a:extLst>
            </p:cNvPr>
            <p:cNvSpPr>
              <a:spLocks noChangeArrowheads="1"/>
            </p:cNvSpPr>
            <p:nvPr/>
          </p:nvSpPr>
          <p:spPr bwMode="gray">
            <a:xfrm>
              <a:off x="2304" y="2058"/>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grpSp>
      <p:grpSp>
        <p:nvGrpSpPr>
          <p:cNvPr id="155656" name="Group 13">
            <a:extLst>
              <a:ext uri="{FF2B5EF4-FFF2-40B4-BE49-F238E27FC236}">
                <a16:creationId xmlns:a16="http://schemas.microsoft.com/office/drawing/2014/main" id="{F81516FC-C75A-41BE-A4C1-2182C2D3C2FF}"/>
              </a:ext>
            </a:extLst>
          </p:cNvPr>
          <p:cNvGrpSpPr>
            <a:grpSpLocks/>
          </p:cNvGrpSpPr>
          <p:nvPr/>
        </p:nvGrpSpPr>
        <p:grpSpPr bwMode="auto">
          <a:xfrm>
            <a:off x="3784600" y="3933825"/>
            <a:ext cx="4532313" cy="574675"/>
            <a:chOff x="2353" y="2482"/>
            <a:chExt cx="3072" cy="583"/>
          </a:xfrm>
        </p:grpSpPr>
        <p:sp>
          <p:nvSpPr>
            <p:cNvPr id="155679" name="AutoShape 14">
              <a:extLst>
                <a:ext uri="{FF2B5EF4-FFF2-40B4-BE49-F238E27FC236}">
                  <a16:creationId xmlns:a16="http://schemas.microsoft.com/office/drawing/2014/main" id="{9067AA8E-E350-4990-A20F-266977F8F751}"/>
                </a:ext>
              </a:extLst>
            </p:cNvPr>
            <p:cNvSpPr>
              <a:spLocks noChangeArrowheads="1"/>
            </p:cNvSpPr>
            <p:nvPr/>
          </p:nvSpPr>
          <p:spPr bwMode="gray">
            <a:xfrm>
              <a:off x="2353" y="2482"/>
              <a:ext cx="3072" cy="583"/>
            </a:xfrm>
            <a:prstGeom prst="roundRect">
              <a:avLst>
                <a:gd name="adj" fmla="val 10889"/>
              </a:avLst>
            </a:prstGeom>
            <a:solidFill>
              <a:srgbClr val="00FF00"/>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sp>
          <p:nvSpPr>
            <p:cNvPr id="155680" name="AutoShape 15">
              <a:extLst>
                <a:ext uri="{FF2B5EF4-FFF2-40B4-BE49-F238E27FC236}">
                  <a16:creationId xmlns:a16="http://schemas.microsoft.com/office/drawing/2014/main" id="{58ECCB83-84A0-4FC6-A88E-5E4AAA4BF028}"/>
                </a:ext>
              </a:extLst>
            </p:cNvPr>
            <p:cNvSpPr>
              <a:spLocks noChangeArrowheads="1"/>
            </p:cNvSpPr>
            <p:nvPr/>
          </p:nvSpPr>
          <p:spPr bwMode="gray">
            <a:xfrm>
              <a:off x="2353" y="2641"/>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grpSp>
      <p:sp>
        <p:nvSpPr>
          <p:cNvPr id="96266" name="Text Box 16">
            <a:extLst>
              <a:ext uri="{FF2B5EF4-FFF2-40B4-BE49-F238E27FC236}">
                <a16:creationId xmlns:a16="http://schemas.microsoft.com/office/drawing/2014/main" id="{A2827F17-3CAE-4522-9C32-3647B1BE46DD}"/>
              </a:ext>
            </a:extLst>
          </p:cNvPr>
          <p:cNvSpPr txBox="1">
            <a:spLocks noChangeArrowheads="1"/>
          </p:cNvSpPr>
          <p:nvPr/>
        </p:nvSpPr>
        <p:spPr bwMode="gray">
          <a:xfrm>
            <a:off x="4232275" y="4005263"/>
            <a:ext cx="3917950" cy="396875"/>
          </a:xfrm>
          <a:prstGeom prst="rect">
            <a:avLst/>
          </a:prstGeom>
          <a:noFill/>
          <a:ln w="9525" algn="ctr">
            <a:noFill/>
            <a:miter lim="800000"/>
            <a:headEnd/>
            <a:tailEnd/>
          </a:ln>
        </p:spPr>
        <p:txBody>
          <a:bodyPr>
            <a:spAutoFit/>
          </a:bodyPr>
          <a:lstStyle/>
          <a:p>
            <a:pPr eaLnBrk="1" hangingPunct="1">
              <a:defRPr/>
            </a:pPr>
            <a:r>
              <a:rPr lang="zh-CN" altLang="en-US" sz="2000" b="1" dirty="0">
                <a:latin typeface="+mn-ea"/>
                <a:ea typeface="+mn-ea"/>
              </a:rPr>
              <a:t>服务综合化、泛在化；</a:t>
            </a:r>
          </a:p>
        </p:txBody>
      </p:sp>
      <p:sp>
        <p:nvSpPr>
          <p:cNvPr id="155658" name="Text Box 17">
            <a:extLst>
              <a:ext uri="{FF2B5EF4-FFF2-40B4-BE49-F238E27FC236}">
                <a16:creationId xmlns:a16="http://schemas.microsoft.com/office/drawing/2014/main" id="{53DFF29A-20DA-40B9-8F72-09F47706D671}"/>
              </a:ext>
            </a:extLst>
          </p:cNvPr>
          <p:cNvSpPr txBox="1">
            <a:spLocks noChangeArrowheads="1"/>
          </p:cNvSpPr>
          <p:nvPr/>
        </p:nvSpPr>
        <p:spPr bwMode="gray">
          <a:xfrm>
            <a:off x="4306888" y="3284538"/>
            <a:ext cx="3865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000" b="1">
                <a:solidFill>
                  <a:srgbClr val="00FF00"/>
                </a:solidFill>
                <a:latin typeface="宋体" panose="02010600030101010101" pitchFamily="2" charset="-122"/>
              </a:rPr>
              <a:t>通信多元化、协同化、宽带化；</a:t>
            </a:r>
          </a:p>
        </p:txBody>
      </p:sp>
      <p:sp>
        <p:nvSpPr>
          <p:cNvPr id="155659" name="Text Box 18">
            <a:extLst>
              <a:ext uri="{FF2B5EF4-FFF2-40B4-BE49-F238E27FC236}">
                <a16:creationId xmlns:a16="http://schemas.microsoft.com/office/drawing/2014/main" id="{C3C1C8A2-5F85-4A6F-8359-E98E553EB599}"/>
              </a:ext>
            </a:extLst>
          </p:cNvPr>
          <p:cNvSpPr txBox="1">
            <a:spLocks noChangeArrowheads="1"/>
          </p:cNvSpPr>
          <p:nvPr/>
        </p:nvSpPr>
        <p:spPr bwMode="gray">
          <a:xfrm>
            <a:off x="4375150" y="2527300"/>
            <a:ext cx="3436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000" b="1">
                <a:solidFill>
                  <a:schemeClr val="accent2"/>
                </a:solidFill>
                <a:latin typeface="宋体" panose="02010600030101010101" pitchFamily="2" charset="-122"/>
              </a:rPr>
              <a:t>终端标准化、智能化</a:t>
            </a:r>
            <a:r>
              <a:rPr lang="en-US" altLang="zh-CN" sz="2000" b="1">
                <a:solidFill>
                  <a:schemeClr val="accent2"/>
                </a:solidFill>
                <a:latin typeface="宋体" panose="02010600030101010101" pitchFamily="2" charset="-122"/>
              </a:rPr>
              <a:t>;</a:t>
            </a:r>
          </a:p>
        </p:txBody>
      </p:sp>
      <p:sp>
        <p:nvSpPr>
          <p:cNvPr id="155660" name="AutoShape 15">
            <a:extLst>
              <a:ext uri="{FF2B5EF4-FFF2-40B4-BE49-F238E27FC236}">
                <a16:creationId xmlns:a16="http://schemas.microsoft.com/office/drawing/2014/main" id="{814229DC-BAE3-4A87-90E5-2B27EC109DFE}"/>
              </a:ext>
            </a:extLst>
          </p:cNvPr>
          <p:cNvSpPr>
            <a:spLocks noChangeArrowheads="1"/>
          </p:cNvSpPr>
          <p:nvPr/>
        </p:nvSpPr>
        <p:spPr bwMode="gray">
          <a:xfrm>
            <a:off x="3700463" y="5591175"/>
            <a:ext cx="517525" cy="323850"/>
          </a:xfrm>
          <a:prstGeom prst="rightArrow">
            <a:avLst>
              <a:gd name="adj1" fmla="val 50000"/>
              <a:gd name="adj2" fmla="val 66585"/>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sp>
        <p:nvSpPr>
          <p:cNvPr id="25" name="AutoShape 14">
            <a:extLst>
              <a:ext uri="{FF2B5EF4-FFF2-40B4-BE49-F238E27FC236}">
                <a16:creationId xmlns:a16="http://schemas.microsoft.com/office/drawing/2014/main" id="{E4BA3A11-986B-4E22-A718-79F2D04AA7CB}"/>
              </a:ext>
            </a:extLst>
          </p:cNvPr>
          <p:cNvSpPr>
            <a:spLocks noChangeArrowheads="1"/>
          </p:cNvSpPr>
          <p:nvPr/>
        </p:nvSpPr>
        <p:spPr bwMode="gray">
          <a:xfrm>
            <a:off x="3786188" y="4584700"/>
            <a:ext cx="4535487" cy="500063"/>
          </a:xfrm>
          <a:prstGeom prst="roundRect">
            <a:avLst>
              <a:gd name="adj" fmla="val 10889"/>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800" b="1">
                <a:solidFill>
                  <a:schemeClr val="accent2"/>
                </a:solidFill>
              </a:rPr>
              <a:t>      </a:t>
            </a:r>
            <a:r>
              <a:rPr lang="zh-CN" altLang="en-US" b="1">
                <a:solidFill>
                  <a:schemeClr val="accent2"/>
                </a:solidFill>
              </a:rPr>
              <a:t>服务个性化</a:t>
            </a:r>
          </a:p>
        </p:txBody>
      </p:sp>
      <p:sp>
        <p:nvSpPr>
          <p:cNvPr id="155662" name="AutoShape 15">
            <a:extLst>
              <a:ext uri="{FF2B5EF4-FFF2-40B4-BE49-F238E27FC236}">
                <a16:creationId xmlns:a16="http://schemas.microsoft.com/office/drawing/2014/main" id="{BC11AD8E-2445-4585-BF4B-11DFF1D1C7D8}"/>
              </a:ext>
            </a:extLst>
          </p:cNvPr>
          <p:cNvSpPr>
            <a:spLocks noChangeArrowheads="1"/>
          </p:cNvSpPr>
          <p:nvPr/>
        </p:nvSpPr>
        <p:spPr bwMode="gray">
          <a:xfrm>
            <a:off x="3786188" y="4689475"/>
            <a:ext cx="495300" cy="323850"/>
          </a:xfrm>
          <a:prstGeom prst="rightArrow">
            <a:avLst>
              <a:gd name="adj1" fmla="val 50000"/>
              <a:gd name="adj2" fmla="val 5817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b="1">
              <a:solidFill>
                <a:schemeClr val="bg1"/>
              </a:solidFill>
              <a:ea typeface="楷体_GB2312" pitchFamily="49" charset="-122"/>
            </a:endParaRPr>
          </a:p>
        </p:txBody>
      </p:sp>
      <p:grpSp>
        <p:nvGrpSpPr>
          <p:cNvPr id="155663" name="组合 22">
            <a:extLst>
              <a:ext uri="{FF2B5EF4-FFF2-40B4-BE49-F238E27FC236}">
                <a16:creationId xmlns:a16="http://schemas.microsoft.com/office/drawing/2014/main" id="{48E02397-BD0D-4D4E-B0B8-300FFEEEBC2D}"/>
              </a:ext>
            </a:extLst>
          </p:cNvPr>
          <p:cNvGrpSpPr>
            <a:grpSpLocks/>
          </p:cNvGrpSpPr>
          <p:nvPr/>
        </p:nvGrpSpPr>
        <p:grpSpPr bwMode="auto">
          <a:xfrm>
            <a:off x="671513" y="2274888"/>
            <a:ext cx="2028825" cy="1225550"/>
            <a:chOff x="357188" y="1942"/>
            <a:chExt cx="2173219" cy="1842289"/>
          </a:xfrm>
        </p:grpSpPr>
        <p:sp>
          <p:nvSpPr>
            <p:cNvPr id="24" name="椭圆 23">
              <a:extLst>
                <a:ext uri="{FF2B5EF4-FFF2-40B4-BE49-F238E27FC236}">
                  <a16:creationId xmlns:a16="http://schemas.microsoft.com/office/drawing/2014/main" id="{2022F38F-8C44-4C36-9DBD-5439590B2568}"/>
                </a:ext>
              </a:extLst>
            </p:cNvPr>
            <p:cNvSpPr/>
            <p:nvPr/>
          </p:nvSpPr>
          <p:spPr>
            <a:xfrm>
              <a:off x="357188" y="1942"/>
              <a:ext cx="2173219" cy="184228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椭圆 4">
              <a:extLst>
                <a:ext uri="{FF2B5EF4-FFF2-40B4-BE49-F238E27FC236}">
                  <a16:creationId xmlns:a16="http://schemas.microsoft.com/office/drawing/2014/main" id="{7F155216-9334-4666-9954-414074075CBD}"/>
                </a:ext>
              </a:extLst>
            </p:cNvPr>
            <p:cNvSpPr/>
            <p:nvPr/>
          </p:nvSpPr>
          <p:spPr>
            <a:xfrm>
              <a:off x="675178" y="271603"/>
              <a:ext cx="1537238" cy="1302966"/>
            </a:xfrm>
            <a:prstGeom prst="rect">
              <a:avLst/>
            </a:prstGeom>
          </p:spPr>
          <p:style>
            <a:lnRef idx="0">
              <a:scrgbClr r="0" g="0" b="0"/>
            </a:lnRef>
            <a:fillRef idx="0">
              <a:scrgbClr r="0" g="0" b="0"/>
            </a:fillRef>
            <a:effectRef idx="0">
              <a:scrgbClr r="0" g="0" b="0"/>
            </a:effectRef>
            <a:fontRef idx="minor">
              <a:schemeClr val="lt1"/>
            </a:fontRef>
          </p:style>
          <p:txBody>
            <a:bodyPr lIns="20320" tIns="20320" rIns="20320" bIns="20320" anchor="ctr"/>
            <a:lstStyle>
              <a:lvl1pPr defTabSz="711200">
                <a:defRPr kumimoji="1" sz="2400">
                  <a:solidFill>
                    <a:schemeClr val="tx1"/>
                  </a:solidFill>
                  <a:latin typeface="Times New Roman" pitchFamily="18" charset="0"/>
                  <a:ea typeface="宋体" pitchFamily="2" charset="-122"/>
                </a:defRPr>
              </a:lvl1pPr>
              <a:lvl2pPr marL="742950" indent="-285750" defTabSz="711200">
                <a:defRPr kumimoji="1" sz="2400">
                  <a:solidFill>
                    <a:schemeClr val="tx1"/>
                  </a:solidFill>
                  <a:latin typeface="Times New Roman" pitchFamily="18" charset="0"/>
                  <a:ea typeface="宋体" pitchFamily="2" charset="-122"/>
                </a:defRPr>
              </a:lvl2pPr>
              <a:lvl3pPr marL="1143000" indent="-228600" defTabSz="711200">
                <a:defRPr kumimoji="1" sz="2400">
                  <a:solidFill>
                    <a:schemeClr val="tx1"/>
                  </a:solidFill>
                  <a:latin typeface="Times New Roman" pitchFamily="18" charset="0"/>
                  <a:ea typeface="宋体" pitchFamily="2" charset="-122"/>
                </a:defRPr>
              </a:lvl3pPr>
              <a:lvl4pPr marL="1600200" indent="-228600" defTabSz="711200">
                <a:defRPr kumimoji="1" sz="2400">
                  <a:solidFill>
                    <a:schemeClr val="tx1"/>
                  </a:solidFill>
                  <a:latin typeface="Times New Roman" pitchFamily="18" charset="0"/>
                  <a:ea typeface="宋体" pitchFamily="2" charset="-122"/>
                </a:defRPr>
              </a:lvl4pPr>
              <a:lvl5pPr marL="2057400" indent="-228600" defTabSz="711200">
                <a:defRPr kumimoji="1" sz="2400">
                  <a:solidFill>
                    <a:schemeClr val="tx1"/>
                  </a:solidFill>
                  <a:latin typeface="Times New Roman" pitchFamily="18" charset="0"/>
                  <a:ea typeface="宋体" pitchFamily="2" charset="-122"/>
                </a:defRPr>
              </a:lvl5pPr>
              <a:lvl6pPr marL="2514600" indent="-228600" defTabSz="7112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7112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7112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7112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50000"/>
                </a:lnSpc>
                <a:spcAft>
                  <a:spcPct val="35000"/>
                </a:spcAft>
                <a:defRPr/>
              </a:pPr>
              <a:r>
                <a:rPr lang="zh-CN" altLang="en-US" sz="1600" b="1">
                  <a:solidFill>
                    <a:srgbClr val="FFFFFF"/>
                  </a:solidFill>
                  <a:latin typeface="Arial" charset="0"/>
                </a:rPr>
                <a:t>机器终端</a:t>
              </a:r>
            </a:p>
            <a:p>
              <a:pPr algn="ctr" eaLnBrk="1" hangingPunct="1">
                <a:lnSpc>
                  <a:spcPct val="90000"/>
                </a:lnSpc>
                <a:spcAft>
                  <a:spcPct val="35000"/>
                </a:spcAft>
                <a:defRPr/>
              </a:pPr>
              <a:r>
                <a:rPr lang="zh-CN" altLang="en-US" sz="1600" b="1">
                  <a:solidFill>
                    <a:srgbClr val="FFFFFF"/>
                  </a:solidFill>
                  <a:latin typeface="Arial" charset="0"/>
                </a:rPr>
                <a:t>应用业务</a:t>
              </a:r>
            </a:p>
            <a:p>
              <a:pPr algn="ctr" eaLnBrk="1" hangingPunct="1">
                <a:lnSpc>
                  <a:spcPct val="90000"/>
                </a:lnSpc>
                <a:spcAft>
                  <a:spcPct val="35000"/>
                </a:spcAft>
                <a:defRPr/>
              </a:pPr>
              <a:r>
                <a:rPr lang="zh-CN" altLang="en-US" sz="1600" b="1">
                  <a:solidFill>
                    <a:srgbClr val="FFFFFF"/>
                  </a:solidFill>
                  <a:latin typeface="Arial" charset="0"/>
                </a:rPr>
                <a:t>支撑平台</a:t>
              </a:r>
            </a:p>
          </p:txBody>
        </p:sp>
      </p:grpSp>
      <p:grpSp>
        <p:nvGrpSpPr>
          <p:cNvPr id="155664" name="组合 28">
            <a:extLst>
              <a:ext uri="{FF2B5EF4-FFF2-40B4-BE49-F238E27FC236}">
                <a16:creationId xmlns:a16="http://schemas.microsoft.com/office/drawing/2014/main" id="{B9C36597-7976-433E-ADC8-5F53AB5F2A9E}"/>
              </a:ext>
            </a:extLst>
          </p:cNvPr>
          <p:cNvGrpSpPr>
            <a:grpSpLocks/>
          </p:cNvGrpSpPr>
          <p:nvPr/>
        </p:nvGrpSpPr>
        <p:grpSpPr bwMode="auto">
          <a:xfrm>
            <a:off x="642938" y="4292600"/>
            <a:ext cx="2011362" cy="1368425"/>
            <a:chOff x="438092" y="3019184"/>
            <a:chExt cx="2011410" cy="1582641"/>
          </a:xfrm>
        </p:grpSpPr>
        <p:sp>
          <p:nvSpPr>
            <p:cNvPr id="30" name="椭圆 29">
              <a:extLst>
                <a:ext uri="{FF2B5EF4-FFF2-40B4-BE49-F238E27FC236}">
                  <a16:creationId xmlns:a16="http://schemas.microsoft.com/office/drawing/2014/main" id="{0D7BADB1-56EC-4A7E-824C-CF07139A5B68}"/>
                </a:ext>
              </a:extLst>
            </p:cNvPr>
            <p:cNvSpPr/>
            <p:nvPr/>
          </p:nvSpPr>
          <p:spPr>
            <a:xfrm>
              <a:off x="438092" y="3019184"/>
              <a:ext cx="2011410" cy="158264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椭圆 4">
              <a:extLst>
                <a:ext uri="{FF2B5EF4-FFF2-40B4-BE49-F238E27FC236}">
                  <a16:creationId xmlns:a16="http://schemas.microsoft.com/office/drawing/2014/main" id="{799F2695-BBBC-4AB4-AA01-038DBF62709B}"/>
                </a:ext>
              </a:extLst>
            </p:cNvPr>
            <p:cNvSpPr/>
            <p:nvPr/>
          </p:nvSpPr>
          <p:spPr>
            <a:xfrm>
              <a:off x="733374" y="3250521"/>
              <a:ext cx="1420846" cy="1119966"/>
            </a:xfrm>
            <a:prstGeom prst="rect">
              <a:avLst/>
            </a:prstGeom>
          </p:spPr>
          <p:style>
            <a:lnRef idx="0">
              <a:scrgbClr r="0" g="0" b="0"/>
            </a:lnRef>
            <a:fillRef idx="0">
              <a:scrgbClr r="0" g="0" b="0"/>
            </a:fillRef>
            <a:effectRef idx="0">
              <a:scrgbClr r="0" g="0" b="0"/>
            </a:effectRef>
            <a:fontRef idx="minor">
              <a:schemeClr val="lt1"/>
            </a:fontRef>
          </p:style>
          <p:txBody>
            <a:bodyPr lIns="20320" tIns="20320" rIns="20320" bIns="20320" anchor="ctr"/>
            <a:lstStyle>
              <a:lvl1pPr defTabSz="711200">
                <a:defRPr kumimoji="1" sz="2400">
                  <a:solidFill>
                    <a:schemeClr val="tx1"/>
                  </a:solidFill>
                  <a:latin typeface="Times New Roman" pitchFamily="18" charset="0"/>
                  <a:ea typeface="宋体" pitchFamily="2" charset="-122"/>
                </a:defRPr>
              </a:lvl1pPr>
              <a:lvl2pPr marL="742950" indent="-285750" defTabSz="711200">
                <a:defRPr kumimoji="1" sz="2400">
                  <a:solidFill>
                    <a:schemeClr val="tx1"/>
                  </a:solidFill>
                  <a:latin typeface="Times New Roman" pitchFamily="18" charset="0"/>
                  <a:ea typeface="宋体" pitchFamily="2" charset="-122"/>
                </a:defRPr>
              </a:lvl2pPr>
              <a:lvl3pPr marL="1143000" indent="-228600" defTabSz="711200">
                <a:defRPr kumimoji="1" sz="2400">
                  <a:solidFill>
                    <a:schemeClr val="tx1"/>
                  </a:solidFill>
                  <a:latin typeface="Times New Roman" pitchFamily="18" charset="0"/>
                  <a:ea typeface="宋体" pitchFamily="2" charset="-122"/>
                </a:defRPr>
              </a:lvl3pPr>
              <a:lvl4pPr marL="1600200" indent="-228600" defTabSz="711200">
                <a:defRPr kumimoji="1" sz="2400">
                  <a:solidFill>
                    <a:schemeClr val="tx1"/>
                  </a:solidFill>
                  <a:latin typeface="Times New Roman" pitchFamily="18" charset="0"/>
                  <a:ea typeface="宋体" pitchFamily="2" charset="-122"/>
                </a:defRPr>
              </a:lvl4pPr>
              <a:lvl5pPr marL="2057400" indent="-228600" defTabSz="711200">
                <a:defRPr kumimoji="1" sz="2400">
                  <a:solidFill>
                    <a:schemeClr val="tx1"/>
                  </a:solidFill>
                  <a:latin typeface="Times New Roman" pitchFamily="18" charset="0"/>
                  <a:ea typeface="宋体" pitchFamily="2" charset="-122"/>
                </a:defRPr>
              </a:lvl5pPr>
              <a:lvl6pPr marL="2514600" indent="-228600" defTabSz="7112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defTabSz="7112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defTabSz="7112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defTabSz="7112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90000"/>
                </a:lnSpc>
                <a:spcAft>
                  <a:spcPct val="35000"/>
                </a:spcAft>
                <a:defRPr/>
              </a:pPr>
              <a:r>
                <a:rPr lang="zh-CN" altLang="en-US" sz="1600" b="1">
                  <a:solidFill>
                    <a:srgbClr val="FFFFFF"/>
                  </a:solidFill>
                  <a:latin typeface="Arial" charset="0"/>
                </a:rPr>
                <a:t>云计算</a:t>
              </a:r>
            </a:p>
            <a:p>
              <a:pPr algn="ctr" eaLnBrk="1" hangingPunct="1">
                <a:lnSpc>
                  <a:spcPct val="90000"/>
                </a:lnSpc>
                <a:spcAft>
                  <a:spcPct val="35000"/>
                </a:spcAft>
                <a:defRPr/>
              </a:pPr>
              <a:r>
                <a:rPr lang="zh-CN" altLang="en-US" sz="1600" b="1">
                  <a:solidFill>
                    <a:srgbClr val="FFFFFF"/>
                  </a:solidFill>
                  <a:latin typeface="Arial" charset="0"/>
                </a:rPr>
                <a:t>移动互联网</a:t>
              </a:r>
            </a:p>
            <a:p>
              <a:pPr algn="ctr" eaLnBrk="1" hangingPunct="1">
                <a:lnSpc>
                  <a:spcPct val="90000"/>
                </a:lnSpc>
                <a:spcAft>
                  <a:spcPct val="35000"/>
                </a:spcAft>
                <a:defRPr/>
              </a:pPr>
              <a:r>
                <a:rPr lang="zh-CN" altLang="en-US" sz="1600" b="1">
                  <a:solidFill>
                    <a:srgbClr val="FFFFFF"/>
                  </a:solidFill>
                  <a:latin typeface="Arial" charset="0"/>
                </a:rPr>
                <a:t>传感器网络</a:t>
              </a:r>
            </a:p>
          </p:txBody>
        </p:sp>
      </p:grpSp>
      <p:grpSp>
        <p:nvGrpSpPr>
          <p:cNvPr id="155665" name="组合 31">
            <a:extLst>
              <a:ext uri="{FF2B5EF4-FFF2-40B4-BE49-F238E27FC236}">
                <a16:creationId xmlns:a16="http://schemas.microsoft.com/office/drawing/2014/main" id="{A4A446D2-C7A0-4871-8606-3F2975989D1A}"/>
              </a:ext>
            </a:extLst>
          </p:cNvPr>
          <p:cNvGrpSpPr>
            <a:grpSpLocks/>
          </p:cNvGrpSpPr>
          <p:nvPr/>
        </p:nvGrpSpPr>
        <p:grpSpPr bwMode="auto">
          <a:xfrm>
            <a:off x="1206500" y="3448050"/>
            <a:ext cx="917575" cy="917575"/>
            <a:chOff x="984831" y="1972742"/>
            <a:chExt cx="917931" cy="917931"/>
          </a:xfrm>
        </p:grpSpPr>
        <p:sp>
          <p:nvSpPr>
            <p:cNvPr id="33" name="加号 32">
              <a:extLst>
                <a:ext uri="{FF2B5EF4-FFF2-40B4-BE49-F238E27FC236}">
                  <a16:creationId xmlns:a16="http://schemas.microsoft.com/office/drawing/2014/main" id="{020DE6C2-04B4-4860-A92C-BEDEB46469B5}"/>
                </a:ext>
              </a:extLst>
            </p:cNvPr>
            <p:cNvSpPr/>
            <p:nvPr/>
          </p:nvSpPr>
          <p:spPr>
            <a:xfrm>
              <a:off x="984831" y="1972742"/>
              <a:ext cx="917931" cy="917931"/>
            </a:xfrm>
            <a:prstGeom prst="mathPlus">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加号 4">
              <a:extLst>
                <a:ext uri="{FF2B5EF4-FFF2-40B4-BE49-F238E27FC236}">
                  <a16:creationId xmlns:a16="http://schemas.microsoft.com/office/drawing/2014/main" id="{4BFEE01A-100A-47B1-981F-9DAA6F2743E8}"/>
                </a:ext>
              </a:extLst>
            </p:cNvPr>
            <p:cNvSpPr/>
            <p:nvPr/>
          </p:nvSpPr>
          <p:spPr>
            <a:xfrm>
              <a:off x="1107116" y="2323716"/>
              <a:ext cx="673361" cy="215984"/>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defTabSz="577850" eaLnBrk="1" hangingPunct="1">
                <a:lnSpc>
                  <a:spcPct val="90000"/>
                </a:lnSpc>
                <a:spcAft>
                  <a:spcPct val="35000"/>
                </a:spcAft>
                <a:defRPr/>
              </a:pPr>
              <a:endParaRPr lang="zh-CN" altLang="en-US" sz="1300" b="1"/>
            </a:p>
          </p:txBody>
        </p:sp>
      </p:grpSp>
      <p:grpSp>
        <p:nvGrpSpPr>
          <p:cNvPr id="155666" name="组合 34">
            <a:extLst>
              <a:ext uri="{FF2B5EF4-FFF2-40B4-BE49-F238E27FC236}">
                <a16:creationId xmlns:a16="http://schemas.microsoft.com/office/drawing/2014/main" id="{F8FB0903-62D9-403F-8C14-C8255ACEB54B}"/>
              </a:ext>
            </a:extLst>
          </p:cNvPr>
          <p:cNvGrpSpPr>
            <a:grpSpLocks/>
          </p:cNvGrpSpPr>
          <p:nvPr/>
        </p:nvGrpSpPr>
        <p:grpSpPr bwMode="auto">
          <a:xfrm>
            <a:off x="2500313" y="3051175"/>
            <a:ext cx="965200" cy="1746250"/>
            <a:chOff x="2393942" y="1428758"/>
            <a:chExt cx="965250" cy="1746251"/>
          </a:xfrm>
        </p:grpSpPr>
        <p:sp>
          <p:nvSpPr>
            <p:cNvPr id="36" name="右箭头 35">
              <a:extLst>
                <a:ext uri="{FF2B5EF4-FFF2-40B4-BE49-F238E27FC236}">
                  <a16:creationId xmlns:a16="http://schemas.microsoft.com/office/drawing/2014/main" id="{61FE04BD-3CBC-4343-AA51-2D7646503772}"/>
                </a:ext>
              </a:extLst>
            </p:cNvPr>
            <p:cNvSpPr/>
            <p:nvPr/>
          </p:nvSpPr>
          <p:spPr>
            <a:xfrm>
              <a:off x="2393942" y="1428758"/>
              <a:ext cx="965250" cy="174625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右箭头 4">
              <a:extLst>
                <a:ext uri="{FF2B5EF4-FFF2-40B4-BE49-F238E27FC236}">
                  <a16:creationId xmlns:a16="http://schemas.microsoft.com/office/drawing/2014/main" id="{45B88302-8775-43B4-B573-0D283EDCD38D}"/>
                </a:ext>
              </a:extLst>
            </p:cNvPr>
            <p:cNvSpPr/>
            <p:nvPr/>
          </p:nvSpPr>
          <p:spPr>
            <a:xfrm>
              <a:off x="2393942" y="1778008"/>
              <a:ext cx="676310" cy="1047751"/>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defTabSz="577850" eaLnBrk="1" hangingPunct="1">
                <a:lnSpc>
                  <a:spcPct val="90000"/>
                </a:lnSpc>
                <a:spcAft>
                  <a:spcPct val="35000"/>
                </a:spcAft>
                <a:defRPr/>
              </a:pPr>
              <a:endParaRPr lang="zh-CN" altLang="en-US" sz="1300" b="1"/>
            </a:p>
          </p:txBody>
        </p:sp>
      </p:grpSp>
      <p:pic>
        <p:nvPicPr>
          <p:cNvPr id="155667" name="图片 37" descr="20081025100239941549.jpg">
            <a:extLst>
              <a:ext uri="{FF2B5EF4-FFF2-40B4-BE49-F238E27FC236}">
                <a16:creationId xmlns:a16="http://schemas.microsoft.com/office/drawing/2014/main" id="{CFE0C288-8F4F-432D-A422-33F8D797F5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5241925"/>
            <a:ext cx="242887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668" name="右箭头 39">
            <a:extLst>
              <a:ext uri="{FF2B5EF4-FFF2-40B4-BE49-F238E27FC236}">
                <a16:creationId xmlns:a16="http://schemas.microsoft.com/office/drawing/2014/main" id="{8DE33720-D5BB-4004-BB7F-071F59FE3085}"/>
              </a:ext>
            </a:extLst>
          </p:cNvPr>
          <p:cNvGrpSpPr>
            <a:grpSpLocks/>
          </p:cNvGrpSpPr>
          <p:nvPr/>
        </p:nvGrpSpPr>
        <p:grpSpPr bwMode="auto">
          <a:xfrm>
            <a:off x="176213" y="5702300"/>
            <a:ext cx="6596062" cy="1255713"/>
            <a:chOff x="111" y="3306"/>
            <a:chExt cx="4155" cy="791"/>
          </a:xfrm>
        </p:grpSpPr>
        <p:pic>
          <p:nvPicPr>
            <p:cNvPr id="155669" name="右箭头 39">
              <a:extLst>
                <a:ext uri="{FF2B5EF4-FFF2-40B4-BE49-F238E27FC236}">
                  <a16:creationId xmlns:a16="http://schemas.microsoft.com/office/drawing/2014/main" id="{F8D0053C-8157-4F4F-97BA-6102128786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 y="3306"/>
              <a:ext cx="4155"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70" name="Text Box 35">
              <a:extLst>
                <a:ext uri="{FF2B5EF4-FFF2-40B4-BE49-F238E27FC236}">
                  <a16:creationId xmlns:a16="http://schemas.microsoft.com/office/drawing/2014/main" id="{F5A32BD5-40F7-47D4-9234-E36540190880}"/>
                </a:ext>
              </a:extLst>
            </p:cNvPr>
            <p:cNvSpPr txBox="1">
              <a:spLocks noChangeArrowheads="1"/>
            </p:cNvSpPr>
            <p:nvPr/>
          </p:nvSpPr>
          <p:spPr bwMode="auto">
            <a:xfrm>
              <a:off x="180" y="3510"/>
              <a:ext cx="387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800" b="1">
                  <a:solidFill>
                    <a:schemeClr val="bg2"/>
                  </a:solidFill>
                  <a:latin typeface="Arial" panose="020B0604020202020204" pitchFamily="34" charset="0"/>
                </a:rPr>
                <a:t>云计算、移动互联网技术是物联网转为商用的加速器。</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D5BC380-0488-4D3D-BE81-512B4D1FB449}"/>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grpSp>
        <p:nvGrpSpPr>
          <p:cNvPr id="18435" name="Group 3">
            <a:extLst>
              <a:ext uri="{FF2B5EF4-FFF2-40B4-BE49-F238E27FC236}">
                <a16:creationId xmlns:a16="http://schemas.microsoft.com/office/drawing/2014/main" id="{03A1ED86-CF15-44BA-AFB0-D6F27E46ABB5}"/>
              </a:ext>
            </a:extLst>
          </p:cNvPr>
          <p:cNvGrpSpPr>
            <a:grpSpLocks/>
          </p:cNvGrpSpPr>
          <p:nvPr/>
        </p:nvGrpSpPr>
        <p:grpSpPr bwMode="auto">
          <a:xfrm>
            <a:off x="611188" y="1611313"/>
            <a:ext cx="8178800" cy="3889375"/>
            <a:chOff x="495" y="1015"/>
            <a:chExt cx="4986" cy="2450"/>
          </a:xfrm>
        </p:grpSpPr>
        <p:sp>
          <p:nvSpPr>
            <p:cNvPr id="18436" name="AutoShape 3">
              <a:extLst>
                <a:ext uri="{FF2B5EF4-FFF2-40B4-BE49-F238E27FC236}">
                  <a16:creationId xmlns:a16="http://schemas.microsoft.com/office/drawing/2014/main" id="{9F711B0F-24D6-4426-A7B7-4B422DCA50E6}"/>
                </a:ext>
              </a:extLst>
            </p:cNvPr>
            <p:cNvSpPr>
              <a:spLocks noChangeArrowheads="1"/>
            </p:cNvSpPr>
            <p:nvPr/>
          </p:nvSpPr>
          <p:spPr bwMode="gray">
            <a:xfrm>
              <a:off x="1837" y="1354"/>
              <a:ext cx="318" cy="363"/>
            </a:xfrm>
            <a:prstGeom prst="chevron">
              <a:avLst>
                <a:gd name="adj" fmla="val 52514"/>
              </a:avLst>
            </a:prstGeom>
            <a:solidFill>
              <a:srgbClr val="FF3399"/>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37" name="AutoShape 4">
              <a:extLst>
                <a:ext uri="{FF2B5EF4-FFF2-40B4-BE49-F238E27FC236}">
                  <a16:creationId xmlns:a16="http://schemas.microsoft.com/office/drawing/2014/main" id="{D387A9AF-301C-4B6E-A537-B60D0E765538}"/>
                </a:ext>
              </a:extLst>
            </p:cNvPr>
            <p:cNvSpPr>
              <a:spLocks noChangeArrowheads="1"/>
            </p:cNvSpPr>
            <p:nvPr/>
          </p:nvSpPr>
          <p:spPr bwMode="gray">
            <a:xfrm>
              <a:off x="3560" y="1354"/>
              <a:ext cx="318" cy="363"/>
            </a:xfrm>
            <a:prstGeom prst="chevron">
              <a:avLst>
                <a:gd name="adj" fmla="val 52514"/>
              </a:avLst>
            </a:prstGeom>
            <a:solidFill>
              <a:srgbClr val="0099CC"/>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62" name="AutoShape 5">
              <a:extLst>
                <a:ext uri="{FF2B5EF4-FFF2-40B4-BE49-F238E27FC236}">
                  <a16:creationId xmlns:a16="http://schemas.microsoft.com/office/drawing/2014/main" id="{D981DA3D-EC15-4031-AB03-EB7715672D33}"/>
                </a:ext>
              </a:extLst>
            </p:cNvPr>
            <p:cNvSpPr>
              <a:spLocks noChangeArrowheads="1"/>
            </p:cNvSpPr>
            <p:nvPr/>
          </p:nvSpPr>
          <p:spPr bwMode="auto">
            <a:xfrm>
              <a:off x="507" y="2450"/>
              <a:ext cx="1302" cy="362"/>
            </a:xfrm>
            <a:prstGeom prst="roundRect">
              <a:avLst>
                <a:gd name="adj" fmla="val 50000"/>
              </a:avLst>
            </a:prstGeom>
            <a:noFill/>
            <a:ln w="38100" algn="ctr">
              <a:solidFill>
                <a:srgbClr val="777777"/>
              </a:solidFill>
              <a:round/>
              <a:headEnd/>
              <a:tailEnd/>
            </a:ln>
            <a:effectLst/>
          </p:spPr>
          <p:txBody>
            <a:bodyPr wrap="none" anchor="ctr"/>
            <a:lstStyle/>
            <a:p>
              <a:pPr algn="ctr" eaLnBrk="1" hangingPunct="1">
                <a:defRPr/>
              </a:pPr>
              <a:r>
                <a:rPr kumimoji="0" lang="zh-CN" altLang="en-US" b="1" baseline="-25000" dirty="0">
                  <a:solidFill>
                    <a:srgbClr val="5F5F5F"/>
                  </a:solidFill>
                  <a:effectLst>
                    <a:outerShdw blurRad="38100" dist="38100" dir="2700000" algn="tl">
                      <a:srgbClr val="C0C0C0"/>
                    </a:outerShdw>
                  </a:effectLst>
                  <a:latin typeface="Verdana" pitchFamily="34" charset="0"/>
                </a:rPr>
                <a:t>全面感知</a:t>
              </a:r>
              <a:endParaRPr kumimoji="0" lang="en-US" altLang="zh-CN" b="1" baseline="-25000" dirty="0">
                <a:solidFill>
                  <a:srgbClr val="5F5F5F"/>
                </a:solidFill>
                <a:effectLst>
                  <a:outerShdw blurRad="38100" dist="38100" dir="2700000" algn="tl">
                    <a:srgbClr val="C0C0C0"/>
                  </a:outerShdw>
                </a:effectLst>
                <a:latin typeface="Verdana" pitchFamily="34" charset="0"/>
              </a:endParaRPr>
            </a:p>
          </p:txBody>
        </p:sp>
        <p:sp>
          <p:nvSpPr>
            <p:cNvPr id="63" name="AutoShape 6">
              <a:extLst>
                <a:ext uri="{FF2B5EF4-FFF2-40B4-BE49-F238E27FC236}">
                  <a16:creationId xmlns:a16="http://schemas.microsoft.com/office/drawing/2014/main" id="{CF4D8A4E-052B-40AD-92CC-AE050B40A6C5}"/>
                </a:ext>
              </a:extLst>
            </p:cNvPr>
            <p:cNvSpPr>
              <a:spLocks noChangeArrowheads="1"/>
            </p:cNvSpPr>
            <p:nvPr/>
          </p:nvSpPr>
          <p:spPr bwMode="auto">
            <a:xfrm>
              <a:off x="2229" y="2450"/>
              <a:ext cx="1296" cy="362"/>
            </a:xfrm>
            <a:prstGeom prst="roundRect">
              <a:avLst>
                <a:gd name="adj" fmla="val 50000"/>
              </a:avLst>
            </a:prstGeom>
            <a:noFill/>
            <a:ln w="38100" algn="ctr">
              <a:solidFill>
                <a:srgbClr val="808080"/>
              </a:solidFill>
              <a:round/>
              <a:headEnd/>
              <a:tailEnd/>
            </a:ln>
            <a:effectLst/>
          </p:spPr>
          <p:txBody>
            <a:bodyPr wrap="none" anchor="ctr"/>
            <a:lstStyle/>
            <a:p>
              <a:pPr algn="ctr" eaLnBrk="1" hangingPunct="1">
                <a:defRPr/>
              </a:pPr>
              <a:r>
                <a:rPr kumimoji="0" lang="zh-CN" altLang="en-US" b="1" baseline="-25000" dirty="0">
                  <a:solidFill>
                    <a:srgbClr val="5F5F5F"/>
                  </a:solidFill>
                  <a:effectLst>
                    <a:outerShdw blurRad="38100" dist="38100" dir="2700000" algn="tl">
                      <a:srgbClr val="C0C0C0"/>
                    </a:outerShdw>
                  </a:effectLst>
                  <a:latin typeface="Verdana" pitchFamily="34" charset="0"/>
                </a:rPr>
                <a:t>可靠传输</a:t>
              </a:r>
              <a:endParaRPr kumimoji="0" lang="en-US" altLang="zh-CN" b="1" baseline="-25000" dirty="0">
                <a:solidFill>
                  <a:srgbClr val="5F5F5F"/>
                </a:solidFill>
                <a:effectLst>
                  <a:outerShdw blurRad="38100" dist="38100" dir="2700000" algn="tl">
                    <a:srgbClr val="C0C0C0"/>
                  </a:outerShdw>
                </a:effectLst>
                <a:latin typeface="Verdana" pitchFamily="34" charset="0"/>
              </a:endParaRPr>
            </a:p>
          </p:txBody>
        </p:sp>
        <p:sp>
          <p:nvSpPr>
            <p:cNvPr id="64" name="AutoShape 7">
              <a:extLst>
                <a:ext uri="{FF2B5EF4-FFF2-40B4-BE49-F238E27FC236}">
                  <a16:creationId xmlns:a16="http://schemas.microsoft.com/office/drawing/2014/main" id="{DFA78CAB-032B-4621-BFEB-DDBC27382CDB}"/>
                </a:ext>
              </a:extLst>
            </p:cNvPr>
            <p:cNvSpPr>
              <a:spLocks noChangeArrowheads="1"/>
            </p:cNvSpPr>
            <p:nvPr/>
          </p:nvSpPr>
          <p:spPr bwMode="auto">
            <a:xfrm>
              <a:off x="3963" y="2450"/>
              <a:ext cx="1302" cy="362"/>
            </a:xfrm>
            <a:prstGeom prst="roundRect">
              <a:avLst>
                <a:gd name="adj" fmla="val 50000"/>
              </a:avLst>
            </a:prstGeom>
            <a:noFill/>
            <a:ln w="38100" algn="ctr">
              <a:solidFill>
                <a:srgbClr val="808080"/>
              </a:solidFill>
              <a:round/>
              <a:headEnd/>
              <a:tailEnd/>
            </a:ln>
            <a:effectLst/>
          </p:spPr>
          <p:txBody>
            <a:bodyPr wrap="none" anchor="ctr"/>
            <a:lstStyle/>
            <a:p>
              <a:pPr algn="ctr" eaLnBrk="1" hangingPunct="1">
                <a:defRPr/>
              </a:pPr>
              <a:r>
                <a:rPr kumimoji="0" lang="zh-CN" altLang="en-US" b="1" baseline="-25000" dirty="0">
                  <a:solidFill>
                    <a:srgbClr val="5F5F5F"/>
                  </a:solidFill>
                  <a:effectLst>
                    <a:outerShdw blurRad="38100" dist="38100" dir="2700000" algn="tl">
                      <a:srgbClr val="C0C0C0"/>
                    </a:outerShdw>
                  </a:effectLst>
                  <a:latin typeface="Verdana" pitchFamily="34" charset="0"/>
                </a:rPr>
                <a:t>智能处理</a:t>
              </a:r>
              <a:endParaRPr kumimoji="0" lang="en-US" altLang="zh-CN" b="1" baseline="-25000" dirty="0">
                <a:solidFill>
                  <a:srgbClr val="5F5F5F"/>
                </a:solidFill>
                <a:effectLst>
                  <a:outerShdw blurRad="38100" dist="38100" dir="2700000" algn="tl">
                    <a:srgbClr val="C0C0C0"/>
                  </a:outerShdw>
                </a:effectLst>
                <a:latin typeface="Verdana" pitchFamily="34" charset="0"/>
              </a:endParaRPr>
            </a:p>
          </p:txBody>
        </p:sp>
        <p:grpSp>
          <p:nvGrpSpPr>
            <p:cNvPr id="18441" name="Group 8">
              <a:extLst>
                <a:ext uri="{FF2B5EF4-FFF2-40B4-BE49-F238E27FC236}">
                  <a16:creationId xmlns:a16="http://schemas.microsoft.com/office/drawing/2014/main" id="{B3CEEE6C-8A1E-416B-8FAC-80F6516F2A7E}"/>
                </a:ext>
              </a:extLst>
            </p:cNvPr>
            <p:cNvGrpSpPr>
              <a:grpSpLocks/>
            </p:cNvGrpSpPr>
            <p:nvPr/>
          </p:nvGrpSpPr>
          <p:grpSpPr bwMode="auto">
            <a:xfrm>
              <a:off x="564" y="1015"/>
              <a:ext cx="1195" cy="1031"/>
              <a:chOff x="564" y="1685"/>
              <a:chExt cx="1195" cy="1031"/>
            </a:xfrm>
          </p:grpSpPr>
          <p:sp>
            <p:nvSpPr>
              <p:cNvPr id="18469" name="Oval 9">
                <a:extLst>
                  <a:ext uri="{FF2B5EF4-FFF2-40B4-BE49-F238E27FC236}">
                    <a16:creationId xmlns:a16="http://schemas.microsoft.com/office/drawing/2014/main" id="{AF8C8C46-A9FD-492B-9EF3-D36DC13C0D87}"/>
                  </a:ext>
                </a:extLst>
              </p:cNvPr>
              <p:cNvSpPr>
                <a:spLocks noChangeArrowheads="1"/>
              </p:cNvSpPr>
              <p:nvPr/>
            </p:nvSpPr>
            <p:spPr bwMode="gray">
              <a:xfrm>
                <a:off x="664" y="2126"/>
                <a:ext cx="113" cy="180"/>
              </a:xfrm>
              <a:prstGeom prst="ellipse">
                <a:avLst/>
              </a:prstGeom>
              <a:gradFill rotWithShape="1">
                <a:gsLst>
                  <a:gs pos="0">
                    <a:srgbClr val="FFFFFF"/>
                  </a:gs>
                  <a:gs pos="50000">
                    <a:srgbClr val="FF9933"/>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0" name="Oval 10">
                <a:extLst>
                  <a:ext uri="{FF2B5EF4-FFF2-40B4-BE49-F238E27FC236}">
                    <a16:creationId xmlns:a16="http://schemas.microsoft.com/office/drawing/2014/main" id="{C4B3C4D6-37B2-4394-89FE-BE03ADA3D84F}"/>
                  </a:ext>
                </a:extLst>
              </p:cNvPr>
              <p:cNvSpPr>
                <a:spLocks noChangeArrowheads="1"/>
              </p:cNvSpPr>
              <p:nvPr/>
            </p:nvSpPr>
            <p:spPr bwMode="gray">
              <a:xfrm>
                <a:off x="664" y="2126"/>
                <a:ext cx="113" cy="180"/>
              </a:xfrm>
              <a:prstGeom prst="ellipse">
                <a:avLst/>
              </a:prstGeom>
              <a:gradFill rotWithShape="1">
                <a:gsLst>
                  <a:gs pos="0">
                    <a:srgbClr val="FF9933">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1" name="Oval 11">
                <a:extLst>
                  <a:ext uri="{FF2B5EF4-FFF2-40B4-BE49-F238E27FC236}">
                    <a16:creationId xmlns:a16="http://schemas.microsoft.com/office/drawing/2014/main" id="{8E526F8E-D1B1-411D-8BDC-8D8EC1D826EB}"/>
                  </a:ext>
                </a:extLst>
              </p:cNvPr>
              <p:cNvSpPr>
                <a:spLocks noChangeArrowheads="1"/>
              </p:cNvSpPr>
              <p:nvPr/>
            </p:nvSpPr>
            <p:spPr bwMode="gray">
              <a:xfrm>
                <a:off x="564" y="2116"/>
                <a:ext cx="1184" cy="180"/>
              </a:xfrm>
              <a:prstGeom prst="ellipse">
                <a:avLst/>
              </a:prstGeom>
              <a:gradFill rotWithShape="1">
                <a:gsLst>
                  <a:gs pos="0">
                    <a:srgbClr val="8A531C"/>
                  </a:gs>
                  <a:gs pos="50000">
                    <a:srgbClr val="FF9933"/>
                  </a:gs>
                  <a:gs pos="100000">
                    <a:srgbClr val="8A531C"/>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2" name="Oval 12">
                <a:extLst>
                  <a:ext uri="{FF2B5EF4-FFF2-40B4-BE49-F238E27FC236}">
                    <a16:creationId xmlns:a16="http://schemas.microsoft.com/office/drawing/2014/main" id="{55F2C51B-E5DC-4B3A-8ED5-ABCA31698441}"/>
                  </a:ext>
                </a:extLst>
              </p:cNvPr>
              <p:cNvSpPr>
                <a:spLocks noChangeArrowheads="1"/>
              </p:cNvSpPr>
              <p:nvPr/>
            </p:nvSpPr>
            <p:spPr bwMode="gray">
              <a:xfrm>
                <a:off x="575" y="2134"/>
                <a:ext cx="1184" cy="180"/>
              </a:xfrm>
              <a:prstGeom prst="ellipse">
                <a:avLst/>
              </a:prstGeom>
              <a:gradFill rotWithShape="1">
                <a:gsLst>
                  <a:gs pos="0">
                    <a:srgbClr val="A26120"/>
                  </a:gs>
                  <a:gs pos="100000">
                    <a:srgbClr val="FF9933">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3" name="Oval 13">
                <a:extLst>
                  <a:ext uri="{FF2B5EF4-FFF2-40B4-BE49-F238E27FC236}">
                    <a16:creationId xmlns:a16="http://schemas.microsoft.com/office/drawing/2014/main" id="{76004E00-93AD-4DBA-A561-61921B3D7DF7}"/>
                  </a:ext>
                </a:extLst>
              </p:cNvPr>
              <p:cNvSpPr>
                <a:spLocks noChangeArrowheads="1"/>
              </p:cNvSpPr>
              <p:nvPr/>
            </p:nvSpPr>
            <p:spPr bwMode="gray">
              <a:xfrm>
                <a:off x="624" y="2116"/>
                <a:ext cx="1065" cy="18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nvGrpSpPr>
              <p:cNvPr id="18474" name="Group 14">
                <a:extLst>
                  <a:ext uri="{FF2B5EF4-FFF2-40B4-BE49-F238E27FC236}">
                    <a16:creationId xmlns:a16="http://schemas.microsoft.com/office/drawing/2014/main" id="{B73465B5-0A26-48BC-A7B6-07FEE8530CFC}"/>
                  </a:ext>
                </a:extLst>
              </p:cNvPr>
              <p:cNvGrpSpPr>
                <a:grpSpLocks/>
              </p:cNvGrpSpPr>
              <p:nvPr/>
            </p:nvGrpSpPr>
            <p:grpSpPr bwMode="auto">
              <a:xfrm>
                <a:off x="641" y="1685"/>
                <a:ext cx="1031" cy="1031"/>
                <a:chOff x="4166" y="1706"/>
                <a:chExt cx="1252" cy="1252"/>
              </a:xfrm>
            </p:grpSpPr>
            <p:sp>
              <p:nvSpPr>
                <p:cNvPr id="18476" name="Oval 15">
                  <a:extLst>
                    <a:ext uri="{FF2B5EF4-FFF2-40B4-BE49-F238E27FC236}">
                      <a16:creationId xmlns:a16="http://schemas.microsoft.com/office/drawing/2014/main" id="{C056CCCB-B34F-4740-B53A-7905551D0AC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7" name="Oval 16">
                  <a:extLst>
                    <a:ext uri="{FF2B5EF4-FFF2-40B4-BE49-F238E27FC236}">
                      <a16:creationId xmlns:a16="http://schemas.microsoft.com/office/drawing/2014/main" id="{E71A43B8-64BD-428F-BA24-33688D268591}"/>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8" name="Oval 17">
                  <a:extLst>
                    <a:ext uri="{FF2B5EF4-FFF2-40B4-BE49-F238E27FC236}">
                      <a16:creationId xmlns:a16="http://schemas.microsoft.com/office/drawing/2014/main" id="{A5331B71-E652-4FB4-A6C0-C2D4EDBD4C8A}"/>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79" name="Oval 18">
                  <a:extLst>
                    <a:ext uri="{FF2B5EF4-FFF2-40B4-BE49-F238E27FC236}">
                      <a16:creationId xmlns:a16="http://schemas.microsoft.com/office/drawing/2014/main" id="{CE3C65C7-A263-4431-9F78-4986DE59FC84}"/>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sp>
            <p:nvSpPr>
              <p:cNvPr id="18475" name="Text Box 19">
                <a:extLst>
                  <a:ext uri="{FF2B5EF4-FFF2-40B4-BE49-F238E27FC236}">
                    <a16:creationId xmlns:a16="http://schemas.microsoft.com/office/drawing/2014/main" id="{E77F7F04-50CB-4C35-BE4E-DE5D6B4F5413}"/>
                  </a:ext>
                </a:extLst>
              </p:cNvPr>
              <p:cNvSpPr txBox="1">
                <a:spLocks noChangeArrowheads="1"/>
              </p:cNvSpPr>
              <p:nvPr/>
            </p:nvSpPr>
            <p:spPr bwMode="gray">
              <a:xfrm>
                <a:off x="914" y="2066"/>
                <a:ext cx="55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US" sz="4000" b="1" baseline="-25000">
                    <a:solidFill>
                      <a:srgbClr val="000000"/>
                    </a:solidFill>
                    <a:latin typeface="Arial" panose="020B0604020202020204" pitchFamily="34" charset="0"/>
                    <a:ea typeface="隶书" panose="02010509060101010101" pitchFamily="49" charset="-122"/>
                  </a:rPr>
                  <a:t>感知</a:t>
                </a:r>
              </a:p>
            </p:txBody>
          </p:sp>
        </p:grpSp>
        <p:grpSp>
          <p:nvGrpSpPr>
            <p:cNvPr id="18442" name="Group 20">
              <a:extLst>
                <a:ext uri="{FF2B5EF4-FFF2-40B4-BE49-F238E27FC236}">
                  <a16:creationId xmlns:a16="http://schemas.microsoft.com/office/drawing/2014/main" id="{9D68AD5D-2BD2-44D6-BDC0-8BAC06D410BF}"/>
                </a:ext>
              </a:extLst>
            </p:cNvPr>
            <p:cNvGrpSpPr>
              <a:grpSpLocks/>
            </p:cNvGrpSpPr>
            <p:nvPr/>
          </p:nvGrpSpPr>
          <p:grpSpPr bwMode="auto">
            <a:xfrm>
              <a:off x="2296" y="1026"/>
              <a:ext cx="1191" cy="1031"/>
              <a:chOff x="2296" y="1696"/>
              <a:chExt cx="1191" cy="1031"/>
            </a:xfrm>
          </p:grpSpPr>
          <p:sp>
            <p:nvSpPr>
              <p:cNvPr id="18458" name="Oval 21">
                <a:extLst>
                  <a:ext uri="{FF2B5EF4-FFF2-40B4-BE49-F238E27FC236}">
                    <a16:creationId xmlns:a16="http://schemas.microsoft.com/office/drawing/2014/main" id="{09738E0C-23D7-4CAB-9BAA-D8507AA8392F}"/>
                  </a:ext>
                </a:extLst>
              </p:cNvPr>
              <p:cNvSpPr>
                <a:spLocks noChangeArrowheads="1"/>
              </p:cNvSpPr>
              <p:nvPr/>
            </p:nvSpPr>
            <p:spPr bwMode="gray">
              <a:xfrm>
                <a:off x="2392" y="2126"/>
                <a:ext cx="113" cy="180"/>
              </a:xfrm>
              <a:prstGeom prst="ellipse">
                <a:avLst/>
              </a:prstGeom>
              <a:gradFill rotWithShape="1">
                <a:gsLst>
                  <a:gs pos="0">
                    <a:srgbClr val="FFFFFF"/>
                  </a:gs>
                  <a:gs pos="50000">
                    <a:srgbClr val="FF3399"/>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9" name="Oval 22">
                <a:extLst>
                  <a:ext uri="{FF2B5EF4-FFF2-40B4-BE49-F238E27FC236}">
                    <a16:creationId xmlns:a16="http://schemas.microsoft.com/office/drawing/2014/main" id="{04B539C9-81E5-48C8-B5CE-BFEEE0FD34E5}"/>
                  </a:ext>
                </a:extLst>
              </p:cNvPr>
              <p:cNvSpPr>
                <a:spLocks noChangeArrowheads="1"/>
              </p:cNvSpPr>
              <p:nvPr/>
            </p:nvSpPr>
            <p:spPr bwMode="gray">
              <a:xfrm>
                <a:off x="2392" y="2126"/>
                <a:ext cx="113" cy="180"/>
              </a:xfrm>
              <a:prstGeom prst="ellipse">
                <a:avLst/>
              </a:prstGeom>
              <a:gradFill rotWithShape="1">
                <a:gsLst>
                  <a:gs pos="0">
                    <a:srgbClr val="FF3399">
                      <a:alpha val="32001"/>
                    </a:srgbClr>
                  </a:gs>
                  <a:gs pos="100000">
                    <a:srgbClr val="76184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0" name="Oval 23">
                <a:extLst>
                  <a:ext uri="{FF2B5EF4-FFF2-40B4-BE49-F238E27FC236}">
                    <a16:creationId xmlns:a16="http://schemas.microsoft.com/office/drawing/2014/main" id="{375055EB-A2A5-4772-B518-72CB88DB3F4E}"/>
                  </a:ext>
                </a:extLst>
              </p:cNvPr>
              <p:cNvSpPr>
                <a:spLocks noChangeArrowheads="1"/>
              </p:cNvSpPr>
              <p:nvPr/>
            </p:nvSpPr>
            <p:spPr bwMode="gray">
              <a:xfrm>
                <a:off x="2296" y="2127"/>
                <a:ext cx="1184" cy="180"/>
              </a:xfrm>
              <a:prstGeom prst="ellipse">
                <a:avLst/>
              </a:prstGeom>
              <a:gradFill rotWithShape="1">
                <a:gsLst>
                  <a:gs pos="0">
                    <a:srgbClr val="8A3753"/>
                  </a:gs>
                  <a:gs pos="50000">
                    <a:srgbClr val="FF6699"/>
                  </a:gs>
                  <a:gs pos="100000">
                    <a:srgbClr val="8A3753"/>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1" name="Oval 24">
                <a:extLst>
                  <a:ext uri="{FF2B5EF4-FFF2-40B4-BE49-F238E27FC236}">
                    <a16:creationId xmlns:a16="http://schemas.microsoft.com/office/drawing/2014/main" id="{9323572B-4DF8-4231-99D4-294A40E6D971}"/>
                  </a:ext>
                </a:extLst>
              </p:cNvPr>
              <p:cNvSpPr>
                <a:spLocks noChangeArrowheads="1"/>
              </p:cNvSpPr>
              <p:nvPr/>
            </p:nvSpPr>
            <p:spPr bwMode="gray">
              <a:xfrm>
                <a:off x="2303" y="2125"/>
                <a:ext cx="1184" cy="180"/>
              </a:xfrm>
              <a:prstGeom prst="ellipse">
                <a:avLst/>
              </a:prstGeom>
              <a:gradFill rotWithShape="1">
                <a:gsLst>
                  <a:gs pos="0">
                    <a:srgbClr val="A22061"/>
                  </a:gs>
                  <a:gs pos="100000">
                    <a:srgbClr val="FF3399">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2" name="Oval 25">
                <a:extLst>
                  <a:ext uri="{FF2B5EF4-FFF2-40B4-BE49-F238E27FC236}">
                    <a16:creationId xmlns:a16="http://schemas.microsoft.com/office/drawing/2014/main" id="{2DD78FCE-9127-4A4E-B17B-E971B2E35546}"/>
                  </a:ext>
                </a:extLst>
              </p:cNvPr>
              <p:cNvSpPr>
                <a:spLocks noChangeArrowheads="1"/>
              </p:cNvSpPr>
              <p:nvPr/>
            </p:nvSpPr>
            <p:spPr bwMode="gray">
              <a:xfrm>
                <a:off x="2356" y="2127"/>
                <a:ext cx="1065" cy="18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nvGrpSpPr>
              <p:cNvPr id="18463" name="Group 26">
                <a:extLst>
                  <a:ext uri="{FF2B5EF4-FFF2-40B4-BE49-F238E27FC236}">
                    <a16:creationId xmlns:a16="http://schemas.microsoft.com/office/drawing/2014/main" id="{E2227E3D-0CEA-49CD-B378-62F645EE611C}"/>
                  </a:ext>
                </a:extLst>
              </p:cNvPr>
              <p:cNvGrpSpPr>
                <a:grpSpLocks/>
              </p:cNvGrpSpPr>
              <p:nvPr/>
            </p:nvGrpSpPr>
            <p:grpSpPr bwMode="auto">
              <a:xfrm>
                <a:off x="2373" y="1696"/>
                <a:ext cx="1031" cy="1031"/>
                <a:chOff x="4166" y="1706"/>
                <a:chExt cx="1252" cy="1252"/>
              </a:xfrm>
            </p:grpSpPr>
            <p:sp>
              <p:nvSpPr>
                <p:cNvPr id="18465" name="Oval 27">
                  <a:extLst>
                    <a:ext uri="{FF2B5EF4-FFF2-40B4-BE49-F238E27FC236}">
                      <a16:creationId xmlns:a16="http://schemas.microsoft.com/office/drawing/2014/main" id="{4642272C-8CA0-45FE-AF62-65F3A1DCD430}"/>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6" name="Oval 28">
                  <a:extLst>
                    <a:ext uri="{FF2B5EF4-FFF2-40B4-BE49-F238E27FC236}">
                      <a16:creationId xmlns:a16="http://schemas.microsoft.com/office/drawing/2014/main" id="{BD1CCA4B-F1C0-4A71-BDEB-146338CCAB7F}"/>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7" name="Oval 29">
                  <a:extLst>
                    <a:ext uri="{FF2B5EF4-FFF2-40B4-BE49-F238E27FC236}">
                      <a16:creationId xmlns:a16="http://schemas.microsoft.com/office/drawing/2014/main" id="{783E34F4-7A38-4D80-9A87-0B071BC65D6F}"/>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68" name="Oval 30">
                  <a:extLst>
                    <a:ext uri="{FF2B5EF4-FFF2-40B4-BE49-F238E27FC236}">
                      <a16:creationId xmlns:a16="http://schemas.microsoft.com/office/drawing/2014/main" id="{234824FD-A0F4-4620-9AF4-8C19011AF5C3}"/>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sp>
            <p:nvSpPr>
              <p:cNvPr id="18464" name="Text Box 31">
                <a:extLst>
                  <a:ext uri="{FF2B5EF4-FFF2-40B4-BE49-F238E27FC236}">
                    <a16:creationId xmlns:a16="http://schemas.microsoft.com/office/drawing/2014/main" id="{E9306C8A-5906-4102-9476-3FC1361A6050}"/>
                  </a:ext>
                </a:extLst>
              </p:cNvPr>
              <p:cNvSpPr txBox="1">
                <a:spLocks noChangeArrowheads="1"/>
              </p:cNvSpPr>
              <p:nvPr/>
            </p:nvSpPr>
            <p:spPr bwMode="gray">
              <a:xfrm>
                <a:off x="2650" y="2077"/>
                <a:ext cx="53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US" sz="4000" b="1" baseline="-25000">
                    <a:solidFill>
                      <a:srgbClr val="000000"/>
                    </a:solidFill>
                    <a:latin typeface="Arial" panose="020B0604020202020204" pitchFamily="34" charset="0"/>
                    <a:ea typeface="隶书" panose="02010509060101010101" pitchFamily="49" charset="-122"/>
                  </a:rPr>
                  <a:t>传输</a:t>
                </a:r>
              </a:p>
            </p:txBody>
          </p:sp>
        </p:grpSp>
        <p:grpSp>
          <p:nvGrpSpPr>
            <p:cNvPr id="18443" name="Group 32">
              <a:extLst>
                <a:ext uri="{FF2B5EF4-FFF2-40B4-BE49-F238E27FC236}">
                  <a16:creationId xmlns:a16="http://schemas.microsoft.com/office/drawing/2014/main" id="{BD122D5B-234B-4CE6-8378-BC845C78E16A}"/>
                </a:ext>
              </a:extLst>
            </p:cNvPr>
            <p:cNvGrpSpPr>
              <a:grpSpLocks/>
            </p:cNvGrpSpPr>
            <p:nvPr/>
          </p:nvGrpSpPr>
          <p:grpSpPr bwMode="auto">
            <a:xfrm>
              <a:off x="4011" y="1015"/>
              <a:ext cx="1185" cy="1031"/>
              <a:chOff x="4011" y="1685"/>
              <a:chExt cx="1185" cy="1031"/>
            </a:xfrm>
          </p:grpSpPr>
          <p:sp>
            <p:nvSpPr>
              <p:cNvPr id="18447" name="Oval 33">
                <a:extLst>
                  <a:ext uri="{FF2B5EF4-FFF2-40B4-BE49-F238E27FC236}">
                    <a16:creationId xmlns:a16="http://schemas.microsoft.com/office/drawing/2014/main" id="{03B7B7CD-9EF7-4BBD-918C-F47A23F2444B}"/>
                  </a:ext>
                </a:extLst>
              </p:cNvPr>
              <p:cNvSpPr>
                <a:spLocks noChangeArrowheads="1"/>
              </p:cNvSpPr>
              <p:nvPr/>
            </p:nvSpPr>
            <p:spPr bwMode="gray">
              <a:xfrm>
                <a:off x="4107" y="2115"/>
                <a:ext cx="113" cy="180"/>
              </a:xfrm>
              <a:prstGeom prst="ellipse">
                <a:avLst/>
              </a:prstGeom>
              <a:gradFill rotWithShape="1">
                <a:gsLst>
                  <a:gs pos="0">
                    <a:srgbClr val="FFFFFF"/>
                  </a:gs>
                  <a:gs pos="50000">
                    <a:srgbClr val="0099CC"/>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48" name="Oval 34">
                <a:extLst>
                  <a:ext uri="{FF2B5EF4-FFF2-40B4-BE49-F238E27FC236}">
                    <a16:creationId xmlns:a16="http://schemas.microsoft.com/office/drawing/2014/main" id="{9A3B0DB5-0C49-4C35-B72A-01D3CA759ED5}"/>
                  </a:ext>
                </a:extLst>
              </p:cNvPr>
              <p:cNvSpPr>
                <a:spLocks noChangeArrowheads="1"/>
              </p:cNvSpPr>
              <p:nvPr/>
            </p:nvSpPr>
            <p:spPr bwMode="gray">
              <a:xfrm>
                <a:off x="4107" y="2115"/>
                <a:ext cx="113" cy="180"/>
              </a:xfrm>
              <a:prstGeom prst="ellipse">
                <a:avLst/>
              </a:prstGeom>
              <a:gradFill rotWithShape="1">
                <a:gsLst>
                  <a:gs pos="0">
                    <a:srgbClr val="0099CC">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49" name="Oval 35">
                <a:extLst>
                  <a:ext uri="{FF2B5EF4-FFF2-40B4-BE49-F238E27FC236}">
                    <a16:creationId xmlns:a16="http://schemas.microsoft.com/office/drawing/2014/main" id="{64B6A2B7-F785-4FA8-895E-334A04D53D94}"/>
                  </a:ext>
                </a:extLst>
              </p:cNvPr>
              <p:cNvSpPr>
                <a:spLocks noChangeArrowheads="1"/>
              </p:cNvSpPr>
              <p:nvPr/>
            </p:nvSpPr>
            <p:spPr bwMode="gray">
              <a:xfrm>
                <a:off x="4011" y="2116"/>
                <a:ext cx="1184" cy="180"/>
              </a:xfrm>
              <a:prstGeom prst="ellipse">
                <a:avLst/>
              </a:prstGeom>
              <a:gradFill rotWithShape="1">
                <a:gsLst>
                  <a:gs pos="0">
                    <a:srgbClr val="00536E"/>
                  </a:gs>
                  <a:gs pos="50000">
                    <a:srgbClr val="0099CC"/>
                  </a:gs>
                  <a:gs pos="100000">
                    <a:srgbClr val="00536E"/>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0" name="Oval 36">
                <a:extLst>
                  <a:ext uri="{FF2B5EF4-FFF2-40B4-BE49-F238E27FC236}">
                    <a16:creationId xmlns:a16="http://schemas.microsoft.com/office/drawing/2014/main" id="{B0FD20FB-FCA5-4100-9687-2D87CC610E8B}"/>
                  </a:ext>
                </a:extLst>
              </p:cNvPr>
              <p:cNvSpPr>
                <a:spLocks noChangeArrowheads="1"/>
              </p:cNvSpPr>
              <p:nvPr/>
            </p:nvSpPr>
            <p:spPr bwMode="gray">
              <a:xfrm>
                <a:off x="4012" y="2118"/>
                <a:ext cx="1184" cy="180"/>
              </a:xfrm>
              <a:prstGeom prst="ellipse">
                <a:avLst/>
              </a:prstGeom>
              <a:gradFill rotWithShape="1">
                <a:gsLst>
                  <a:gs pos="0">
                    <a:srgbClr val="006182"/>
                  </a:gs>
                  <a:gs pos="100000">
                    <a:srgbClr val="0099CC">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1" name="Oval 37">
                <a:extLst>
                  <a:ext uri="{FF2B5EF4-FFF2-40B4-BE49-F238E27FC236}">
                    <a16:creationId xmlns:a16="http://schemas.microsoft.com/office/drawing/2014/main" id="{BD36FE2A-CBE7-4862-9F40-280B669AAF98}"/>
                  </a:ext>
                </a:extLst>
              </p:cNvPr>
              <p:cNvSpPr>
                <a:spLocks noChangeArrowheads="1"/>
              </p:cNvSpPr>
              <p:nvPr/>
            </p:nvSpPr>
            <p:spPr bwMode="gray">
              <a:xfrm>
                <a:off x="4076" y="2116"/>
                <a:ext cx="1065" cy="18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nvGrpSpPr>
              <p:cNvPr id="18452" name="Group 38">
                <a:extLst>
                  <a:ext uri="{FF2B5EF4-FFF2-40B4-BE49-F238E27FC236}">
                    <a16:creationId xmlns:a16="http://schemas.microsoft.com/office/drawing/2014/main" id="{736AD986-C94E-4F35-A38A-7A4A49BDD17C}"/>
                  </a:ext>
                </a:extLst>
              </p:cNvPr>
              <p:cNvGrpSpPr>
                <a:grpSpLocks/>
              </p:cNvGrpSpPr>
              <p:nvPr/>
            </p:nvGrpSpPr>
            <p:grpSpPr bwMode="auto">
              <a:xfrm>
                <a:off x="4095" y="1685"/>
                <a:ext cx="1031" cy="1031"/>
                <a:chOff x="4166" y="1706"/>
                <a:chExt cx="1252" cy="1252"/>
              </a:xfrm>
            </p:grpSpPr>
            <p:sp>
              <p:nvSpPr>
                <p:cNvPr id="18454" name="Oval 39">
                  <a:extLst>
                    <a:ext uri="{FF2B5EF4-FFF2-40B4-BE49-F238E27FC236}">
                      <a16:creationId xmlns:a16="http://schemas.microsoft.com/office/drawing/2014/main" id="{CC08DB63-3737-4FA2-9464-0C2AF9644148}"/>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5" name="Oval 40">
                  <a:extLst>
                    <a:ext uri="{FF2B5EF4-FFF2-40B4-BE49-F238E27FC236}">
                      <a16:creationId xmlns:a16="http://schemas.microsoft.com/office/drawing/2014/main" id="{D365205B-4369-468D-AD93-E436EAA02115}"/>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6" name="Oval 41">
                  <a:extLst>
                    <a:ext uri="{FF2B5EF4-FFF2-40B4-BE49-F238E27FC236}">
                      <a16:creationId xmlns:a16="http://schemas.microsoft.com/office/drawing/2014/main" id="{859B56F6-448A-4052-A1D0-F4D26E94C411}"/>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sp>
              <p:nvSpPr>
                <p:cNvPr id="18457" name="Oval 42">
                  <a:extLst>
                    <a:ext uri="{FF2B5EF4-FFF2-40B4-BE49-F238E27FC236}">
                      <a16:creationId xmlns:a16="http://schemas.microsoft.com/office/drawing/2014/main" id="{8E697F75-3349-4FAF-9381-FD93BF8749C5}"/>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baseline="-25000">
                    <a:latin typeface="Arial" panose="020B0604020202020204" pitchFamily="34" charset="0"/>
                    <a:ea typeface="微软雅黑" panose="020B0503020204020204" pitchFamily="34" charset="-122"/>
                  </a:endParaRPr>
                </a:p>
              </p:txBody>
            </p:sp>
          </p:grpSp>
          <p:sp>
            <p:nvSpPr>
              <p:cNvPr id="18453" name="Text Box 43">
                <a:extLst>
                  <a:ext uri="{FF2B5EF4-FFF2-40B4-BE49-F238E27FC236}">
                    <a16:creationId xmlns:a16="http://schemas.microsoft.com/office/drawing/2014/main" id="{531C1DF9-B18A-4F28-B3C3-4B8F67FB40BC}"/>
                  </a:ext>
                </a:extLst>
              </p:cNvPr>
              <p:cNvSpPr txBox="1">
                <a:spLocks noChangeArrowheads="1"/>
              </p:cNvSpPr>
              <p:nvPr/>
            </p:nvSpPr>
            <p:spPr bwMode="gray">
              <a:xfrm>
                <a:off x="4370" y="2066"/>
                <a:ext cx="53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US" sz="4000" b="1" baseline="-25000">
                    <a:solidFill>
                      <a:srgbClr val="000000"/>
                    </a:solidFill>
                    <a:latin typeface="Arial" panose="020B0604020202020204" pitchFamily="34" charset="0"/>
                    <a:ea typeface="隶书" panose="02010509060101010101" pitchFamily="49" charset="-122"/>
                  </a:rPr>
                  <a:t>智能</a:t>
                </a:r>
              </a:p>
            </p:txBody>
          </p:sp>
        </p:grpSp>
        <p:sp>
          <p:nvSpPr>
            <p:cNvPr id="104" name="AutoShape 5">
              <a:extLst>
                <a:ext uri="{FF2B5EF4-FFF2-40B4-BE49-F238E27FC236}">
                  <a16:creationId xmlns:a16="http://schemas.microsoft.com/office/drawing/2014/main" id="{CE090851-9ACF-4EEB-9299-03D8422018E5}"/>
                </a:ext>
              </a:extLst>
            </p:cNvPr>
            <p:cNvSpPr>
              <a:spLocks noChangeArrowheads="1"/>
            </p:cNvSpPr>
            <p:nvPr/>
          </p:nvSpPr>
          <p:spPr bwMode="auto">
            <a:xfrm>
              <a:off x="495" y="2835"/>
              <a:ext cx="1296" cy="585"/>
            </a:xfrm>
            <a:prstGeom prst="roundRect">
              <a:avLst>
                <a:gd name="adj" fmla="val 50000"/>
              </a:avLst>
            </a:prstGeom>
            <a:noFill/>
            <a:ln w="38100" algn="ctr">
              <a:solidFill>
                <a:srgbClr val="777777"/>
              </a:solidFill>
              <a:round/>
              <a:headEnd/>
              <a:tailEnd/>
            </a:ln>
            <a:effec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kumimoji="0" lang="zh-CN" altLang="en-US" sz="1600" b="1" baseline="-25000">
                  <a:latin typeface="微软雅黑" pitchFamily="34" charset="-122"/>
                  <a:ea typeface="微软雅黑" pitchFamily="34" charset="-122"/>
                </a:rPr>
                <a:t>利用</a:t>
              </a:r>
              <a:r>
                <a:rPr kumimoji="0" lang="en-US" altLang="zh-CN" sz="1600" b="1" baseline="-25000">
                  <a:latin typeface="微软雅黑" pitchFamily="34" charset="-122"/>
                  <a:ea typeface="微软雅黑" pitchFamily="34" charset="-122"/>
                </a:rPr>
                <a:t>RFID</a:t>
              </a:r>
              <a:r>
                <a:rPr kumimoji="0" lang="zh-CN" altLang="en-US" sz="1600" b="1" baseline="-25000">
                  <a:latin typeface="微软雅黑" pitchFamily="34" charset="-122"/>
                  <a:ea typeface="微软雅黑" pitchFamily="34" charset="-122"/>
                </a:rPr>
                <a:t>、传感器、二维码等</a:t>
              </a:r>
            </a:p>
            <a:p>
              <a:pPr algn="ctr" eaLnBrk="1" hangingPunct="1">
                <a:defRPr/>
              </a:pPr>
              <a:r>
                <a:rPr kumimoji="0" lang="zh-CN" altLang="en-US" sz="1600" b="1" baseline="-25000">
                  <a:latin typeface="微软雅黑" pitchFamily="34" charset="-122"/>
                  <a:ea typeface="微软雅黑" pitchFamily="34" charset="-122"/>
                </a:rPr>
                <a:t>能够随时随地采集物体的动态</a:t>
              </a:r>
            </a:p>
            <a:p>
              <a:pPr algn="ctr" eaLnBrk="1" hangingPunct="1">
                <a:defRPr/>
              </a:pPr>
              <a:r>
                <a:rPr kumimoji="0" lang="zh-CN" altLang="en-US" sz="1600" b="1" baseline="-25000">
                  <a:latin typeface="微软雅黑" pitchFamily="34" charset="-122"/>
                  <a:ea typeface="微软雅黑" pitchFamily="34" charset="-122"/>
                </a:rPr>
                <a:t>信息。</a:t>
              </a:r>
              <a:endParaRPr kumimoji="0" lang="zh-CN" altLang="en-US" sz="1600" b="1" baseline="-25000">
                <a:solidFill>
                  <a:srgbClr val="5F5F5F"/>
                </a:solidFill>
                <a:effectLst>
                  <a:outerShdw blurRad="38100" dist="38100" dir="2700000" algn="tl">
                    <a:srgbClr val="000000"/>
                  </a:outerShdw>
                </a:effectLst>
                <a:latin typeface="微软雅黑" pitchFamily="34" charset="-122"/>
                <a:ea typeface="微软雅黑" pitchFamily="34" charset="-122"/>
              </a:endParaRPr>
            </a:p>
          </p:txBody>
        </p:sp>
        <p:sp>
          <p:nvSpPr>
            <p:cNvPr id="18445" name="AutoShape 5">
              <a:extLst>
                <a:ext uri="{FF2B5EF4-FFF2-40B4-BE49-F238E27FC236}">
                  <a16:creationId xmlns:a16="http://schemas.microsoft.com/office/drawing/2014/main" id="{1D03BFBF-4527-4515-A11E-862D673E36C8}"/>
                </a:ext>
              </a:extLst>
            </p:cNvPr>
            <p:cNvSpPr>
              <a:spLocks noChangeArrowheads="1"/>
            </p:cNvSpPr>
            <p:nvPr/>
          </p:nvSpPr>
          <p:spPr bwMode="auto">
            <a:xfrm>
              <a:off x="2205" y="2835"/>
              <a:ext cx="1350" cy="630"/>
            </a:xfrm>
            <a:prstGeom prst="roundRect">
              <a:avLst>
                <a:gd name="adj" fmla="val 50000"/>
              </a:avLst>
            </a:prstGeom>
            <a:noFill/>
            <a:ln w="38100" algn="ctr">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lvl="1" algn="r" eaLnBrk="1" hangingPunct="1">
                <a:buClrTx/>
                <a:buFontTx/>
                <a:buNone/>
              </a:pPr>
              <a:r>
                <a:rPr kumimoji="0" lang="zh-CN" altLang="en-US" sz="1200" b="1">
                  <a:latin typeface="微软雅黑" panose="020B0503020204020204" pitchFamily="34" charset="-122"/>
                  <a:ea typeface="微软雅黑" panose="020B0503020204020204" pitchFamily="34" charset="-122"/>
                </a:rPr>
                <a:t>通过网络将感知的各种</a:t>
              </a:r>
            </a:p>
            <a:p>
              <a:pPr lvl="1" algn="r" eaLnBrk="1" hangingPunct="1">
                <a:buClrTx/>
                <a:buFontTx/>
                <a:buNone/>
              </a:pPr>
              <a:r>
                <a:rPr kumimoji="0" lang="zh-CN" altLang="en-US" sz="1200" b="1">
                  <a:latin typeface="微软雅黑" panose="020B0503020204020204" pitchFamily="34" charset="-122"/>
                  <a:ea typeface="微软雅黑" panose="020B0503020204020204" pitchFamily="34" charset="-122"/>
                </a:rPr>
                <a:t>信息进行实时传送。</a:t>
              </a:r>
            </a:p>
          </p:txBody>
        </p:sp>
        <p:sp>
          <p:nvSpPr>
            <p:cNvPr id="18446" name="AutoShape 5">
              <a:extLst>
                <a:ext uri="{FF2B5EF4-FFF2-40B4-BE49-F238E27FC236}">
                  <a16:creationId xmlns:a16="http://schemas.microsoft.com/office/drawing/2014/main" id="{A521A89D-8A31-43BD-A86B-4343B179F53B}"/>
                </a:ext>
              </a:extLst>
            </p:cNvPr>
            <p:cNvSpPr>
              <a:spLocks noChangeArrowheads="1"/>
            </p:cNvSpPr>
            <p:nvPr/>
          </p:nvSpPr>
          <p:spPr bwMode="auto">
            <a:xfrm>
              <a:off x="3735" y="2835"/>
              <a:ext cx="1746" cy="630"/>
            </a:xfrm>
            <a:prstGeom prst="roundRect">
              <a:avLst>
                <a:gd name="adj" fmla="val 50000"/>
              </a:avLst>
            </a:prstGeom>
            <a:noFill/>
            <a:ln w="38100" algn="ctr">
              <a:solidFill>
                <a:srgbClr val="77777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lvl="1" algn="r" eaLnBrk="1" hangingPunct="1">
                <a:buClrTx/>
                <a:buFontTx/>
                <a:buNone/>
              </a:pPr>
              <a:r>
                <a:rPr kumimoji="0" lang="zh-CN" altLang="en-US" sz="1200" b="1">
                  <a:latin typeface="微软雅黑" panose="020B0503020204020204" pitchFamily="34" charset="-122"/>
                  <a:ea typeface="微软雅黑" panose="020B0503020204020204" pitchFamily="34" charset="-122"/>
                </a:rPr>
                <a:t>利用计算机技术，及时地对海量的</a:t>
              </a:r>
            </a:p>
            <a:p>
              <a:pPr lvl="1" algn="r" eaLnBrk="1" hangingPunct="1">
                <a:buClrTx/>
                <a:buFontTx/>
                <a:buNone/>
              </a:pPr>
              <a:r>
                <a:rPr kumimoji="0" lang="zh-CN" altLang="en-US" sz="1200" b="1">
                  <a:latin typeface="微软雅黑" panose="020B0503020204020204" pitchFamily="34" charset="-122"/>
                  <a:ea typeface="微软雅黑" panose="020B0503020204020204" pitchFamily="34" charset="-122"/>
                </a:rPr>
                <a:t>数据进行信息控制，真正达到了</a:t>
              </a:r>
            </a:p>
            <a:p>
              <a:pPr lvl="1" algn="r" eaLnBrk="1" hangingPunct="1">
                <a:buClrTx/>
                <a:buFontTx/>
                <a:buNone/>
              </a:pPr>
              <a:r>
                <a:rPr kumimoji="0" lang="zh-CN" altLang="en-US" sz="1200" b="1">
                  <a:latin typeface="微软雅黑" panose="020B0503020204020204" pitchFamily="34" charset="-122"/>
                  <a:ea typeface="微软雅黑" panose="020B0503020204020204" pitchFamily="34" charset="-122"/>
                </a:rPr>
                <a:t>人与物的沟通、物与物的沟通。</a:t>
              </a: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日期占位符 1">
            <a:extLst>
              <a:ext uri="{FF2B5EF4-FFF2-40B4-BE49-F238E27FC236}">
                <a16:creationId xmlns:a16="http://schemas.microsoft.com/office/drawing/2014/main" id="{1FB1F0CE-1A4B-4E8B-AAC4-AD8B126EBEA5}"/>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6675" name="Rectangle 2">
            <a:extLst>
              <a:ext uri="{FF2B5EF4-FFF2-40B4-BE49-F238E27FC236}">
                <a16:creationId xmlns:a16="http://schemas.microsoft.com/office/drawing/2014/main" id="{2C4B1F8D-1448-440F-8712-224D70F76CE1}"/>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pic>
        <p:nvPicPr>
          <p:cNvPr id="156676" name="图片 7" descr="1_158839.jpg">
            <a:extLst>
              <a:ext uri="{FF2B5EF4-FFF2-40B4-BE49-F238E27FC236}">
                <a16:creationId xmlns:a16="http://schemas.microsoft.com/office/drawing/2014/main" id="{7A95011D-2E2E-4DF2-89AF-FDC031544B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4954588"/>
            <a:ext cx="314325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68" name="Rectangle 2">
            <a:extLst>
              <a:ext uri="{FF2B5EF4-FFF2-40B4-BE49-F238E27FC236}">
                <a16:creationId xmlns:a16="http://schemas.microsoft.com/office/drawing/2014/main" id="{291E0E61-87AE-4C48-8CF6-4CB730409440}"/>
              </a:ext>
            </a:extLst>
          </p:cNvPr>
          <p:cNvSpPr>
            <a:spLocks noChangeArrowheads="1"/>
          </p:cNvSpPr>
          <p:nvPr/>
        </p:nvSpPr>
        <p:spPr bwMode="auto">
          <a:xfrm>
            <a:off x="785813" y="1052513"/>
            <a:ext cx="4857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1pPr>
            <a:lvl2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2pPr>
            <a:lvl3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3pPr>
            <a:lvl4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4pPr>
            <a:lvl5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9pPr>
          </a:lstStyle>
          <a:p>
            <a:pPr eaLnBrk="1" hangingPunct="1">
              <a:defRPr/>
            </a:pPr>
            <a:r>
              <a:rPr lang="zh-CN" altLang="en-US" sz="4000">
                <a:ea typeface="隶书" pitchFamily="49" charset="-122"/>
              </a:rPr>
              <a:t>物联网发展前景</a:t>
            </a:r>
          </a:p>
        </p:txBody>
      </p:sp>
      <p:pic>
        <p:nvPicPr>
          <p:cNvPr id="156678" name="图示 12">
            <a:extLst>
              <a:ext uri="{FF2B5EF4-FFF2-40B4-BE49-F238E27FC236}">
                <a16:creationId xmlns:a16="http://schemas.microsoft.com/office/drawing/2014/main" id="{1EDA4C15-B668-4CC4-BCB5-D9562C23AA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1795463"/>
            <a:ext cx="830262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图示 13">
            <a:extLst>
              <a:ext uri="{FF2B5EF4-FFF2-40B4-BE49-F238E27FC236}">
                <a16:creationId xmlns:a16="http://schemas.microsoft.com/office/drawing/2014/main" id="{215ED778-3FFC-4B37-8302-01BC59C5464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2862263"/>
            <a:ext cx="8504237"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0" name="图示 14">
            <a:extLst>
              <a:ext uri="{FF2B5EF4-FFF2-40B4-BE49-F238E27FC236}">
                <a16:creationId xmlns:a16="http://schemas.microsoft.com/office/drawing/2014/main" id="{76A325DA-799C-4089-BCB5-26EA582325D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4008438"/>
            <a:ext cx="82550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1" name="右箭头 15">
            <a:extLst>
              <a:ext uri="{FF2B5EF4-FFF2-40B4-BE49-F238E27FC236}">
                <a16:creationId xmlns:a16="http://schemas.microsoft.com/office/drawing/2014/main" id="{5EDA0B83-4569-4FED-95F2-F45C3923261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100" y="5275263"/>
            <a:ext cx="3748088"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25">
            <a:extLst>
              <a:ext uri="{FF2B5EF4-FFF2-40B4-BE49-F238E27FC236}">
                <a16:creationId xmlns:a16="http://schemas.microsoft.com/office/drawing/2014/main" id="{75BBE9E7-2FF1-4A23-ADE8-F43A8F64948D}"/>
              </a:ext>
            </a:extLst>
          </p:cNvPr>
          <p:cNvSpPr>
            <a:spLocks noChangeArrowheads="1"/>
          </p:cNvSpPr>
          <p:nvPr/>
        </p:nvSpPr>
        <p:spPr bwMode="auto">
          <a:xfrm>
            <a:off x="-285750" y="5364163"/>
            <a:ext cx="3060700" cy="1376362"/>
          </a:xfrm>
          <a:prstGeom prst="irregularSeal2">
            <a:avLst/>
          </a:prstGeom>
          <a:solidFill>
            <a:srgbClr val="FFFF00"/>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b="1">
              <a:solidFill>
                <a:schemeClr val="bg1"/>
              </a:solidFill>
            </a:endParaRPr>
          </a:p>
        </p:txBody>
      </p:sp>
      <p:sp>
        <p:nvSpPr>
          <p:cNvPr id="9" name="Rectangle 26">
            <a:extLst>
              <a:ext uri="{FF2B5EF4-FFF2-40B4-BE49-F238E27FC236}">
                <a16:creationId xmlns:a16="http://schemas.microsoft.com/office/drawing/2014/main" id="{F87FD349-B2C4-4F88-96EC-E99BAE868815}"/>
              </a:ext>
            </a:extLst>
          </p:cNvPr>
          <p:cNvSpPr>
            <a:spLocks noChangeArrowheads="1"/>
          </p:cNvSpPr>
          <p:nvPr/>
        </p:nvSpPr>
        <p:spPr bwMode="auto">
          <a:xfrm>
            <a:off x="0" y="5597525"/>
            <a:ext cx="217646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0"/>
              </a:spcBef>
              <a:buClrTx/>
              <a:buFontTx/>
              <a:buNone/>
            </a:pPr>
            <a:r>
              <a:rPr lang="zh-CN" altLang="en-US" sz="1400" b="1">
                <a:solidFill>
                  <a:srgbClr val="FF0000"/>
                </a:solidFill>
                <a:ea typeface="楷体_GB2312" pitchFamily="49" charset="-122"/>
              </a:rPr>
              <a:t>著名权威咨询机构</a:t>
            </a:r>
            <a:r>
              <a:rPr lang="en-US" altLang="zh-CN" sz="1400" b="1">
                <a:solidFill>
                  <a:srgbClr val="FF0000"/>
                </a:solidFill>
                <a:ea typeface="楷体_GB2312" pitchFamily="49" charset="-122"/>
              </a:rPr>
              <a:t>Forrester</a:t>
            </a:r>
            <a:r>
              <a:rPr lang="zh-CN" altLang="en-US" sz="1400" b="1">
                <a:solidFill>
                  <a:srgbClr val="FF0000"/>
                </a:solidFill>
                <a:ea typeface="楷体_GB2312" pitchFamily="49" charset="-122"/>
              </a:rPr>
              <a:t>：物物互联业务与现有人与人的通信业务比例将达到</a:t>
            </a:r>
            <a:r>
              <a:rPr lang="en-US" altLang="zh-CN" sz="1400" b="1">
                <a:solidFill>
                  <a:srgbClr val="FF0000"/>
                </a:solidFill>
                <a:ea typeface="楷体_GB2312" pitchFamily="49" charset="-122"/>
              </a:rPr>
              <a:t>30</a:t>
            </a:r>
            <a:r>
              <a:rPr lang="zh-CN" altLang="en-US" sz="1400" b="1">
                <a:solidFill>
                  <a:srgbClr val="FF0000"/>
                </a:solidFill>
                <a:ea typeface="楷体_GB2312" pitchFamily="49" charset="-122"/>
              </a:rPr>
              <a:t>：</a:t>
            </a:r>
            <a:r>
              <a:rPr lang="en-US" altLang="zh-CN" sz="1400" b="1">
                <a:solidFill>
                  <a:srgbClr val="FF0000"/>
                </a:solidFill>
                <a:ea typeface="楷体_GB2312" pitchFamily="49" charset="-122"/>
              </a:rPr>
              <a:t>1</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日期占位符 1">
            <a:extLst>
              <a:ext uri="{FF2B5EF4-FFF2-40B4-BE49-F238E27FC236}">
                <a16:creationId xmlns:a16="http://schemas.microsoft.com/office/drawing/2014/main" id="{AB70A7E3-0BCC-48CF-AE2F-1E63597555E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7699" name="Rectangle 2">
            <a:extLst>
              <a:ext uri="{FF2B5EF4-FFF2-40B4-BE49-F238E27FC236}">
                <a16:creationId xmlns:a16="http://schemas.microsoft.com/office/drawing/2014/main" id="{FF2F548C-084C-4724-8279-3F9DC1DF8E60}"/>
              </a:ext>
            </a:extLst>
          </p:cNvPr>
          <p:cNvSpPr>
            <a:spLocks noChangeArrowheads="1"/>
          </p:cNvSpPr>
          <p:nvPr/>
        </p:nvSpPr>
        <p:spPr bwMode="auto">
          <a:xfrm>
            <a:off x="611188" y="1484313"/>
            <a:ext cx="7862887" cy="500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机遇还是挑战 </a:t>
            </a:r>
          </a:p>
          <a:p>
            <a:pPr algn="just" eaLnBrk="1" hangingPunct="1">
              <a:lnSpc>
                <a:spcPct val="140000"/>
              </a:lnSpc>
              <a:spcBef>
                <a:spcPct val="0"/>
              </a:spcBef>
              <a:buClrTx/>
              <a:buFont typeface="Wingdings" panose="05000000000000000000" pitchFamily="2" charset="2"/>
              <a:buChar char="Ø"/>
            </a:pPr>
            <a:endParaRPr lang="zh-CN" altLang="en-US" sz="1400" b="1">
              <a:solidFill>
                <a:schemeClr val="accent2"/>
              </a:solidFill>
            </a:endParaRPr>
          </a:p>
          <a:p>
            <a:pPr algn="just" eaLnBrk="1" hangingPunct="1">
              <a:lnSpc>
                <a:spcPct val="140000"/>
              </a:lnSpc>
              <a:spcBef>
                <a:spcPct val="0"/>
              </a:spcBef>
              <a:buClrTx/>
              <a:buFont typeface="Wingdings" panose="05000000000000000000" pitchFamily="2" charset="2"/>
              <a:buNone/>
            </a:pPr>
            <a:r>
              <a:rPr lang="zh-CN" altLang="en-US" sz="2400" b="1">
                <a:solidFill>
                  <a:schemeClr val="tx2"/>
                </a:solidFill>
              </a:rPr>
              <a:t>   五大挑战：</a:t>
            </a:r>
          </a:p>
          <a:p>
            <a:pPr lvl="1" algn="just" eaLnBrk="1" hangingPunct="1">
              <a:lnSpc>
                <a:spcPct val="140000"/>
              </a:lnSpc>
              <a:spcBef>
                <a:spcPct val="0"/>
              </a:spcBef>
              <a:buClrTx/>
              <a:buFont typeface="Wingdings" panose="05000000000000000000" pitchFamily="2" charset="2"/>
              <a:buChar char="Ø"/>
            </a:pPr>
            <a:endParaRPr lang="zh-CN" altLang="en-US" sz="1600" b="1">
              <a:solidFill>
                <a:schemeClr val="tx2"/>
              </a:solidFill>
            </a:endParaRPr>
          </a:p>
          <a:p>
            <a:pPr lvl="2" algn="just" eaLnBrk="1" hangingPunct="1">
              <a:lnSpc>
                <a:spcPct val="80000"/>
              </a:lnSpc>
              <a:spcBef>
                <a:spcPct val="0"/>
              </a:spcBef>
              <a:buClrTx/>
              <a:buFontTx/>
              <a:buChar char="•"/>
            </a:pPr>
            <a:r>
              <a:rPr lang="zh-CN" altLang="en-US" sz="2400" b="1"/>
              <a:t> 物联网政策和法规</a:t>
            </a:r>
          </a:p>
          <a:p>
            <a:pPr lvl="2" algn="just" eaLnBrk="1" hangingPunct="1">
              <a:lnSpc>
                <a:spcPct val="80000"/>
              </a:lnSpc>
              <a:spcBef>
                <a:spcPct val="0"/>
              </a:spcBef>
              <a:buClrTx/>
              <a:buFontTx/>
              <a:buChar char="•"/>
            </a:pPr>
            <a:endParaRPr lang="zh-CN" altLang="en-US" sz="2400" b="1"/>
          </a:p>
          <a:p>
            <a:pPr lvl="2" algn="just" eaLnBrk="1" hangingPunct="1">
              <a:lnSpc>
                <a:spcPct val="80000"/>
              </a:lnSpc>
              <a:spcBef>
                <a:spcPct val="0"/>
              </a:spcBef>
              <a:buClrTx/>
              <a:buFontTx/>
              <a:buChar char="•"/>
            </a:pPr>
            <a:r>
              <a:rPr lang="zh-CN" altLang="en-US" sz="2400" b="1"/>
              <a:t> 技术标准统一协调</a:t>
            </a:r>
          </a:p>
          <a:p>
            <a:pPr lvl="2" algn="just" eaLnBrk="1" hangingPunct="1">
              <a:lnSpc>
                <a:spcPct val="80000"/>
              </a:lnSpc>
              <a:spcBef>
                <a:spcPct val="0"/>
              </a:spcBef>
              <a:buClrTx/>
              <a:buFontTx/>
              <a:buChar char="•"/>
            </a:pPr>
            <a:endParaRPr lang="zh-CN" altLang="en-US" sz="2400" b="1"/>
          </a:p>
          <a:p>
            <a:pPr lvl="2" algn="just" eaLnBrk="1" hangingPunct="1">
              <a:lnSpc>
                <a:spcPct val="80000"/>
              </a:lnSpc>
              <a:spcBef>
                <a:spcPct val="0"/>
              </a:spcBef>
              <a:buClrTx/>
              <a:buFontTx/>
              <a:buChar char="•"/>
            </a:pPr>
            <a:r>
              <a:rPr lang="zh-CN" altLang="en-US" sz="2400" b="1"/>
              <a:t> 管理平台构建</a:t>
            </a:r>
          </a:p>
          <a:p>
            <a:pPr lvl="2" algn="just" eaLnBrk="1" hangingPunct="1">
              <a:lnSpc>
                <a:spcPct val="80000"/>
              </a:lnSpc>
              <a:spcBef>
                <a:spcPct val="0"/>
              </a:spcBef>
              <a:buClrTx/>
              <a:buFontTx/>
              <a:buChar char="•"/>
            </a:pPr>
            <a:endParaRPr lang="zh-CN" altLang="en-US" sz="2400" b="1"/>
          </a:p>
          <a:p>
            <a:pPr lvl="2" algn="just" eaLnBrk="1" hangingPunct="1">
              <a:lnSpc>
                <a:spcPct val="80000"/>
              </a:lnSpc>
              <a:spcBef>
                <a:spcPct val="0"/>
              </a:spcBef>
              <a:buClrTx/>
              <a:buFontTx/>
              <a:buChar char="•"/>
            </a:pPr>
            <a:r>
              <a:rPr lang="zh-CN" altLang="en-US" sz="2400" b="1"/>
              <a:t> 安全体系建立与形成</a:t>
            </a:r>
          </a:p>
          <a:p>
            <a:pPr lvl="2" algn="just" eaLnBrk="1" hangingPunct="1">
              <a:lnSpc>
                <a:spcPct val="80000"/>
              </a:lnSpc>
              <a:spcBef>
                <a:spcPct val="0"/>
              </a:spcBef>
              <a:buClrTx/>
              <a:buFontTx/>
              <a:buChar char="•"/>
            </a:pPr>
            <a:endParaRPr lang="zh-CN" altLang="en-US" sz="2400" b="1"/>
          </a:p>
          <a:p>
            <a:pPr lvl="2" algn="just" eaLnBrk="1" hangingPunct="1">
              <a:lnSpc>
                <a:spcPct val="80000"/>
              </a:lnSpc>
              <a:spcBef>
                <a:spcPct val="0"/>
              </a:spcBef>
              <a:buClrTx/>
              <a:buFontTx/>
              <a:buChar char="•"/>
            </a:pPr>
            <a:r>
              <a:rPr lang="zh-CN" altLang="en-US" sz="2400" b="1"/>
              <a:t> 应用与开发</a:t>
            </a:r>
          </a:p>
        </p:txBody>
      </p:sp>
      <p:sp>
        <p:nvSpPr>
          <p:cNvPr id="157700" name="Rectangle 3">
            <a:extLst>
              <a:ext uri="{FF2B5EF4-FFF2-40B4-BE49-F238E27FC236}">
                <a16:creationId xmlns:a16="http://schemas.microsoft.com/office/drawing/2014/main" id="{6F2ABB38-6312-4135-8BD4-E235E1B6E0D5}"/>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日期占位符 1">
            <a:extLst>
              <a:ext uri="{FF2B5EF4-FFF2-40B4-BE49-F238E27FC236}">
                <a16:creationId xmlns:a16="http://schemas.microsoft.com/office/drawing/2014/main" id="{34DC8CFE-DC7F-4FF7-A758-F0D01A6A520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8723" name="Rectangle 2">
            <a:extLst>
              <a:ext uri="{FF2B5EF4-FFF2-40B4-BE49-F238E27FC236}">
                <a16:creationId xmlns:a16="http://schemas.microsoft.com/office/drawing/2014/main" id="{F164ABAD-2B02-4614-9A8C-64D5B83EEBCA}"/>
              </a:ext>
            </a:extLst>
          </p:cNvPr>
          <p:cNvSpPr>
            <a:spLocks noChangeArrowheads="1"/>
          </p:cNvSpPr>
          <p:nvPr/>
        </p:nvSpPr>
        <p:spPr bwMode="auto">
          <a:xfrm>
            <a:off x="179388" y="1196975"/>
            <a:ext cx="8713787"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我国物联网优先发展五大领域</a:t>
            </a:r>
          </a:p>
          <a:p>
            <a:pPr eaLnBrk="1" hangingPunct="1">
              <a:spcBef>
                <a:spcPct val="0"/>
              </a:spcBef>
              <a:buClrTx/>
              <a:buFontTx/>
              <a:buNone/>
            </a:pPr>
            <a:endParaRPr lang="zh-CN" altLang="en-US" sz="2000" b="1">
              <a:solidFill>
                <a:schemeClr val="tx2"/>
              </a:solidFill>
            </a:endParaRPr>
          </a:p>
          <a:p>
            <a:pPr lvl="1" algn="just" eaLnBrk="1" hangingPunct="1">
              <a:lnSpc>
                <a:spcPct val="140000"/>
              </a:lnSpc>
              <a:spcBef>
                <a:spcPct val="0"/>
              </a:spcBef>
              <a:buClrTx/>
              <a:buFontTx/>
              <a:buChar char="•"/>
            </a:pPr>
            <a:r>
              <a:rPr lang="zh-CN" altLang="en-US" sz="2400" b="1"/>
              <a:t>物联网的“采集、传输、处理、应用”四大核心领域中，优先发展的是采集与应用领域，物联网产业具体优先发展的领域应该是：</a:t>
            </a:r>
          </a:p>
          <a:p>
            <a:pPr lvl="1" algn="just" eaLnBrk="1" hangingPunct="1">
              <a:lnSpc>
                <a:spcPct val="140000"/>
              </a:lnSpc>
              <a:spcBef>
                <a:spcPct val="0"/>
              </a:spcBef>
              <a:buClrTx/>
              <a:buFontTx/>
              <a:buChar char="•"/>
            </a:pPr>
            <a:endParaRPr lang="zh-CN" altLang="en-US" sz="1200" b="1"/>
          </a:p>
          <a:p>
            <a:pPr lvl="2" algn="just" eaLnBrk="1" hangingPunct="1">
              <a:lnSpc>
                <a:spcPct val="140000"/>
              </a:lnSpc>
              <a:spcBef>
                <a:spcPct val="0"/>
              </a:spcBef>
              <a:buClr>
                <a:srgbClr val="00FF00"/>
              </a:buClr>
              <a:buFontTx/>
              <a:buChar char="•"/>
            </a:pPr>
            <a:r>
              <a:rPr lang="zh-CN" altLang="en-US" sz="2400" b="1"/>
              <a:t> </a:t>
            </a:r>
            <a:r>
              <a:rPr lang="en-US" altLang="en-US" sz="2400" b="1">
                <a:solidFill>
                  <a:srgbClr val="00FF00"/>
                </a:solidFill>
              </a:rPr>
              <a:t>①</a:t>
            </a:r>
            <a:r>
              <a:rPr lang="en-US" altLang="zh-CN" sz="2400" b="1">
                <a:solidFill>
                  <a:srgbClr val="00FF00"/>
                </a:solidFill>
              </a:rPr>
              <a:t>RFID</a:t>
            </a:r>
            <a:r>
              <a:rPr lang="zh-CN" altLang="en-US" sz="2400" b="1">
                <a:solidFill>
                  <a:srgbClr val="00FF00"/>
                </a:solidFill>
              </a:rPr>
              <a:t>产业</a:t>
            </a:r>
            <a:r>
              <a:rPr lang="zh-CN" altLang="en-US" sz="2400" b="1"/>
              <a:t>：物流、金融、零售、物品防伪、环境保护、身份识别等很多方面，都离不开</a:t>
            </a:r>
            <a:r>
              <a:rPr lang="en-US" altLang="zh-CN" sz="2400" b="1"/>
              <a:t>RFID</a:t>
            </a:r>
            <a:r>
              <a:rPr lang="zh-CN" altLang="en-US" sz="2400" b="1"/>
              <a:t>，今后随着物联网的大规模应用，其应用范围会更加广阔。 </a:t>
            </a:r>
          </a:p>
        </p:txBody>
      </p:sp>
      <p:sp>
        <p:nvSpPr>
          <p:cNvPr id="158724" name="Rectangle 3">
            <a:extLst>
              <a:ext uri="{FF2B5EF4-FFF2-40B4-BE49-F238E27FC236}">
                <a16:creationId xmlns:a16="http://schemas.microsoft.com/office/drawing/2014/main" id="{144A344D-03B8-4386-9EC7-F74334A2891B}"/>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日期占位符 1">
            <a:extLst>
              <a:ext uri="{FF2B5EF4-FFF2-40B4-BE49-F238E27FC236}">
                <a16:creationId xmlns:a16="http://schemas.microsoft.com/office/drawing/2014/main" id="{2764D8E6-7AC4-4D73-91CE-90AE2D76DA9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59747" name="Rectangle 2">
            <a:extLst>
              <a:ext uri="{FF2B5EF4-FFF2-40B4-BE49-F238E27FC236}">
                <a16:creationId xmlns:a16="http://schemas.microsoft.com/office/drawing/2014/main" id="{859229A8-5A92-46AC-B9EF-6A7A73C2AF8C}"/>
              </a:ext>
            </a:extLst>
          </p:cNvPr>
          <p:cNvSpPr>
            <a:spLocks noChangeArrowheads="1"/>
          </p:cNvSpPr>
          <p:nvPr/>
        </p:nvSpPr>
        <p:spPr bwMode="auto">
          <a:xfrm>
            <a:off x="179388" y="1341438"/>
            <a:ext cx="8713787"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中国物联网优先发展五大领域</a:t>
            </a:r>
          </a:p>
          <a:p>
            <a:pPr eaLnBrk="1" hangingPunct="1">
              <a:spcBef>
                <a:spcPct val="0"/>
              </a:spcBef>
              <a:buClrTx/>
              <a:buFontTx/>
              <a:buNone/>
            </a:pPr>
            <a:endParaRPr lang="zh-CN" altLang="en-US" sz="2000" b="1">
              <a:solidFill>
                <a:schemeClr val="tx2"/>
              </a:solidFill>
            </a:endParaRPr>
          </a:p>
          <a:p>
            <a:pPr lvl="2" algn="just" eaLnBrk="1" hangingPunct="1">
              <a:lnSpc>
                <a:spcPct val="140000"/>
              </a:lnSpc>
              <a:spcBef>
                <a:spcPct val="0"/>
              </a:spcBef>
              <a:buClr>
                <a:srgbClr val="00FF00"/>
              </a:buClr>
              <a:buFontTx/>
              <a:buChar char="•"/>
            </a:pPr>
            <a:r>
              <a:rPr lang="zh-CN" altLang="en-US" sz="2400" b="1"/>
              <a:t> </a:t>
            </a:r>
            <a:r>
              <a:rPr lang="en-US" altLang="en-US" sz="2400" b="1">
                <a:solidFill>
                  <a:srgbClr val="00FF00"/>
                </a:solidFill>
              </a:rPr>
              <a:t>②</a:t>
            </a:r>
            <a:r>
              <a:rPr lang="zh-CN" altLang="en-US" sz="2400" b="1">
                <a:solidFill>
                  <a:srgbClr val="00FF00"/>
                </a:solidFill>
              </a:rPr>
              <a:t>智能家居：</a:t>
            </a:r>
            <a:r>
              <a:rPr lang="zh-CN" altLang="en-US" sz="2400" b="1"/>
              <a:t>除了通常所说的电表、气表、水表的智能化处理，将来家里的空调、冰箱等电器设备，都可以接入物联网，以监控其运行、减少故障，等等。</a:t>
            </a:r>
          </a:p>
        </p:txBody>
      </p:sp>
      <p:sp>
        <p:nvSpPr>
          <p:cNvPr id="159748" name="Rectangle 3">
            <a:extLst>
              <a:ext uri="{FF2B5EF4-FFF2-40B4-BE49-F238E27FC236}">
                <a16:creationId xmlns:a16="http://schemas.microsoft.com/office/drawing/2014/main" id="{69C45B2D-0A13-41B8-958C-64AD24BAE8F8}"/>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pic>
        <p:nvPicPr>
          <p:cNvPr id="159749" name="Picture 4" descr="无锡智能家居">
            <a:extLst>
              <a:ext uri="{FF2B5EF4-FFF2-40B4-BE49-F238E27FC236}">
                <a16:creationId xmlns:a16="http://schemas.microsoft.com/office/drawing/2014/main" id="{82BDE7EC-B76B-481F-BCFA-83CDF4060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724400"/>
            <a:ext cx="270668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0" name="Picture 5" descr="无锡智能家居0">
            <a:extLst>
              <a:ext uri="{FF2B5EF4-FFF2-40B4-BE49-F238E27FC236}">
                <a16:creationId xmlns:a16="http://schemas.microsoft.com/office/drawing/2014/main" id="{0FDEB1D1-792B-4865-BE7C-F0C3CB8D5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724400"/>
            <a:ext cx="27717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1" name="Picture 6" descr="无锡智能家居1">
            <a:extLst>
              <a:ext uri="{FF2B5EF4-FFF2-40B4-BE49-F238E27FC236}">
                <a16:creationId xmlns:a16="http://schemas.microsoft.com/office/drawing/2014/main" id="{689AA08B-D289-48EF-84D5-FF120A42A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4724400"/>
            <a:ext cx="2951163"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日期占位符 1">
            <a:extLst>
              <a:ext uri="{FF2B5EF4-FFF2-40B4-BE49-F238E27FC236}">
                <a16:creationId xmlns:a16="http://schemas.microsoft.com/office/drawing/2014/main" id="{00C2C8B9-0E9D-45EC-AA8F-7197CDC3C6D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0771" name="Rectangle 2">
            <a:extLst>
              <a:ext uri="{FF2B5EF4-FFF2-40B4-BE49-F238E27FC236}">
                <a16:creationId xmlns:a16="http://schemas.microsoft.com/office/drawing/2014/main" id="{FED5C196-1EE5-488C-95A8-1B9562E21822}"/>
              </a:ext>
            </a:extLst>
          </p:cNvPr>
          <p:cNvSpPr>
            <a:spLocks noChangeArrowheads="1"/>
          </p:cNvSpPr>
          <p:nvPr/>
        </p:nvSpPr>
        <p:spPr bwMode="auto">
          <a:xfrm>
            <a:off x="250825" y="1412875"/>
            <a:ext cx="8713788" cy="443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中国物联网优先发展五大领域</a:t>
            </a:r>
          </a:p>
          <a:p>
            <a:pPr eaLnBrk="1" hangingPunct="1">
              <a:spcBef>
                <a:spcPct val="0"/>
              </a:spcBef>
              <a:buClrTx/>
              <a:buFontTx/>
              <a:buNone/>
            </a:pPr>
            <a:endParaRPr lang="zh-CN" altLang="en-US" sz="1000" b="1">
              <a:solidFill>
                <a:schemeClr val="tx2"/>
              </a:solidFill>
            </a:endParaRPr>
          </a:p>
          <a:p>
            <a:pPr lvl="2" algn="just" eaLnBrk="1" hangingPunct="1">
              <a:lnSpc>
                <a:spcPct val="140000"/>
              </a:lnSpc>
              <a:spcBef>
                <a:spcPct val="0"/>
              </a:spcBef>
              <a:buClr>
                <a:srgbClr val="00FF00"/>
              </a:buClr>
              <a:buFontTx/>
              <a:buChar char="•"/>
            </a:pPr>
            <a:r>
              <a:rPr lang="zh-CN" altLang="en-US" sz="2400" b="1">
                <a:solidFill>
                  <a:srgbClr val="00FF00"/>
                </a:solidFill>
              </a:rPr>
              <a:t>③智能汽车（智能交通）：</a:t>
            </a:r>
            <a:r>
              <a:rPr lang="zh-CN" altLang="en-US" sz="2400" b="1"/>
              <a:t>在汽车的部件上装上传感器，通过网络与智能的指挥后台联系起来，这样人们在驾驶汽车的时候，就可以提前知道哪个地方出了故障、哪个路段特别拥挤，以减少汽车追尾事故、等待时间和尾气排放等等，这是智能城市必不可少的一部分。</a:t>
            </a:r>
          </a:p>
        </p:txBody>
      </p:sp>
      <p:sp>
        <p:nvSpPr>
          <p:cNvPr id="160772" name="Rectangle 3">
            <a:extLst>
              <a:ext uri="{FF2B5EF4-FFF2-40B4-BE49-F238E27FC236}">
                <a16:creationId xmlns:a16="http://schemas.microsoft.com/office/drawing/2014/main" id="{5E473E94-107F-4CEE-A667-835E310833BF}"/>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pic>
        <p:nvPicPr>
          <p:cNvPr id="160773" name="图片 3" descr="6f618254.jpg">
            <a:extLst>
              <a:ext uri="{FF2B5EF4-FFF2-40B4-BE49-F238E27FC236}">
                <a16:creationId xmlns:a16="http://schemas.microsoft.com/office/drawing/2014/main" id="{196AAA58-2D8A-4F19-AA3A-06F759BDCB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5419725"/>
            <a:ext cx="19891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1">
            <a:extLst>
              <a:ext uri="{FF2B5EF4-FFF2-40B4-BE49-F238E27FC236}">
                <a16:creationId xmlns:a16="http://schemas.microsoft.com/office/drawing/2014/main" id="{4A43F2F4-F69D-4932-965C-314EF32E512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1795" name="Rectangle 2">
            <a:extLst>
              <a:ext uri="{FF2B5EF4-FFF2-40B4-BE49-F238E27FC236}">
                <a16:creationId xmlns:a16="http://schemas.microsoft.com/office/drawing/2014/main" id="{A8504873-B8FC-49C1-8CD3-626BB602F1EC}"/>
              </a:ext>
            </a:extLst>
          </p:cNvPr>
          <p:cNvSpPr>
            <a:spLocks noChangeArrowheads="1"/>
          </p:cNvSpPr>
          <p:nvPr/>
        </p:nvSpPr>
        <p:spPr bwMode="auto">
          <a:xfrm>
            <a:off x="179388" y="1484313"/>
            <a:ext cx="8713787"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中国物联网优先发展五大领域</a:t>
            </a:r>
          </a:p>
          <a:p>
            <a:pPr eaLnBrk="1" hangingPunct="1">
              <a:spcBef>
                <a:spcPct val="0"/>
              </a:spcBef>
              <a:buClrTx/>
              <a:buFontTx/>
              <a:buNone/>
            </a:pPr>
            <a:endParaRPr lang="zh-CN" altLang="en-US" sz="1200" b="1">
              <a:solidFill>
                <a:schemeClr val="tx2"/>
              </a:solidFill>
            </a:endParaRPr>
          </a:p>
          <a:p>
            <a:pPr lvl="2" algn="just" eaLnBrk="1" hangingPunct="1">
              <a:lnSpc>
                <a:spcPct val="140000"/>
              </a:lnSpc>
              <a:spcBef>
                <a:spcPct val="0"/>
              </a:spcBef>
              <a:buClrTx/>
              <a:buFontTx/>
              <a:buChar char="•"/>
            </a:pPr>
            <a:r>
              <a:rPr lang="zh-CN" altLang="en-US" sz="2400" b="1">
                <a:solidFill>
                  <a:srgbClr val="00FF00"/>
                </a:solidFill>
              </a:rPr>
              <a:t>④智能医疗：</a:t>
            </a:r>
            <a:r>
              <a:rPr lang="zh-CN" altLang="en-US" sz="2400" b="1"/>
              <a:t>将嵌入式芯片装到患者身上，就可以随时感知到患者的血糖、血压和脏器的情况，并通过网络与后台的医疗、保健系统联系在一起，随时给出警示和应对建议。</a:t>
            </a:r>
          </a:p>
        </p:txBody>
      </p:sp>
      <p:sp>
        <p:nvSpPr>
          <p:cNvPr id="161796" name="Rectangle 3">
            <a:extLst>
              <a:ext uri="{FF2B5EF4-FFF2-40B4-BE49-F238E27FC236}">
                <a16:creationId xmlns:a16="http://schemas.microsoft.com/office/drawing/2014/main" id="{86314EE7-5091-4A36-9349-A9BBEC475708}"/>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pic>
        <p:nvPicPr>
          <p:cNvPr id="161797" name="Picture 4" descr="智能医疗">
            <a:extLst>
              <a:ext uri="{FF2B5EF4-FFF2-40B4-BE49-F238E27FC236}">
                <a16:creationId xmlns:a16="http://schemas.microsoft.com/office/drawing/2014/main" id="{841CE1CD-028A-49B7-8E12-4CC4608C1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797425"/>
            <a:ext cx="2890838"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8" name="Picture 5" descr="智能医疗0">
            <a:extLst>
              <a:ext uri="{FF2B5EF4-FFF2-40B4-BE49-F238E27FC236}">
                <a16:creationId xmlns:a16="http://schemas.microsoft.com/office/drawing/2014/main" id="{A39276AF-E91B-40E6-A9B9-EF1B80690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732338"/>
            <a:ext cx="2833687"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9" name="Picture 6" descr="智能医疗1">
            <a:extLst>
              <a:ext uri="{FF2B5EF4-FFF2-40B4-BE49-F238E27FC236}">
                <a16:creationId xmlns:a16="http://schemas.microsoft.com/office/drawing/2014/main" id="{7590D9E7-07BF-46C8-A41A-7B818235F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4738688"/>
            <a:ext cx="251936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日期占位符 1">
            <a:extLst>
              <a:ext uri="{FF2B5EF4-FFF2-40B4-BE49-F238E27FC236}">
                <a16:creationId xmlns:a16="http://schemas.microsoft.com/office/drawing/2014/main" id="{8440BF6B-7ADB-4A1E-9FFB-31F547664A8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2819" name="Rectangle 2">
            <a:extLst>
              <a:ext uri="{FF2B5EF4-FFF2-40B4-BE49-F238E27FC236}">
                <a16:creationId xmlns:a16="http://schemas.microsoft.com/office/drawing/2014/main" id="{FFCAE6F6-8F38-478B-955F-ADAA88E4DAC9}"/>
              </a:ext>
            </a:extLst>
          </p:cNvPr>
          <p:cNvSpPr>
            <a:spLocks noChangeArrowheads="1"/>
          </p:cNvSpPr>
          <p:nvPr/>
        </p:nvSpPr>
        <p:spPr bwMode="auto">
          <a:xfrm>
            <a:off x="0" y="1557338"/>
            <a:ext cx="9144000"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中国物联网优先发展五大领域</a:t>
            </a:r>
          </a:p>
          <a:p>
            <a:pPr eaLnBrk="1" hangingPunct="1">
              <a:spcBef>
                <a:spcPct val="0"/>
              </a:spcBef>
              <a:buClrTx/>
              <a:buFontTx/>
              <a:buNone/>
            </a:pPr>
            <a:endParaRPr lang="zh-CN" altLang="en-US" sz="1000" b="1">
              <a:solidFill>
                <a:schemeClr val="tx2"/>
              </a:solidFill>
            </a:endParaRPr>
          </a:p>
          <a:p>
            <a:pPr lvl="2" algn="just" eaLnBrk="1" hangingPunct="1">
              <a:lnSpc>
                <a:spcPct val="140000"/>
              </a:lnSpc>
              <a:spcBef>
                <a:spcPct val="0"/>
              </a:spcBef>
              <a:buClrTx/>
              <a:buFontTx/>
              <a:buChar char="•"/>
            </a:pPr>
            <a:r>
              <a:rPr lang="zh-CN" altLang="en-US" sz="2400" b="1">
                <a:solidFill>
                  <a:srgbClr val="00FF00"/>
                </a:solidFill>
              </a:rPr>
              <a:t>⑤智能电网：</a:t>
            </a:r>
            <a:r>
              <a:rPr lang="zh-CN" altLang="en-US" sz="2400" b="1"/>
              <a:t>所谓智能电网，是指在发电、输电、配电、用电等环节应用以物联网为主的新技术，实现用电的优化配置、节能减排。能源事关国家的命脉，因此发展物联网要首先关注智能电网。</a:t>
            </a:r>
          </a:p>
        </p:txBody>
      </p:sp>
      <p:sp>
        <p:nvSpPr>
          <p:cNvPr id="162820" name="Rectangle 3">
            <a:extLst>
              <a:ext uri="{FF2B5EF4-FFF2-40B4-BE49-F238E27FC236}">
                <a16:creationId xmlns:a16="http://schemas.microsoft.com/office/drawing/2014/main" id="{CE546A25-870E-4290-A96B-8349E9DF4DA2}"/>
              </a:ext>
            </a:extLst>
          </p:cNvPr>
          <p:cNvSpPr>
            <a:spLocks noChangeArrowheads="1"/>
          </p:cNvSpPr>
          <p:nvPr/>
        </p:nvSpPr>
        <p:spPr bwMode="auto">
          <a:xfrm>
            <a:off x="1331913" y="115888"/>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3.5  </a:t>
            </a:r>
            <a:r>
              <a:rPr lang="zh-CN" altLang="en-US" sz="6000" b="1">
                <a:solidFill>
                  <a:schemeClr val="tx2"/>
                </a:solidFill>
                <a:ea typeface="隶书" panose="02010509060101010101" pitchFamily="49" charset="-122"/>
              </a:rPr>
              <a:t>物联网发展趋势</a:t>
            </a:r>
          </a:p>
        </p:txBody>
      </p:sp>
      <p:pic>
        <p:nvPicPr>
          <p:cNvPr id="162821" name="Picture 4" descr="智能电网">
            <a:extLst>
              <a:ext uri="{FF2B5EF4-FFF2-40B4-BE49-F238E27FC236}">
                <a16:creationId xmlns:a16="http://schemas.microsoft.com/office/drawing/2014/main" id="{05C2F62B-0CB4-4E1F-A301-3D0603B41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946650"/>
            <a:ext cx="25193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2" name="Picture 5" descr="智能电网2">
            <a:extLst>
              <a:ext uri="{FF2B5EF4-FFF2-40B4-BE49-F238E27FC236}">
                <a16:creationId xmlns:a16="http://schemas.microsoft.com/office/drawing/2014/main" id="{CBDA2A12-F02F-4658-B634-00B8CB62D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972050"/>
            <a:ext cx="3455987"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3" name="Picture 6" descr="智能电网1">
            <a:extLst>
              <a:ext uri="{FF2B5EF4-FFF2-40B4-BE49-F238E27FC236}">
                <a16:creationId xmlns:a16="http://schemas.microsoft.com/office/drawing/2014/main" id="{31F9D8FF-A2A4-47F9-B362-1DE6557E3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4914900"/>
            <a:ext cx="2590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日期占位符 1">
            <a:extLst>
              <a:ext uri="{FF2B5EF4-FFF2-40B4-BE49-F238E27FC236}">
                <a16:creationId xmlns:a16="http://schemas.microsoft.com/office/drawing/2014/main" id="{835793EF-0D74-4468-B00C-64B7B4A0CA4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3843" name="Rectangle 2">
            <a:extLst>
              <a:ext uri="{FF2B5EF4-FFF2-40B4-BE49-F238E27FC236}">
                <a16:creationId xmlns:a16="http://schemas.microsoft.com/office/drawing/2014/main" id="{19C1AE7D-E6D6-44C4-9E8F-D51958C0CA04}"/>
              </a:ext>
            </a:extLst>
          </p:cNvPr>
          <p:cNvSpPr>
            <a:spLocks noChangeArrowheads="1"/>
          </p:cNvSpPr>
          <p:nvPr/>
        </p:nvSpPr>
        <p:spPr bwMode="auto">
          <a:xfrm>
            <a:off x="755650" y="1916113"/>
            <a:ext cx="7862888"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l"/>
            </a:pPr>
            <a:r>
              <a:rPr lang="en-US" altLang="zh-CN" sz="3600" b="1"/>
              <a:t> </a:t>
            </a:r>
            <a:r>
              <a:rPr lang="zh-CN" altLang="en-US" sz="3600" b="1">
                <a:latin typeface="Tahoma" panose="020B0604030504040204" pitchFamily="34" charset="0"/>
              </a:rPr>
              <a:t>物联网技术</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物联网应用与管理</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物联网发展趋势</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bg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solidFill>
                  <a:schemeClr val="accent1"/>
                </a:solidFill>
                <a:latin typeface="Tahoma" panose="020B0604030504040204" pitchFamily="34" charset="0"/>
              </a:rPr>
              <a:t> 物联网产业发展模式</a:t>
            </a:r>
          </a:p>
        </p:txBody>
      </p:sp>
      <p:sp>
        <p:nvSpPr>
          <p:cNvPr id="163844" name="Rectangle 3">
            <a:extLst>
              <a:ext uri="{FF2B5EF4-FFF2-40B4-BE49-F238E27FC236}">
                <a16:creationId xmlns:a16="http://schemas.microsoft.com/office/drawing/2014/main" id="{905058C6-0852-4561-8120-891E75C4DC02}"/>
              </a:ext>
            </a:extLst>
          </p:cNvPr>
          <p:cNvSpPr>
            <a:spLocks noChangeArrowheads="1"/>
          </p:cNvSpPr>
          <p:nvPr/>
        </p:nvSpPr>
        <p:spPr bwMode="auto">
          <a:xfrm>
            <a:off x="900113" y="115888"/>
            <a:ext cx="7391400" cy="118903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zh-CN" altLang="en-US" sz="7200" b="1">
                <a:solidFill>
                  <a:schemeClr val="tx2"/>
                </a:solidFill>
                <a:latin typeface="隶书" panose="02010509060101010101" pitchFamily="49" charset="-122"/>
                <a:ea typeface="隶书" panose="02010509060101010101" pitchFamily="49" charset="-122"/>
              </a:rPr>
              <a:t>目录</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日期占位符 1">
            <a:extLst>
              <a:ext uri="{FF2B5EF4-FFF2-40B4-BE49-F238E27FC236}">
                <a16:creationId xmlns:a16="http://schemas.microsoft.com/office/drawing/2014/main" id="{E2285C52-451E-463A-AFB9-F69DDD10CE65}"/>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4867" name="Rectangle 2">
            <a:extLst>
              <a:ext uri="{FF2B5EF4-FFF2-40B4-BE49-F238E27FC236}">
                <a16:creationId xmlns:a16="http://schemas.microsoft.com/office/drawing/2014/main" id="{157D03F9-28E4-457C-875A-2C0E825618E0}"/>
              </a:ext>
            </a:extLst>
          </p:cNvPr>
          <p:cNvSpPr>
            <a:spLocks noChangeArrowheads="1"/>
          </p:cNvSpPr>
          <p:nvPr/>
        </p:nvSpPr>
        <p:spPr bwMode="auto">
          <a:xfrm>
            <a:off x="1331913" y="1844675"/>
            <a:ext cx="6696075" cy="340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0"/>
              </a:spcBef>
              <a:buClrTx/>
              <a:buFont typeface="Wingdings" panose="05000000000000000000" pitchFamily="2" charset="2"/>
              <a:buChar char="Ø"/>
            </a:pPr>
            <a:r>
              <a:rPr lang="en-US" altLang="zh-CN" b="1">
                <a:latin typeface="Tahoma" panose="020B0604030504040204" pitchFamily="34" charset="0"/>
              </a:rPr>
              <a:t> </a:t>
            </a:r>
            <a:r>
              <a:rPr lang="zh-CN" altLang="en-US" b="1">
                <a:latin typeface="Tahoma" panose="020B0604030504040204" pitchFamily="34" charset="0"/>
              </a:rPr>
              <a:t>物联网主要应用类型</a:t>
            </a:r>
          </a:p>
          <a:p>
            <a:pPr eaLnBrk="1" hangingPunct="1">
              <a:lnSpc>
                <a:spcPct val="160000"/>
              </a:lnSpc>
              <a:spcBef>
                <a:spcPct val="0"/>
              </a:spcBef>
              <a:buClrTx/>
              <a:buFont typeface="Wingdings" panose="05000000000000000000" pitchFamily="2" charset="2"/>
              <a:buChar char="Ø"/>
            </a:pPr>
            <a:endParaRPr lang="zh-CN" altLang="en-US" sz="2000" b="1">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物联网产业发展链</a:t>
            </a:r>
          </a:p>
          <a:p>
            <a:pPr eaLnBrk="1" hangingPunct="1">
              <a:lnSpc>
                <a:spcPct val="160000"/>
              </a:lnSpc>
              <a:spcBef>
                <a:spcPct val="0"/>
              </a:spcBef>
              <a:buClrTx/>
              <a:buFont typeface="Wingdings" panose="05000000000000000000" pitchFamily="2" charset="2"/>
              <a:buChar char="Ø"/>
            </a:pPr>
            <a:endParaRPr lang="zh-CN" altLang="en-US" sz="2000" b="1">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solidFill>
                  <a:schemeClr val="bg1"/>
                </a:solidFill>
                <a:latin typeface="Tahoma" panose="020B0604030504040204" pitchFamily="34" charset="0"/>
              </a:rPr>
              <a:t> 物联网应用案例</a:t>
            </a:r>
          </a:p>
        </p:txBody>
      </p:sp>
      <p:sp>
        <p:nvSpPr>
          <p:cNvPr id="164868" name="Rectangle 3">
            <a:extLst>
              <a:ext uri="{FF2B5EF4-FFF2-40B4-BE49-F238E27FC236}">
                <a16:creationId xmlns:a16="http://schemas.microsoft.com/office/drawing/2014/main" id="{BF035B2E-3F6C-428F-BE1F-A77E736A706E}"/>
              </a:ext>
            </a:extLst>
          </p:cNvPr>
          <p:cNvSpPr>
            <a:spLocks noChangeArrowheads="1"/>
          </p:cNvSpPr>
          <p:nvPr/>
        </p:nvSpPr>
        <p:spPr bwMode="auto">
          <a:xfrm>
            <a:off x="612775" y="115888"/>
            <a:ext cx="84963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4 </a:t>
            </a:r>
            <a:r>
              <a:rPr lang="zh-CN" altLang="en-US" sz="6600" b="1">
                <a:solidFill>
                  <a:schemeClr val="tx2"/>
                </a:solidFill>
                <a:ea typeface="隶书" panose="02010509060101010101" pitchFamily="49" charset="-122"/>
              </a:rPr>
              <a:t>物联网产业发展模式</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日期占位符 1">
            <a:extLst>
              <a:ext uri="{FF2B5EF4-FFF2-40B4-BE49-F238E27FC236}">
                <a16:creationId xmlns:a16="http://schemas.microsoft.com/office/drawing/2014/main" id="{AD0CED9E-7478-4B03-B25A-4049B54D738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5891" name="Rectangle 2">
            <a:extLst>
              <a:ext uri="{FF2B5EF4-FFF2-40B4-BE49-F238E27FC236}">
                <a16:creationId xmlns:a16="http://schemas.microsoft.com/office/drawing/2014/main" id="{965BC73C-9659-42F7-9468-2C25062150B6}"/>
              </a:ext>
            </a:extLst>
          </p:cNvPr>
          <p:cNvSpPr>
            <a:spLocks noChangeArrowheads="1"/>
          </p:cNvSpPr>
          <p:nvPr/>
        </p:nvSpPr>
        <p:spPr bwMode="auto">
          <a:xfrm>
            <a:off x="1331913" y="1844675"/>
            <a:ext cx="6696075" cy="340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0"/>
              </a:spcBef>
              <a:buClrTx/>
              <a:buFont typeface="Wingdings" panose="05000000000000000000" pitchFamily="2" charset="2"/>
              <a:buChar char="Ø"/>
            </a:pPr>
            <a:r>
              <a:rPr lang="en-US" altLang="zh-CN" b="1">
                <a:solidFill>
                  <a:schemeClr val="accent1"/>
                </a:solidFill>
                <a:latin typeface="Tahoma" panose="020B0604030504040204" pitchFamily="34" charset="0"/>
              </a:rPr>
              <a:t> </a:t>
            </a:r>
            <a:r>
              <a:rPr lang="zh-CN" altLang="en-US" b="1">
                <a:solidFill>
                  <a:schemeClr val="accent1"/>
                </a:solidFill>
                <a:latin typeface="Tahoma" panose="020B0604030504040204" pitchFamily="34" charset="0"/>
              </a:rPr>
              <a:t>物联网主要应用类型</a:t>
            </a:r>
          </a:p>
          <a:p>
            <a:pPr eaLnBrk="1" hangingPunct="1">
              <a:lnSpc>
                <a:spcPct val="160000"/>
              </a:lnSpc>
              <a:spcBef>
                <a:spcPct val="0"/>
              </a:spcBef>
              <a:buClrTx/>
              <a:buFont typeface="Wingdings" panose="05000000000000000000" pitchFamily="2" charset="2"/>
              <a:buChar char="Ø"/>
            </a:pPr>
            <a:endParaRPr lang="zh-CN" altLang="en-US" sz="2000" b="1">
              <a:solidFill>
                <a:schemeClr val="accent1"/>
              </a:solidFill>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latin typeface="Tahoma" panose="020B0604030504040204" pitchFamily="34" charset="0"/>
              </a:rPr>
              <a:t> 物联网产业发展链</a:t>
            </a:r>
          </a:p>
          <a:p>
            <a:pPr eaLnBrk="1" hangingPunct="1">
              <a:lnSpc>
                <a:spcPct val="160000"/>
              </a:lnSpc>
              <a:spcBef>
                <a:spcPct val="0"/>
              </a:spcBef>
              <a:buClrTx/>
              <a:buFont typeface="Wingdings" panose="05000000000000000000" pitchFamily="2" charset="2"/>
              <a:buChar char="Ø"/>
            </a:pPr>
            <a:endParaRPr lang="zh-CN" altLang="en-US" sz="2000" b="1">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solidFill>
                  <a:schemeClr val="bg1"/>
                </a:solidFill>
                <a:latin typeface="Tahoma" panose="020B0604030504040204" pitchFamily="34" charset="0"/>
              </a:rPr>
              <a:t> 物联网应用案例</a:t>
            </a:r>
          </a:p>
        </p:txBody>
      </p:sp>
      <p:sp>
        <p:nvSpPr>
          <p:cNvPr id="165892" name="Rectangle 3">
            <a:extLst>
              <a:ext uri="{FF2B5EF4-FFF2-40B4-BE49-F238E27FC236}">
                <a16:creationId xmlns:a16="http://schemas.microsoft.com/office/drawing/2014/main" id="{6FAD5025-5BB5-44E5-8343-C6E2EE1759EC}"/>
              </a:ext>
            </a:extLst>
          </p:cNvPr>
          <p:cNvSpPr>
            <a:spLocks noChangeArrowheads="1"/>
          </p:cNvSpPr>
          <p:nvPr/>
        </p:nvSpPr>
        <p:spPr bwMode="auto">
          <a:xfrm>
            <a:off x="612775" y="169863"/>
            <a:ext cx="84963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4 </a:t>
            </a:r>
            <a:r>
              <a:rPr lang="zh-CN" altLang="en-US" sz="6600" b="1">
                <a:solidFill>
                  <a:schemeClr val="tx2"/>
                </a:solidFill>
                <a:ea typeface="隶书" panose="02010509060101010101" pitchFamily="49" charset="-122"/>
              </a:rPr>
              <a:t>物联网产业发展模式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EC9774D8-E7FD-4D6A-9F8A-565452CA1E19}"/>
              </a:ext>
            </a:extLst>
          </p:cNvPr>
          <p:cNvSpPr>
            <a:spLocks noChangeArrowheads="1"/>
          </p:cNvSpPr>
          <p:nvPr/>
        </p:nvSpPr>
        <p:spPr bwMode="auto">
          <a:xfrm>
            <a:off x="900113" y="188913"/>
            <a:ext cx="74882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sp>
        <p:nvSpPr>
          <p:cNvPr id="18436" name="Rectangle 4">
            <a:extLst>
              <a:ext uri="{FF2B5EF4-FFF2-40B4-BE49-F238E27FC236}">
                <a16:creationId xmlns:a16="http://schemas.microsoft.com/office/drawing/2014/main" id="{20B79D73-A74C-4FC5-A220-61376760E994}"/>
              </a:ext>
            </a:extLst>
          </p:cNvPr>
          <p:cNvSpPr>
            <a:spLocks noChangeArrowheads="1"/>
          </p:cNvSpPr>
          <p:nvPr/>
        </p:nvSpPr>
        <p:spPr bwMode="auto">
          <a:xfrm>
            <a:off x="323850" y="1844675"/>
            <a:ext cx="84963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400" b="1"/>
              <a:t> </a:t>
            </a:r>
            <a:r>
              <a:rPr lang="zh-CN" altLang="en-US" sz="2400" b="1"/>
              <a:t>物联网的关键不在“物”，而在“网”。</a:t>
            </a:r>
          </a:p>
          <a:p>
            <a:pPr eaLnBrk="1" hangingPunct="1">
              <a:spcBef>
                <a:spcPct val="0"/>
              </a:spcBef>
              <a:buClrTx/>
              <a:buFont typeface="Wingdings" panose="05000000000000000000" pitchFamily="2" charset="2"/>
              <a:buChar char="Ø"/>
            </a:pPr>
            <a:endParaRPr lang="zh-CN" altLang="en-US" sz="2400" b="1">
              <a:latin typeface="Tahoma" panose="020B0604030504040204" pitchFamily="34" charset="0"/>
            </a:endParaRPr>
          </a:p>
          <a:p>
            <a:pPr eaLnBrk="1" hangingPunct="1">
              <a:spcBef>
                <a:spcPct val="0"/>
              </a:spcBef>
              <a:buClrTx/>
              <a:buFont typeface="Wingdings" panose="05000000000000000000" pitchFamily="2" charset="2"/>
              <a:buChar char="Ø"/>
            </a:pPr>
            <a:r>
              <a:rPr lang="zh-CN" altLang="en-US" sz="2400" b="1">
                <a:latin typeface="Tahoma" panose="020B0604030504040204" pitchFamily="34" charset="0"/>
              </a:rPr>
              <a:t> 物联网精髓不仅是对物实现联接和操控，它通过技术手段的扩张，赋于网络新的含义，实现人与物、物与物之间的相融与互动，甚至是交流与沟通。</a:t>
            </a:r>
          </a:p>
          <a:p>
            <a:pPr eaLnBrk="1" hangingPunct="1">
              <a:spcBef>
                <a:spcPct val="0"/>
              </a:spcBef>
              <a:buClrTx/>
              <a:buFont typeface="Wingdings" panose="05000000000000000000" pitchFamily="2" charset="2"/>
              <a:buChar char="Ø"/>
            </a:pPr>
            <a:endParaRPr lang="zh-CN" altLang="en-US" sz="2400" b="1">
              <a:latin typeface="Tahoma" panose="020B0604030504040204" pitchFamily="34" charset="0"/>
            </a:endParaRPr>
          </a:p>
          <a:p>
            <a:pPr eaLnBrk="1" hangingPunct="1">
              <a:spcBef>
                <a:spcPct val="0"/>
              </a:spcBef>
              <a:buClrTx/>
              <a:buFont typeface="Wingdings" panose="05000000000000000000" pitchFamily="2" charset="2"/>
              <a:buChar char="Ø"/>
            </a:pPr>
            <a:r>
              <a:rPr lang="zh-CN" altLang="en-US" sz="2400" b="1">
                <a:latin typeface="Tahoma" panose="020B0604030504040204" pitchFamily="34" charset="0"/>
              </a:rPr>
              <a:t> 物联网并不是互联网的翻版，也不是互联网的一个接口，而是互联网的一种延伸。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日期占位符 1">
            <a:extLst>
              <a:ext uri="{FF2B5EF4-FFF2-40B4-BE49-F238E27FC236}">
                <a16:creationId xmlns:a16="http://schemas.microsoft.com/office/drawing/2014/main" id="{CB53B0A4-1F24-41C7-B1DB-912EE95C91C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6915" name="Rectangle 2">
            <a:extLst>
              <a:ext uri="{FF2B5EF4-FFF2-40B4-BE49-F238E27FC236}">
                <a16:creationId xmlns:a16="http://schemas.microsoft.com/office/drawing/2014/main" id="{B8FA411A-EF6E-41EE-B13F-9A99A8C72643}"/>
              </a:ext>
            </a:extLst>
          </p:cNvPr>
          <p:cNvSpPr>
            <a:spLocks noChangeArrowheads="1"/>
          </p:cNvSpPr>
          <p:nvPr/>
        </p:nvSpPr>
        <p:spPr bwMode="auto">
          <a:xfrm>
            <a:off x="395288" y="1773238"/>
            <a:ext cx="82804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物联网应用发展面临互联网发展初期相似的问题，如何解决内容应用丰富和商业运营模式的问题，互联网虽然到目前为止尚无一个固定的发展模式，但通过开放的内容和形式、采用传统电视广告模式，以及投资者着眼于长线发展等方式逐步解决了整个互联网发展瓶颈。</a:t>
            </a:r>
          </a:p>
        </p:txBody>
      </p:sp>
      <p:sp>
        <p:nvSpPr>
          <p:cNvPr id="166916" name="Rectangle 3">
            <a:extLst>
              <a:ext uri="{FF2B5EF4-FFF2-40B4-BE49-F238E27FC236}">
                <a16:creationId xmlns:a16="http://schemas.microsoft.com/office/drawing/2014/main" id="{90F9242A-4C16-4532-8570-61C9CB4910C3}"/>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日期占位符 1">
            <a:extLst>
              <a:ext uri="{FF2B5EF4-FFF2-40B4-BE49-F238E27FC236}">
                <a16:creationId xmlns:a16="http://schemas.microsoft.com/office/drawing/2014/main" id="{9B2EEC5C-2CDA-486B-93CC-AB0763CEC7B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7939" name="Rectangle 2">
            <a:extLst>
              <a:ext uri="{FF2B5EF4-FFF2-40B4-BE49-F238E27FC236}">
                <a16:creationId xmlns:a16="http://schemas.microsoft.com/office/drawing/2014/main" id="{634373A4-E8E8-45F7-A486-D845E361A2CA}"/>
              </a:ext>
            </a:extLst>
          </p:cNvPr>
          <p:cNvSpPr>
            <a:spLocks noChangeArrowheads="1"/>
          </p:cNvSpPr>
          <p:nvPr/>
        </p:nvSpPr>
        <p:spPr bwMode="auto">
          <a:xfrm>
            <a:off x="323850" y="1989138"/>
            <a:ext cx="8496300" cy="411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物联网是通信网络的</a:t>
            </a:r>
            <a:r>
              <a:rPr lang="zh-CN" altLang="en-US" sz="2400" b="1" u="sng">
                <a:solidFill>
                  <a:srgbClr val="00FF00"/>
                </a:solidFill>
              </a:rPr>
              <a:t>应用延伸</a:t>
            </a:r>
            <a:r>
              <a:rPr lang="zh-CN" altLang="en-US" sz="2400" b="1"/>
              <a:t>，是信息网络上的一种</a:t>
            </a:r>
            <a:r>
              <a:rPr lang="zh-CN" altLang="en-US" sz="2400" b="1" u="sng">
                <a:solidFill>
                  <a:srgbClr val="00FF00"/>
                </a:solidFill>
              </a:rPr>
              <a:t>增值应用</a:t>
            </a:r>
            <a:r>
              <a:rPr lang="zh-CN" altLang="en-US" sz="2400" b="1"/>
              <a:t>，其有别于语音电话、短信等基本的通信需求，因此物联网发展初期面临着广泛开展需求挖掘及投资消费引导的工作。</a:t>
            </a:r>
          </a:p>
          <a:p>
            <a:pPr algn="just" eaLnBrk="1" hangingPunct="1">
              <a:lnSpc>
                <a:spcPct val="140000"/>
              </a:lnSpc>
              <a:spcBef>
                <a:spcPct val="0"/>
              </a:spcBef>
              <a:buClrTx/>
              <a:buFont typeface="Wingdings" panose="05000000000000000000" pitchFamily="2" charset="2"/>
              <a:buChar char="Ø"/>
            </a:pPr>
            <a:endParaRPr lang="zh-CN" altLang="en-US" sz="2000" b="1"/>
          </a:p>
          <a:p>
            <a:pPr algn="just" eaLnBrk="1" hangingPunct="1">
              <a:lnSpc>
                <a:spcPct val="140000"/>
              </a:lnSpc>
              <a:spcBef>
                <a:spcPct val="0"/>
              </a:spcBef>
              <a:buClrTx/>
              <a:buFont typeface="Wingdings" panose="05000000000000000000" pitchFamily="2" charset="2"/>
              <a:buChar char="Ø"/>
            </a:pPr>
            <a:r>
              <a:rPr lang="zh-CN" altLang="en-US" sz="2400" b="1"/>
              <a:t>物联网在目前技术背景、政府高度重视的大环境下，需要产业链各方深度挖掘物联网的优势和价值。</a:t>
            </a:r>
          </a:p>
        </p:txBody>
      </p:sp>
      <p:sp>
        <p:nvSpPr>
          <p:cNvPr id="167940" name="Rectangle 3">
            <a:extLst>
              <a:ext uri="{FF2B5EF4-FFF2-40B4-BE49-F238E27FC236}">
                <a16:creationId xmlns:a16="http://schemas.microsoft.com/office/drawing/2014/main" id="{6B7E89D8-3E0B-4F15-B25A-503BB606C051}"/>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日期占位符 1">
            <a:extLst>
              <a:ext uri="{FF2B5EF4-FFF2-40B4-BE49-F238E27FC236}">
                <a16:creationId xmlns:a16="http://schemas.microsoft.com/office/drawing/2014/main" id="{3F716D09-FCAA-4869-84CD-5D63F8B0B03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8963" name="Rectangle 2">
            <a:extLst>
              <a:ext uri="{FF2B5EF4-FFF2-40B4-BE49-F238E27FC236}">
                <a16:creationId xmlns:a16="http://schemas.microsoft.com/office/drawing/2014/main" id="{1B31375D-C828-4D70-AABD-D70968AF6DE6}"/>
              </a:ext>
            </a:extLst>
          </p:cNvPr>
          <p:cNvSpPr>
            <a:spLocks noChangeArrowheads="1"/>
          </p:cNvSpPr>
          <p:nvPr/>
        </p:nvSpPr>
        <p:spPr bwMode="auto">
          <a:xfrm>
            <a:off x="73025" y="1479550"/>
            <a:ext cx="9036050"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首先，对于消费者来说，物联网可以提供以下方面的功能优势：</a:t>
            </a:r>
          </a:p>
          <a:p>
            <a:pPr algn="just" eaLnBrk="1" hangingPunct="1">
              <a:lnSpc>
                <a:spcPct val="140000"/>
              </a:lnSpc>
              <a:spcBef>
                <a:spcPct val="0"/>
              </a:spcBef>
              <a:buClrTx/>
              <a:buFont typeface="Wingdings" panose="05000000000000000000" pitchFamily="2" charset="2"/>
              <a:buChar char="Ø"/>
            </a:pPr>
            <a:endParaRPr lang="zh-CN" altLang="en-US" sz="1200" b="1">
              <a:solidFill>
                <a:schemeClr val="accent2"/>
              </a:solidFill>
            </a:endParaRPr>
          </a:p>
          <a:p>
            <a:pPr lvl="1" algn="just" eaLnBrk="1" hangingPunct="1">
              <a:lnSpc>
                <a:spcPct val="140000"/>
              </a:lnSpc>
              <a:spcBef>
                <a:spcPct val="0"/>
              </a:spcBef>
              <a:buClrTx/>
              <a:buFont typeface="Wingdings" panose="05000000000000000000" pitchFamily="2" charset="2"/>
              <a:buChar char="Ø"/>
            </a:pPr>
            <a:r>
              <a:rPr lang="zh-CN" altLang="en-US" sz="2400" b="1">
                <a:solidFill>
                  <a:srgbClr val="00FF00"/>
                </a:solidFill>
              </a:rPr>
              <a:t>①自动化，</a:t>
            </a:r>
            <a:r>
              <a:rPr lang="zh-CN" altLang="en-US" sz="2400" b="1"/>
              <a:t>减低生产成本和效率，提升企业综合竞争能力；</a:t>
            </a:r>
          </a:p>
          <a:p>
            <a:pPr lvl="1" algn="just" eaLnBrk="1" hangingPunct="1">
              <a:lnSpc>
                <a:spcPct val="140000"/>
              </a:lnSpc>
              <a:spcBef>
                <a:spcPct val="0"/>
              </a:spcBef>
              <a:buClrTx/>
              <a:buFont typeface="Wingdings" panose="05000000000000000000" pitchFamily="2" charset="2"/>
              <a:buChar char="Ø"/>
            </a:pPr>
            <a:endParaRPr lang="zh-CN" altLang="en-US" sz="800" b="1"/>
          </a:p>
          <a:p>
            <a:pPr lvl="1" algn="just" eaLnBrk="1" hangingPunct="1">
              <a:lnSpc>
                <a:spcPct val="140000"/>
              </a:lnSpc>
              <a:spcBef>
                <a:spcPct val="0"/>
              </a:spcBef>
              <a:buClrTx/>
              <a:buFont typeface="Wingdings" panose="05000000000000000000" pitchFamily="2" charset="2"/>
              <a:buChar char="Ø"/>
            </a:pPr>
            <a:r>
              <a:rPr lang="zh-CN" altLang="en-US" sz="2400" b="1">
                <a:solidFill>
                  <a:srgbClr val="00FF00"/>
                </a:solidFill>
              </a:rPr>
              <a:t>② 信息实时性，</a:t>
            </a:r>
            <a:r>
              <a:rPr lang="zh-CN" altLang="en-US" sz="2400" b="1"/>
              <a:t>借助通信网络，及时地获取远端的信息；</a:t>
            </a:r>
          </a:p>
          <a:p>
            <a:pPr lvl="1" algn="just" eaLnBrk="1" hangingPunct="1">
              <a:lnSpc>
                <a:spcPct val="140000"/>
              </a:lnSpc>
              <a:spcBef>
                <a:spcPct val="0"/>
              </a:spcBef>
              <a:buClrTx/>
              <a:buFont typeface="Wingdings" panose="05000000000000000000" pitchFamily="2" charset="2"/>
              <a:buChar char="Ø"/>
            </a:pPr>
            <a:endParaRPr lang="zh-CN" altLang="en-US" sz="800" b="1"/>
          </a:p>
          <a:p>
            <a:pPr lvl="1" algn="just" eaLnBrk="1" hangingPunct="1">
              <a:lnSpc>
                <a:spcPct val="140000"/>
              </a:lnSpc>
              <a:spcBef>
                <a:spcPct val="0"/>
              </a:spcBef>
              <a:buClrTx/>
              <a:buFont typeface="Wingdings" panose="05000000000000000000" pitchFamily="2" charset="2"/>
              <a:buChar char="Ø"/>
            </a:pPr>
            <a:r>
              <a:rPr lang="zh-CN" altLang="en-US" sz="2400" b="1">
                <a:solidFill>
                  <a:srgbClr val="00FF00"/>
                </a:solidFill>
              </a:rPr>
              <a:t>③ 提高便利性，</a:t>
            </a:r>
            <a:r>
              <a:rPr lang="zh-CN" altLang="en-US" sz="2400" b="1"/>
              <a:t>如</a:t>
            </a:r>
            <a:r>
              <a:rPr lang="en-US" altLang="zh-CN" sz="2400" b="1"/>
              <a:t>RFID</a:t>
            </a:r>
            <a:r>
              <a:rPr lang="zh-CN" altLang="en-US" sz="2400" b="1"/>
              <a:t>电子支付交易业务；</a:t>
            </a:r>
          </a:p>
          <a:p>
            <a:pPr lvl="1" algn="just" eaLnBrk="1" hangingPunct="1">
              <a:lnSpc>
                <a:spcPct val="140000"/>
              </a:lnSpc>
              <a:spcBef>
                <a:spcPct val="0"/>
              </a:spcBef>
              <a:buClrTx/>
              <a:buFont typeface="Wingdings" panose="05000000000000000000" pitchFamily="2" charset="2"/>
              <a:buChar char="Ø"/>
            </a:pPr>
            <a:endParaRPr lang="zh-CN" altLang="en-US" sz="800" b="1"/>
          </a:p>
          <a:p>
            <a:pPr lvl="1" algn="just" eaLnBrk="1" hangingPunct="1">
              <a:lnSpc>
                <a:spcPct val="140000"/>
              </a:lnSpc>
              <a:spcBef>
                <a:spcPct val="0"/>
              </a:spcBef>
              <a:buClrTx/>
              <a:buFont typeface="Wingdings" panose="05000000000000000000" pitchFamily="2" charset="2"/>
              <a:buChar char="Ø"/>
            </a:pPr>
            <a:r>
              <a:rPr lang="zh-CN" altLang="en-US" sz="2400" b="1">
                <a:solidFill>
                  <a:srgbClr val="00FF00"/>
                </a:solidFill>
              </a:rPr>
              <a:t>④有利于安全生产</a:t>
            </a:r>
            <a:r>
              <a:rPr lang="zh-CN" altLang="en-US" sz="2400" b="1"/>
              <a:t>，及时发现和消除安全隐患，便于实现安全监控监管；</a:t>
            </a:r>
          </a:p>
          <a:p>
            <a:pPr lvl="1" algn="just" eaLnBrk="1" hangingPunct="1">
              <a:lnSpc>
                <a:spcPct val="140000"/>
              </a:lnSpc>
              <a:spcBef>
                <a:spcPct val="0"/>
              </a:spcBef>
              <a:buClrTx/>
              <a:buFont typeface="Wingdings" panose="05000000000000000000" pitchFamily="2" charset="2"/>
              <a:buChar char="Ø"/>
            </a:pPr>
            <a:endParaRPr lang="zh-CN" altLang="en-US" sz="900" b="1"/>
          </a:p>
          <a:p>
            <a:pPr lvl="1" algn="just" eaLnBrk="1" hangingPunct="1">
              <a:lnSpc>
                <a:spcPct val="140000"/>
              </a:lnSpc>
              <a:spcBef>
                <a:spcPct val="0"/>
              </a:spcBef>
              <a:buClrTx/>
              <a:buFont typeface="Wingdings" panose="05000000000000000000" pitchFamily="2" charset="2"/>
              <a:buChar char="Ø"/>
            </a:pPr>
            <a:r>
              <a:rPr lang="zh-CN" altLang="en-US" sz="2400" b="1">
                <a:solidFill>
                  <a:srgbClr val="00FF00"/>
                </a:solidFill>
              </a:rPr>
              <a:t>⑤ 提升社会的信息化程度</a:t>
            </a:r>
            <a:r>
              <a:rPr lang="zh-CN" altLang="en-US" sz="2400" b="1"/>
              <a:t>等等。</a:t>
            </a:r>
          </a:p>
        </p:txBody>
      </p:sp>
      <p:sp>
        <p:nvSpPr>
          <p:cNvPr id="168964" name="Rectangle 3">
            <a:extLst>
              <a:ext uri="{FF2B5EF4-FFF2-40B4-BE49-F238E27FC236}">
                <a16:creationId xmlns:a16="http://schemas.microsoft.com/office/drawing/2014/main" id="{0239A15E-D3F5-4DE6-823D-28FEBF216C04}"/>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日期占位符 1">
            <a:extLst>
              <a:ext uri="{FF2B5EF4-FFF2-40B4-BE49-F238E27FC236}">
                <a16:creationId xmlns:a16="http://schemas.microsoft.com/office/drawing/2014/main" id="{3EC876EB-6B1A-4A14-9ACD-D535257FB18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69987" name="Rectangle 2">
            <a:extLst>
              <a:ext uri="{FF2B5EF4-FFF2-40B4-BE49-F238E27FC236}">
                <a16:creationId xmlns:a16="http://schemas.microsoft.com/office/drawing/2014/main" id="{CA6BF143-79AF-45BC-9712-3A0D1C689B06}"/>
              </a:ext>
            </a:extLst>
          </p:cNvPr>
          <p:cNvSpPr>
            <a:spLocks noChangeArrowheads="1"/>
          </p:cNvSpPr>
          <p:nvPr/>
        </p:nvSpPr>
        <p:spPr bwMode="auto">
          <a:xfrm>
            <a:off x="179388" y="1484313"/>
            <a:ext cx="8713787"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t>总体来说，物联网将在提升</a:t>
            </a:r>
            <a:r>
              <a:rPr lang="zh-CN" altLang="en-US" sz="2400" b="1">
                <a:solidFill>
                  <a:srgbClr val="00FF00"/>
                </a:solidFill>
              </a:rPr>
              <a:t>信息传送效率、改善民生、提高生产率、降低企业管理成本</a:t>
            </a:r>
            <a:r>
              <a:rPr lang="zh-CN" altLang="en-US" sz="2400" b="1"/>
              <a:t>等方面发挥重要的作用。</a:t>
            </a:r>
          </a:p>
          <a:p>
            <a:pPr algn="just" eaLnBrk="1" hangingPunct="1">
              <a:lnSpc>
                <a:spcPct val="140000"/>
              </a:lnSpc>
              <a:spcBef>
                <a:spcPct val="0"/>
              </a:spcBef>
              <a:buClrTx/>
              <a:buFont typeface="Wingdings" panose="05000000000000000000" pitchFamily="2" charset="2"/>
              <a:buChar char="Ø"/>
            </a:pPr>
            <a:endParaRPr lang="zh-CN" altLang="en-US" sz="800" b="1"/>
          </a:p>
          <a:p>
            <a:pPr algn="just" eaLnBrk="1" hangingPunct="1">
              <a:lnSpc>
                <a:spcPct val="140000"/>
              </a:lnSpc>
              <a:spcBef>
                <a:spcPct val="0"/>
              </a:spcBef>
              <a:buClrTx/>
              <a:buFont typeface="Wingdings" panose="05000000000000000000" pitchFamily="2" charset="2"/>
              <a:buChar char="Ø"/>
            </a:pPr>
            <a:r>
              <a:rPr lang="zh-CN" altLang="en-US" sz="2400" b="1"/>
              <a:t>从实际价值和购买能力来看，企业将有望成为物联网应用的第一批用户，其应用也将是物联网发展初期的主要应用。</a:t>
            </a:r>
          </a:p>
          <a:p>
            <a:pPr algn="just" eaLnBrk="1" hangingPunct="1">
              <a:lnSpc>
                <a:spcPct val="140000"/>
              </a:lnSpc>
              <a:spcBef>
                <a:spcPct val="0"/>
              </a:spcBef>
              <a:buClrTx/>
              <a:buFont typeface="Wingdings" panose="05000000000000000000" pitchFamily="2" charset="2"/>
              <a:buChar char="Ø"/>
            </a:pPr>
            <a:endParaRPr lang="zh-CN" altLang="en-US" sz="800" b="1"/>
          </a:p>
          <a:p>
            <a:pPr algn="just" eaLnBrk="1" hangingPunct="1">
              <a:lnSpc>
                <a:spcPct val="140000"/>
              </a:lnSpc>
              <a:spcBef>
                <a:spcPct val="0"/>
              </a:spcBef>
              <a:buClrTx/>
              <a:buFont typeface="Wingdings" panose="05000000000000000000" pitchFamily="2" charset="2"/>
              <a:buChar char="Ø"/>
            </a:pPr>
            <a:r>
              <a:rPr lang="zh-CN" altLang="en-US" sz="2400" b="1"/>
              <a:t>从企业点点滴滴应用开始，逐步延伸扩大，推进产业链成熟和应用的成熟。</a:t>
            </a:r>
            <a:endParaRPr lang="zh-CN" altLang="en-US" sz="6000"/>
          </a:p>
        </p:txBody>
      </p:sp>
      <p:sp>
        <p:nvSpPr>
          <p:cNvPr id="169988" name="Rectangle 3">
            <a:extLst>
              <a:ext uri="{FF2B5EF4-FFF2-40B4-BE49-F238E27FC236}">
                <a16:creationId xmlns:a16="http://schemas.microsoft.com/office/drawing/2014/main" id="{AF0BBEDA-161E-44E5-995B-2796F3620F6E}"/>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日期占位符 1">
            <a:extLst>
              <a:ext uri="{FF2B5EF4-FFF2-40B4-BE49-F238E27FC236}">
                <a16:creationId xmlns:a16="http://schemas.microsoft.com/office/drawing/2014/main" id="{62C9A9B3-2F62-497F-8E13-1F711C6B3BE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1011" name="Rectangle 2">
            <a:extLst>
              <a:ext uri="{FF2B5EF4-FFF2-40B4-BE49-F238E27FC236}">
                <a16:creationId xmlns:a16="http://schemas.microsoft.com/office/drawing/2014/main" id="{D68BDEB7-EAAC-41A0-B179-71CE9670EB84}"/>
              </a:ext>
            </a:extLst>
          </p:cNvPr>
          <p:cNvSpPr>
            <a:spLocks noChangeArrowheads="1"/>
          </p:cNvSpPr>
          <p:nvPr/>
        </p:nvSpPr>
        <p:spPr bwMode="auto">
          <a:xfrm>
            <a:off x="179388" y="1557338"/>
            <a:ext cx="87852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solidFill>
                  <a:schemeClr val="accent2"/>
                </a:solidFill>
              </a:rPr>
              <a:t>其次，物联网应用极其广泛，从日常的家庭个人应用，到用于工业自动化应用。</a:t>
            </a:r>
          </a:p>
          <a:p>
            <a:pPr algn="just" eaLnBrk="1" hangingPunct="1">
              <a:lnSpc>
                <a:spcPct val="140000"/>
              </a:lnSpc>
              <a:spcBef>
                <a:spcPct val="0"/>
              </a:spcBef>
              <a:buClrTx/>
              <a:buFont typeface="Wingdings" panose="05000000000000000000" pitchFamily="2" charset="2"/>
              <a:buChar char="Ø"/>
            </a:pPr>
            <a:endParaRPr lang="zh-CN" altLang="en-US" sz="2400" b="1">
              <a:solidFill>
                <a:schemeClr val="accent2"/>
              </a:solidFill>
            </a:endParaRPr>
          </a:p>
          <a:p>
            <a:pPr algn="just" eaLnBrk="1" hangingPunct="1">
              <a:lnSpc>
                <a:spcPct val="140000"/>
              </a:lnSpc>
              <a:spcBef>
                <a:spcPct val="0"/>
              </a:spcBef>
              <a:buClrTx/>
              <a:buFont typeface="Wingdings" panose="05000000000000000000" pitchFamily="2" charset="2"/>
              <a:buChar char="Ø"/>
            </a:pPr>
            <a:r>
              <a:rPr lang="zh-CN" altLang="en-US" sz="2400" b="1"/>
              <a:t>目前比较典型的应用包括水电行业无线远程自动抄表系统、智慧城市系统、智能交通系统、危险源和家居监控系统、产品质量监管系统等，如表</a:t>
            </a:r>
            <a:r>
              <a:rPr lang="en-US" altLang="zh-CN" sz="2400" b="1"/>
              <a:t>2</a:t>
            </a:r>
            <a:r>
              <a:rPr lang="zh-CN" altLang="en-US" sz="2400" b="1"/>
              <a:t>所示。</a:t>
            </a:r>
          </a:p>
        </p:txBody>
      </p:sp>
      <p:sp>
        <p:nvSpPr>
          <p:cNvPr id="171012" name="Rectangle 3">
            <a:extLst>
              <a:ext uri="{FF2B5EF4-FFF2-40B4-BE49-F238E27FC236}">
                <a16:creationId xmlns:a16="http://schemas.microsoft.com/office/drawing/2014/main" id="{E5D46DA0-A6EA-4C84-96B1-F748BD2343B8}"/>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日期占位符 1">
            <a:extLst>
              <a:ext uri="{FF2B5EF4-FFF2-40B4-BE49-F238E27FC236}">
                <a16:creationId xmlns:a16="http://schemas.microsoft.com/office/drawing/2014/main" id="{BFEAA463-0A77-470E-B3FC-DECFC0D10DB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2035" name="Rectangle 2">
            <a:extLst>
              <a:ext uri="{FF2B5EF4-FFF2-40B4-BE49-F238E27FC236}">
                <a16:creationId xmlns:a16="http://schemas.microsoft.com/office/drawing/2014/main" id="{1AB395D9-F359-42E7-A8A6-6B3240DD85E6}"/>
              </a:ext>
            </a:extLst>
          </p:cNvPr>
          <p:cNvSpPr>
            <a:spLocks noChangeArrowheads="1"/>
          </p:cNvSpPr>
          <p:nvPr/>
        </p:nvSpPr>
        <p:spPr bwMode="auto">
          <a:xfrm>
            <a:off x="2051050" y="1341438"/>
            <a:ext cx="4537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000" b="1"/>
              <a:t>表</a:t>
            </a:r>
            <a:r>
              <a:rPr lang="en-US" altLang="zh-CN" sz="2000" b="1"/>
              <a:t>2       </a:t>
            </a:r>
            <a:r>
              <a:rPr lang="zh-CN" altLang="en-US" sz="2000" b="1"/>
              <a:t>物联网主要应用类型</a:t>
            </a:r>
          </a:p>
        </p:txBody>
      </p:sp>
      <p:graphicFrame>
        <p:nvGraphicFramePr>
          <p:cNvPr id="594947" name="Group 3">
            <a:extLst>
              <a:ext uri="{FF2B5EF4-FFF2-40B4-BE49-F238E27FC236}">
                <a16:creationId xmlns:a16="http://schemas.microsoft.com/office/drawing/2014/main" id="{1FDE0921-4A54-4998-88E7-5E1AC775BC47}"/>
              </a:ext>
            </a:extLst>
          </p:cNvPr>
          <p:cNvGraphicFramePr>
            <a:graphicFrameLocks noGrp="1"/>
          </p:cNvGraphicFramePr>
          <p:nvPr/>
        </p:nvGraphicFramePr>
        <p:xfrm>
          <a:off x="468313" y="1844675"/>
          <a:ext cx="8064500" cy="4930825"/>
        </p:xfrm>
        <a:graphic>
          <a:graphicData uri="http://schemas.openxmlformats.org/drawingml/2006/table">
            <a:tbl>
              <a:tblPr/>
              <a:tblGrid>
                <a:gridCol w="1909762">
                  <a:extLst>
                    <a:ext uri="{9D8B030D-6E8A-4147-A177-3AD203B41FA5}">
                      <a16:colId xmlns:a16="http://schemas.microsoft.com/office/drawing/2014/main" val="20000"/>
                    </a:ext>
                  </a:extLst>
                </a:gridCol>
                <a:gridCol w="3078163">
                  <a:extLst>
                    <a:ext uri="{9D8B030D-6E8A-4147-A177-3AD203B41FA5}">
                      <a16:colId xmlns:a16="http://schemas.microsoft.com/office/drawing/2014/main" val="20001"/>
                    </a:ext>
                  </a:extLst>
                </a:gridCol>
                <a:gridCol w="3076575">
                  <a:extLst>
                    <a:ext uri="{9D8B030D-6E8A-4147-A177-3AD203B41FA5}">
                      <a16:colId xmlns:a16="http://schemas.microsoft.com/office/drawing/2014/main" val="20002"/>
                    </a:ext>
                  </a:extLst>
                </a:gridCol>
              </a:tblGrid>
              <a:tr h="542829">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应用分类</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用户</a:t>
                      </a:r>
                      <a:r>
                        <a:rPr kumimoji="1" lang="en-US" altLang="zh-CN"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a:t>
                      </a: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行业</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典型应用</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584922">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数据采集应用</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tabLst>
                          <a:tab pos="266700" algn="l"/>
                        </a:tabLst>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tabLst>
                          <a:tab pos="266700" algn="l"/>
                        </a:tabLst>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tabLst>
                          <a:tab pos="266700" algn="l"/>
                        </a:tabLst>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公共事业基础设施</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机械制造</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零售连锁行业</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质量监管行业</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自动水电抄送</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智能停车场</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环境监控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电梯监控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货物信息跟踪</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自动售货机</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产品质量监管等</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158208">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自动化控制应用</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tabLst>
                          <a:tab pos="266700" algn="l"/>
                        </a:tabLst>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tabLst>
                          <a:tab pos="266700" algn="l"/>
                        </a:tabLst>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tabLst>
                          <a:tab pos="266700" algn="l"/>
                        </a:tabLst>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医疗</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机械制造</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建筑</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公共事业基础设施</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家庭</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医疗监控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危险源集中监控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路灯监控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智能交通</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智能电网等</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44852">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日常便利性应用</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tabLst>
                          <a:tab pos="266700" algn="l"/>
                        </a:tabLst>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tabLst>
                          <a:tab pos="266700" algn="l"/>
                        </a:tabLst>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tabLst>
                          <a:tab pos="266700" algn="l"/>
                        </a:tabLst>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个人</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交通卡</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新型支付</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智能家居</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工业和楼宇自动化等</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699964">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定位类应用</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（结合定位功能）</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tabLst>
                          <a:tab pos="266700" algn="l"/>
                        </a:tabLst>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tabLst>
                          <a:tab pos="266700" algn="l"/>
                        </a:tabLst>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tabLst>
                          <a:tab pos="266700" algn="l"/>
                        </a:tabLst>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tabLst>
                          <a:tab pos="266700" algn="l"/>
                        </a:tabLst>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交通运输</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物流</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警务人员定位监控</a:t>
                      </a: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rPr>
                        <a:t>物流车辆定位监控等</a:t>
                      </a:r>
                    </a:p>
                  </a:txBody>
                  <a:tcPr marT="45712" marB="45712"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2062" name="Rectangle 29">
            <a:extLst>
              <a:ext uri="{FF2B5EF4-FFF2-40B4-BE49-F238E27FC236}">
                <a16:creationId xmlns:a16="http://schemas.microsoft.com/office/drawing/2014/main" id="{7F31B05C-2AA0-4CB9-87EA-32A99FBF84C1}"/>
              </a:ext>
            </a:extLst>
          </p:cNvPr>
          <p:cNvSpPr>
            <a:spLocks noChangeArrowheads="1"/>
          </p:cNvSpPr>
          <p:nvPr/>
        </p:nvSpPr>
        <p:spPr bwMode="auto">
          <a:xfrm>
            <a:off x="0" y="49101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p>
        </p:txBody>
      </p:sp>
      <p:sp>
        <p:nvSpPr>
          <p:cNvPr id="172063" name="Rectangle 30">
            <a:extLst>
              <a:ext uri="{FF2B5EF4-FFF2-40B4-BE49-F238E27FC236}">
                <a16:creationId xmlns:a16="http://schemas.microsoft.com/office/drawing/2014/main" id="{79C9A1F3-7F20-48B6-9517-9B90AD459582}"/>
              </a:ext>
            </a:extLst>
          </p:cNvPr>
          <p:cNvSpPr>
            <a:spLocks noChangeArrowheads="1"/>
          </p:cNvSpPr>
          <p:nvPr/>
        </p:nvSpPr>
        <p:spPr bwMode="auto">
          <a:xfrm>
            <a:off x="611188" y="11906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日期占位符 1">
            <a:extLst>
              <a:ext uri="{FF2B5EF4-FFF2-40B4-BE49-F238E27FC236}">
                <a16:creationId xmlns:a16="http://schemas.microsoft.com/office/drawing/2014/main" id="{45BE2838-9A3B-450F-8B4B-5729BC2B284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3059" name="Rectangle 2">
            <a:extLst>
              <a:ext uri="{FF2B5EF4-FFF2-40B4-BE49-F238E27FC236}">
                <a16:creationId xmlns:a16="http://schemas.microsoft.com/office/drawing/2014/main" id="{BB0157CF-14CF-43FC-9F86-055ADF23F75D}"/>
              </a:ext>
            </a:extLst>
          </p:cNvPr>
          <p:cNvSpPr>
            <a:spLocks noChangeArrowheads="1"/>
          </p:cNvSpPr>
          <p:nvPr/>
        </p:nvSpPr>
        <p:spPr bwMode="auto">
          <a:xfrm>
            <a:off x="250825" y="1916113"/>
            <a:ext cx="8569325"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t>当前有一些应用取得了较好的示范效果，如国内电表抄送应用，雀巢公司在</a:t>
            </a:r>
            <a:r>
              <a:rPr lang="en-US" altLang="zh-CN" sz="2400" b="1"/>
              <a:t>2004</a:t>
            </a:r>
            <a:r>
              <a:rPr lang="zh-CN" altLang="en-US" sz="2400" b="1"/>
              <a:t>年在英法建立冰淇淋销售机，加拿大</a:t>
            </a:r>
            <a:r>
              <a:rPr lang="en-US" altLang="zh-CN" sz="2400" b="1"/>
              <a:t>cStar</a:t>
            </a:r>
            <a:r>
              <a:rPr lang="zh-CN" altLang="en-US" sz="2400" b="1"/>
              <a:t>无现金自动贩卖机，</a:t>
            </a:r>
            <a:r>
              <a:rPr lang="en-US" altLang="zh-CN" sz="2400" b="1"/>
              <a:t>London Waste</a:t>
            </a:r>
            <a:r>
              <a:rPr lang="zh-CN" altLang="en-US" sz="2400" b="1"/>
              <a:t>公司应用</a:t>
            </a:r>
            <a:r>
              <a:rPr lang="en-US" altLang="zh-CN" sz="2400" b="1"/>
              <a:t>Orange</a:t>
            </a:r>
            <a:r>
              <a:rPr lang="zh-CN" altLang="en-US" sz="2400" b="1"/>
              <a:t>公司的</a:t>
            </a:r>
            <a:r>
              <a:rPr lang="en-US" altLang="zh-CN" sz="2400" b="1"/>
              <a:t>Fleet link</a:t>
            </a:r>
            <a:r>
              <a:rPr lang="zh-CN" altLang="en-US" sz="2400" b="1"/>
              <a:t>系统为其在伦敦提供废物回收处理服务汽车进行跟踪定位服务。</a:t>
            </a:r>
          </a:p>
        </p:txBody>
      </p:sp>
      <p:sp>
        <p:nvSpPr>
          <p:cNvPr id="173060" name="Rectangle 3">
            <a:extLst>
              <a:ext uri="{FF2B5EF4-FFF2-40B4-BE49-F238E27FC236}">
                <a16:creationId xmlns:a16="http://schemas.microsoft.com/office/drawing/2014/main" id="{78839AD7-BADA-4C27-AF5D-3513EA21403B}"/>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日期占位符 1">
            <a:extLst>
              <a:ext uri="{FF2B5EF4-FFF2-40B4-BE49-F238E27FC236}">
                <a16:creationId xmlns:a16="http://schemas.microsoft.com/office/drawing/2014/main" id="{12823F30-F3D9-4CC4-9714-E4A000C34E28}"/>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4083" name="Rectangle 2">
            <a:extLst>
              <a:ext uri="{FF2B5EF4-FFF2-40B4-BE49-F238E27FC236}">
                <a16:creationId xmlns:a16="http://schemas.microsoft.com/office/drawing/2014/main" id="{DE1A448D-7DC9-44E0-B0E1-5795D5FDF314}"/>
              </a:ext>
            </a:extLst>
          </p:cNvPr>
          <p:cNvSpPr>
            <a:spLocks noChangeArrowheads="1"/>
          </p:cNvSpPr>
          <p:nvPr/>
        </p:nvSpPr>
        <p:spPr bwMode="auto">
          <a:xfrm>
            <a:off x="250825" y="1844675"/>
            <a:ext cx="85693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u="sng">
                <a:solidFill>
                  <a:srgbClr val="00FF00"/>
                </a:solidFill>
              </a:rPr>
              <a:t>智能停车场系统</a:t>
            </a:r>
            <a:r>
              <a:rPr lang="zh-CN" altLang="en-US" sz="2400" b="1"/>
              <a:t>能够及时准确地提供车位使用情况及停车收费等应用，北京奥运会期间实行的奥运路线交通流信息实时监测系统；</a:t>
            </a:r>
          </a:p>
          <a:p>
            <a:pPr algn="just" eaLnBrk="1" hangingPunct="1">
              <a:lnSpc>
                <a:spcPct val="140000"/>
              </a:lnSpc>
              <a:spcBef>
                <a:spcPct val="0"/>
              </a:spcBef>
              <a:buClrTx/>
              <a:buFont typeface="Wingdings" panose="05000000000000000000" pitchFamily="2" charset="2"/>
              <a:buChar char="Ø"/>
            </a:pPr>
            <a:endParaRPr lang="zh-CN" altLang="en-US" sz="2400" b="1"/>
          </a:p>
          <a:p>
            <a:pPr algn="just" eaLnBrk="1" hangingPunct="1">
              <a:lnSpc>
                <a:spcPct val="140000"/>
              </a:lnSpc>
              <a:spcBef>
                <a:spcPct val="0"/>
              </a:spcBef>
              <a:buClrTx/>
              <a:buFont typeface="Wingdings" panose="05000000000000000000" pitchFamily="2" charset="2"/>
              <a:buChar char="Ø"/>
            </a:pPr>
            <a:r>
              <a:rPr lang="zh-CN" altLang="en-US" sz="2400" b="1" u="sng">
                <a:solidFill>
                  <a:srgbClr val="00FF00"/>
                </a:solidFill>
              </a:rPr>
              <a:t>家庭安防</a:t>
            </a:r>
            <a:r>
              <a:rPr lang="zh-CN" altLang="en-US" sz="2400" b="1"/>
              <a:t>应用通过感应设备和图像系统相结合，实现对家居安全的远程监控；</a:t>
            </a:r>
          </a:p>
        </p:txBody>
      </p:sp>
      <p:sp>
        <p:nvSpPr>
          <p:cNvPr id="174084" name="Rectangle 3">
            <a:extLst>
              <a:ext uri="{FF2B5EF4-FFF2-40B4-BE49-F238E27FC236}">
                <a16:creationId xmlns:a16="http://schemas.microsoft.com/office/drawing/2014/main" id="{0A33EC90-49B7-48A4-8794-6EFD4240D178}"/>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日期占位符 1">
            <a:extLst>
              <a:ext uri="{FF2B5EF4-FFF2-40B4-BE49-F238E27FC236}">
                <a16:creationId xmlns:a16="http://schemas.microsoft.com/office/drawing/2014/main" id="{81D8F298-0FCE-4811-A911-17FB8EAF0A2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5107" name="Rectangle 2">
            <a:extLst>
              <a:ext uri="{FF2B5EF4-FFF2-40B4-BE49-F238E27FC236}">
                <a16:creationId xmlns:a16="http://schemas.microsoft.com/office/drawing/2014/main" id="{63C66526-DC92-44C7-A2A2-E9D1CB88C593}"/>
              </a:ext>
            </a:extLst>
          </p:cNvPr>
          <p:cNvSpPr>
            <a:spLocks noChangeArrowheads="1"/>
          </p:cNvSpPr>
          <p:nvPr/>
        </p:nvSpPr>
        <p:spPr bwMode="auto">
          <a:xfrm>
            <a:off x="250825" y="1628775"/>
            <a:ext cx="85693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u="sng">
                <a:solidFill>
                  <a:srgbClr val="00FF00"/>
                </a:solidFill>
              </a:rPr>
              <a:t>水电表抄送</a:t>
            </a:r>
            <a:r>
              <a:rPr lang="zh-CN" altLang="en-US" sz="2400" b="1"/>
              <a:t>通过远程电子抄表，减少抄表时间间隔，对企业用电情况能够及时掌握；</a:t>
            </a:r>
          </a:p>
          <a:p>
            <a:pPr algn="just" eaLnBrk="1" hangingPunct="1">
              <a:lnSpc>
                <a:spcPct val="140000"/>
              </a:lnSpc>
              <a:spcBef>
                <a:spcPct val="0"/>
              </a:spcBef>
              <a:buClrTx/>
              <a:buFont typeface="Wingdings" panose="05000000000000000000" pitchFamily="2" charset="2"/>
              <a:buChar char="Ø"/>
            </a:pPr>
            <a:endParaRPr lang="zh-CN" altLang="en-US" sz="2400" b="1"/>
          </a:p>
          <a:p>
            <a:pPr algn="just" eaLnBrk="1" hangingPunct="1">
              <a:lnSpc>
                <a:spcPct val="140000"/>
              </a:lnSpc>
              <a:spcBef>
                <a:spcPct val="0"/>
              </a:spcBef>
              <a:buClrTx/>
              <a:buFont typeface="Wingdings" panose="05000000000000000000" pitchFamily="2" charset="2"/>
              <a:buChar char="Ø"/>
            </a:pPr>
            <a:r>
              <a:rPr lang="zh-CN" altLang="en-US" sz="2400" b="1" u="sng">
                <a:solidFill>
                  <a:srgbClr val="00FF00"/>
                </a:solidFill>
              </a:rPr>
              <a:t>危险区域</a:t>
            </a:r>
            <a:r>
              <a:rPr lang="en-US" altLang="zh-CN" sz="2400" b="1" u="sng">
                <a:solidFill>
                  <a:srgbClr val="00FF00"/>
                </a:solidFill>
              </a:rPr>
              <a:t>/</a:t>
            </a:r>
            <a:r>
              <a:rPr lang="zh-CN" altLang="en-US" sz="2400" b="1" u="sng">
                <a:solidFill>
                  <a:srgbClr val="00FF00"/>
                </a:solidFill>
              </a:rPr>
              <a:t>危险源监控</a:t>
            </a:r>
            <a:r>
              <a:rPr lang="zh-CN" altLang="en-US" sz="2400" b="1"/>
              <a:t>实现一些危险的工业环境如井矿、核电厂等，工作人员可以通过它来实施安全监测，以有效遏制和减少恶性事故的发生。</a:t>
            </a:r>
          </a:p>
        </p:txBody>
      </p:sp>
      <p:sp>
        <p:nvSpPr>
          <p:cNvPr id="175108" name="Rectangle 3">
            <a:extLst>
              <a:ext uri="{FF2B5EF4-FFF2-40B4-BE49-F238E27FC236}">
                <a16:creationId xmlns:a16="http://schemas.microsoft.com/office/drawing/2014/main" id="{75701F4F-9E38-4630-B969-6B423E7E9B51}"/>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4.1  </a:t>
            </a:r>
            <a:r>
              <a:rPr lang="zh-CN" altLang="en-US" sz="6000" b="1">
                <a:solidFill>
                  <a:schemeClr val="tx2"/>
                </a:solidFill>
                <a:ea typeface="隶书" panose="02010509060101010101" pitchFamily="49" charset="-122"/>
              </a:rPr>
              <a:t>物联网主要应用类型</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日期占位符 1">
            <a:extLst>
              <a:ext uri="{FF2B5EF4-FFF2-40B4-BE49-F238E27FC236}">
                <a16:creationId xmlns:a16="http://schemas.microsoft.com/office/drawing/2014/main" id="{B90F32C0-5970-41BF-9847-1317C5256F5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6131" name="Rectangle 2">
            <a:extLst>
              <a:ext uri="{FF2B5EF4-FFF2-40B4-BE49-F238E27FC236}">
                <a16:creationId xmlns:a16="http://schemas.microsoft.com/office/drawing/2014/main" id="{FF0C0CA9-4DF9-4482-8237-6A765793FC6E}"/>
              </a:ext>
            </a:extLst>
          </p:cNvPr>
          <p:cNvSpPr>
            <a:spLocks noChangeArrowheads="1"/>
          </p:cNvSpPr>
          <p:nvPr/>
        </p:nvSpPr>
        <p:spPr bwMode="auto">
          <a:xfrm>
            <a:off x="1331913" y="1916113"/>
            <a:ext cx="6696075"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0"/>
              </a:spcBef>
              <a:buClrTx/>
              <a:buFont typeface="Wingdings" panose="05000000000000000000" pitchFamily="2" charset="2"/>
              <a:buChar char="Ø"/>
            </a:pPr>
            <a:r>
              <a:rPr lang="en-US" altLang="zh-CN" b="1">
                <a:latin typeface="Tahoma" panose="020B0604030504040204" pitchFamily="34" charset="0"/>
              </a:rPr>
              <a:t> </a:t>
            </a:r>
            <a:r>
              <a:rPr lang="zh-CN" altLang="en-US" b="1">
                <a:latin typeface="Tahoma" panose="020B0604030504040204" pitchFamily="34" charset="0"/>
              </a:rPr>
              <a:t>物联网主要应用类型</a:t>
            </a:r>
          </a:p>
          <a:p>
            <a:pPr eaLnBrk="1" hangingPunct="1">
              <a:lnSpc>
                <a:spcPct val="160000"/>
              </a:lnSpc>
              <a:spcBef>
                <a:spcPct val="0"/>
              </a:spcBef>
              <a:buClrTx/>
              <a:buFont typeface="Wingdings" panose="05000000000000000000" pitchFamily="2" charset="2"/>
              <a:buChar char="Ø"/>
            </a:pPr>
            <a:endParaRPr lang="zh-CN" altLang="en-US" sz="2000" b="1">
              <a:solidFill>
                <a:schemeClr val="bg1"/>
              </a:solidFill>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solidFill>
                  <a:schemeClr val="accent1"/>
                </a:solidFill>
                <a:latin typeface="Tahoma" panose="020B0604030504040204" pitchFamily="34" charset="0"/>
              </a:rPr>
              <a:t> 物联网产业发展链</a:t>
            </a:r>
          </a:p>
          <a:p>
            <a:pPr eaLnBrk="1" hangingPunct="1">
              <a:lnSpc>
                <a:spcPct val="160000"/>
              </a:lnSpc>
              <a:spcBef>
                <a:spcPct val="0"/>
              </a:spcBef>
              <a:buClrTx/>
              <a:buFont typeface="Wingdings" panose="05000000000000000000" pitchFamily="2" charset="2"/>
              <a:buChar char="Ø"/>
            </a:pPr>
            <a:endParaRPr lang="zh-CN" altLang="en-US" sz="2000" b="1">
              <a:solidFill>
                <a:schemeClr val="accent1"/>
              </a:solidFill>
              <a:latin typeface="Tahoma" panose="020B0604030504040204" pitchFamily="34" charset="0"/>
            </a:endParaRPr>
          </a:p>
          <a:p>
            <a:pPr eaLnBrk="1" hangingPunct="1">
              <a:lnSpc>
                <a:spcPct val="160000"/>
              </a:lnSpc>
              <a:spcBef>
                <a:spcPct val="0"/>
              </a:spcBef>
              <a:buClrTx/>
              <a:buFont typeface="Wingdings" panose="05000000000000000000" pitchFamily="2" charset="2"/>
              <a:buChar char="Ø"/>
            </a:pPr>
            <a:r>
              <a:rPr lang="zh-CN" altLang="en-US" b="1">
                <a:solidFill>
                  <a:schemeClr val="bg1"/>
                </a:solidFill>
                <a:latin typeface="Tahoma" panose="020B0604030504040204" pitchFamily="34" charset="0"/>
              </a:rPr>
              <a:t> 物联网应用案例</a:t>
            </a:r>
          </a:p>
        </p:txBody>
      </p:sp>
      <p:sp>
        <p:nvSpPr>
          <p:cNvPr id="176132" name="Rectangle 3">
            <a:extLst>
              <a:ext uri="{FF2B5EF4-FFF2-40B4-BE49-F238E27FC236}">
                <a16:creationId xmlns:a16="http://schemas.microsoft.com/office/drawing/2014/main" id="{5B8006F5-4BEE-43B4-98BC-5DFD206F5585}"/>
              </a:ext>
            </a:extLst>
          </p:cNvPr>
          <p:cNvSpPr>
            <a:spLocks noChangeArrowheads="1"/>
          </p:cNvSpPr>
          <p:nvPr/>
        </p:nvSpPr>
        <p:spPr bwMode="auto">
          <a:xfrm>
            <a:off x="612775" y="260350"/>
            <a:ext cx="84963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4 </a:t>
            </a:r>
            <a:r>
              <a:rPr lang="zh-CN" altLang="en-US" sz="6600" b="1">
                <a:solidFill>
                  <a:schemeClr val="tx2"/>
                </a:solidFill>
                <a:ea typeface="隶书" panose="02010509060101010101" pitchFamily="49" charset="-122"/>
              </a:rPr>
              <a:t>物联网产业发展模式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0795D0C-D0B0-41A6-8730-9DF59BC2D229}"/>
              </a:ext>
            </a:extLst>
          </p:cNvPr>
          <p:cNvSpPr>
            <a:spLocks noChangeArrowheads="1"/>
          </p:cNvSpPr>
          <p:nvPr/>
        </p:nvSpPr>
        <p:spPr bwMode="auto">
          <a:xfrm>
            <a:off x="900113" y="188913"/>
            <a:ext cx="74882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sp>
        <p:nvSpPr>
          <p:cNvPr id="19460" name="Rectangle 3">
            <a:extLst>
              <a:ext uri="{FF2B5EF4-FFF2-40B4-BE49-F238E27FC236}">
                <a16:creationId xmlns:a16="http://schemas.microsoft.com/office/drawing/2014/main" id="{CAB08165-73A7-4128-A5B9-32DA0B8A77EB}"/>
              </a:ext>
            </a:extLst>
          </p:cNvPr>
          <p:cNvSpPr>
            <a:spLocks noChangeArrowheads="1"/>
          </p:cNvSpPr>
          <p:nvPr/>
        </p:nvSpPr>
        <p:spPr bwMode="auto">
          <a:xfrm>
            <a:off x="250825" y="1606550"/>
            <a:ext cx="8893175"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400" b="1"/>
              <a:t> </a:t>
            </a:r>
            <a:r>
              <a:rPr lang="zh-CN" altLang="en-US" sz="2600" b="1">
                <a:solidFill>
                  <a:srgbClr val="00FF00"/>
                </a:solidFill>
              </a:rPr>
              <a:t>如果认为物联网是传感网的概念，则会使得物联网的外延缩小</a:t>
            </a:r>
            <a:r>
              <a:rPr lang="zh-CN" altLang="en-US" sz="2600" b="1"/>
              <a:t>。 如</a:t>
            </a:r>
            <a:r>
              <a:rPr lang="en-US" altLang="zh-CN" sz="2600" b="1"/>
              <a:t>1999</a:t>
            </a:r>
            <a:r>
              <a:rPr lang="zh-CN" altLang="en-US" sz="2600" b="1"/>
              <a:t>年时所提出的物联网的概念，是把所有物品通过</a:t>
            </a:r>
            <a:r>
              <a:rPr lang="en-US" altLang="zh-CN" sz="2600" b="1"/>
              <a:t>RFID</a:t>
            </a:r>
            <a:r>
              <a:rPr lang="zh-CN" altLang="en-US" sz="2600" b="1"/>
              <a:t>等信息传感设备与互联网连接起来，实现智能化识别和管理。其中没有人、物之间的相联、沟通与互动。</a:t>
            </a:r>
          </a:p>
          <a:p>
            <a:pPr eaLnBrk="1" hangingPunct="1">
              <a:spcBef>
                <a:spcPct val="0"/>
              </a:spcBef>
              <a:buClrTx/>
              <a:buFont typeface="Wingdings" panose="05000000000000000000" pitchFamily="2" charset="2"/>
              <a:buChar char="Ø"/>
            </a:pPr>
            <a:endParaRPr lang="zh-CN" altLang="en-US" sz="2600" b="1"/>
          </a:p>
          <a:p>
            <a:pPr eaLnBrk="1" hangingPunct="1">
              <a:spcBef>
                <a:spcPct val="0"/>
              </a:spcBef>
              <a:buClrTx/>
              <a:buFont typeface="Wingdings" panose="05000000000000000000" pitchFamily="2" charset="2"/>
              <a:buChar char="Ø"/>
            </a:pPr>
            <a:r>
              <a:rPr lang="zh-CN" altLang="en-US" sz="2600" b="1"/>
              <a:t> </a:t>
            </a:r>
            <a:r>
              <a:rPr lang="zh-CN" altLang="en-US" sz="2600" b="1">
                <a:solidFill>
                  <a:srgbClr val="00FF00"/>
                </a:solidFill>
              </a:rPr>
              <a:t>如果仅仅作为传感网</a:t>
            </a:r>
            <a:r>
              <a:rPr lang="zh-CN" altLang="en-US" sz="2600" b="1"/>
              <a:t>，物在联网之后，只需服从控制中心的指令，而各系统的控制中心则是互相分离的。</a:t>
            </a:r>
          </a:p>
          <a:p>
            <a:pPr eaLnBrk="1" hangingPunct="1">
              <a:spcBef>
                <a:spcPct val="0"/>
              </a:spcBef>
              <a:buClrTx/>
              <a:buFont typeface="Wingdings" panose="05000000000000000000" pitchFamily="2" charset="2"/>
              <a:buChar char="Ø"/>
            </a:pPr>
            <a:endParaRPr lang="zh-CN" altLang="en-US" sz="2600" b="1"/>
          </a:p>
          <a:p>
            <a:pPr eaLnBrk="1" hangingPunct="1">
              <a:spcBef>
                <a:spcPct val="0"/>
              </a:spcBef>
              <a:buClrTx/>
              <a:buFont typeface="Wingdings" panose="05000000000000000000" pitchFamily="2" charset="2"/>
              <a:buChar char="Ø"/>
            </a:pPr>
            <a:r>
              <a:rPr lang="zh-CN" altLang="en-US" sz="2600" b="1"/>
              <a:t> </a:t>
            </a:r>
            <a:r>
              <a:rPr lang="zh-CN" altLang="en-US" sz="2600" b="1">
                <a:solidFill>
                  <a:srgbClr val="00FF00"/>
                </a:solidFill>
              </a:rPr>
              <a:t>如果是作为互联网的延伸</a:t>
            </a:r>
            <a:r>
              <a:rPr lang="zh-CN" altLang="en-US" sz="2600" b="1"/>
              <a:t>，则可以将所有在网络内的系统与点有机地联成一个整体，起到互帮互助的作用。 换句话说，传感网完全可以将其包容在作为互联网的扩展形式的物联网的概念之内。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日期占位符 1">
            <a:extLst>
              <a:ext uri="{FF2B5EF4-FFF2-40B4-BE49-F238E27FC236}">
                <a16:creationId xmlns:a16="http://schemas.microsoft.com/office/drawing/2014/main" id="{ED7B5DB7-6A3C-4FA2-8F13-741D5181D9F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7155" name="Rectangle 2">
            <a:extLst>
              <a:ext uri="{FF2B5EF4-FFF2-40B4-BE49-F238E27FC236}">
                <a16:creationId xmlns:a16="http://schemas.microsoft.com/office/drawing/2014/main" id="{1562EB7C-B882-4B71-A23A-471DA63784AE}"/>
              </a:ext>
            </a:extLst>
          </p:cNvPr>
          <p:cNvSpPr>
            <a:spLocks noChangeArrowheads="1"/>
          </p:cNvSpPr>
          <p:nvPr/>
        </p:nvSpPr>
        <p:spPr bwMode="auto">
          <a:xfrm>
            <a:off x="468313" y="2205038"/>
            <a:ext cx="8315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物联网产业发展链中包括设备提供商（前端终端设备、网络设备、计算机系统设备等）、应用开发商、方案提供商、网络提供商，以及最终用户，如图</a:t>
            </a:r>
            <a:r>
              <a:rPr lang="en-US" altLang="zh-CN" sz="2400" b="1"/>
              <a:t>10</a:t>
            </a:r>
            <a:r>
              <a:rPr lang="zh-CN" altLang="en-US" sz="2400" b="1"/>
              <a:t>所示。</a:t>
            </a:r>
          </a:p>
        </p:txBody>
      </p:sp>
      <p:sp>
        <p:nvSpPr>
          <p:cNvPr id="177156" name="Rectangle 3">
            <a:extLst>
              <a:ext uri="{FF2B5EF4-FFF2-40B4-BE49-F238E27FC236}">
                <a16:creationId xmlns:a16="http://schemas.microsoft.com/office/drawing/2014/main" id="{28857ED7-3782-450A-AA12-C5730E41EEA7}"/>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日期占位符 1">
            <a:extLst>
              <a:ext uri="{FF2B5EF4-FFF2-40B4-BE49-F238E27FC236}">
                <a16:creationId xmlns:a16="http://schemas.microsoft.com/office/drawing/2014/main" id="{8FF5EF33-1BB1-4820-98AE-23987EC6681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grpSp>
        <p:nvGrpSpPr>
          <p:cNvPr id="178179" name="Group 2">
            <a:extLst>
              <a:ext uri="{FF2B5EF4-FFF2-40B4-BE49-F238E27FC236}">
                <a16:creationId xmlns:a16="http://schemas.microsoft.com/office/drawing/2014/main" id="{39AA609E-F186-4416-B00B-CFB63492013D}"/>
              </a:ext>
            </a:extLst>
          </p:cNvPr>
          <p:cNvGrpSpPr>
            <a:grpSpLocks/>
          </p:cNvGrpSpPr>
          <p:nvPr/>
        </p:nvGrpSpPr>
        <p:grpSpPr bwMode="auto">
          <a:xfrm>
            <a:off x="539750" y="2133600"/>
            <a:ext cx="8424863" cy="4319588"/>
            <a:chOff x="2160" y="3624"/>
            <a:chExt cx="7275" cy="3642"/>
          </a:xfrm>
        </p:grpSpPr>
        <p:sp>
          <p:nvSpPr>
            <p:cNvPr id="178181" name="AutoShape 3">
              <a:extLst>
                <a:ext uri="{FF2B5EF4-FFF2-40B4-BE49-F238E27FC236}">
                  <a16:creationId xmlns:a16="http://schemas.microsoft.com/office/drawing/2014/main" id="{F43BC44B-7448-4FBA-83BA-8FCC606A87AB}"/>
                </a:ext>
              </a:extLst>
            </p:cNvPr>
            <p:cNvSpPr>
              <a:spLocks noChangeArrowheads="1"/>
            </p:cNvSpPr>
            <p:nvPr/>
          </p:nvSpPr>
          <p:spPr bwMode="auto">
            <a:xfrm>
              <a:off x="4275" y="6869"/>
              <a:ext cx="3045" cy="397"/>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a:solidFill>
                    <a:schemeClr val="bg2"/>
                  </a:solidFill>
                </a:rPr>
                <a:t>图</a:t>
              </a:r>
              <a:r>
                <a:rPr lang="en-US" altLang="zh-CN" sz="1600" b="1">
                  <a:solidFill>
                    <a:schemeClr val="bg2"/>
                  </a:solidFill>
                </a:rPr>
                <a:t>10    </a:t>
              </a:r>
              <a:r>
                <a:rPr lang="zh-CN" altLang="en-US" sz="1600" b="1">
                  <a:solidFill>
                    <a:schemeClr val="bg2"/>
                  </a:solidFill>
                </a:rPr>
                <a:t>物联网产业发展链</a:t>
              </a:r>
              <a:endParaRPr lang="zh-CN" altLang="en-US" sz="1600">
                <a:solidFill>
                  <a:schemeClr val="bg2"/>
                </a:solidFill>
              </a:endParaRPr>
            </a:p>
          </p:txBody>
        </p:sp>
        <p:pic>
          <p:nvPicPr>
            <p:cNvPr id="178182" name="Picture 4">
              <a:extLst>
                <a:ext uri="{FF2B5EF4-FFF2-40B4-BE49-F238E27FC236}">
                  <a16:creationId xmlns:a16="http://schemas.microsoft.com/office/drawing/2014/main" id="{C1F36F3D-2734-4E1E-9551-43C2B7A03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271"/>
            <a:stretch>
              <a:fillRect/>
            </a:stretch>
          </p:blipFill>
          <p:spPr bwMode="auto">
            <a:xfrm>
              <a:off x="2160" y="3624"/>
              <a:ext cx="7275" cy="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8180" name="Rectangle 5">
            <a:extLst>
              <a:ext uri="{FF2B5EF4-FFF2-40B4-BE49-F238E27FC236}">
                <a16:creationId xmlns:a16="http://schemas.microsoft.com/office/drawing/2014/main" id="{BACD1B00-EC5D-4001-80F9-05EA37696BFC}"/>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日期占位符 1">
            <a:extLst>
              <a:ext uri="{FF2B5EF4-FFF2-40B4-BE49-F238E27FC236}">
                <a16:creationId xmlns:a16="http://schemas.microsoft.com/office/drawing/2014/main" id="{115FF3B9-C179-4D03-9786-1561D21CCFE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79203" name="Rectangle 2">
            <a:extLst>
              <a:ext uri="{FF2B5EF4-FFF2-40B4-BE49-F238E27FC236}">
                <a16:creationId xmlns:a16="http://schemas.microsoft.com/office/drawing/2014/main" id="{CB151493-DF0B-4561-870C-EB8D68CFA3CE}"/>
              </a:ext>
            </a:extLst>
          </p:cNvPr>
          <p:cNvSpPr>
            <a:spLocks noChangeArrowheads="1"/>
          </p:cNvSpPr>
          <p:nvPr/>
        </p:nvSpPr>
        <p:spPr bwMode="auto">
          <a:xfrm>
            <a:off x="250825" y="1844675"/>
            <a:ext cx="8569325"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t>初期，业务的推动以</a:t>
            </a:r>
            <a:r>
              <a:rPr lang="zh-CN" altLang="en-US" sz="2400" b="1" u="sng">
                <a:solidFill>
                  <a:srgbClr val="00FF00"/>
                </a:solidFill>
              </a:rPr>
              <a:t>终端设备提供商为主</a:t>
            </a:r>
            <a:r>
              <a:rPr lang="zh-CN" altLang="en-US" sz="2400" b="1"/>
              <a:t>，终端设备提供商通过获取行业客户需求，寻求应用开发商根据需求进行业务开发，</a:t>
            </a:r>
            <a:r>
              <a:rPr lang="zh-CN" altLang="en-US" sz="2400" b="1" u="sng">
                <a:solidFill>
                  <a:srgbClr val="00FF00"/>
                </a:solidFill>
              </a:rPr>
              <a:t>网络提供商（电信运营商）提供网络服务</a:t>
            </a:r>
            <a:r>
              <a:rPr lang="zh-CN" altLang="en-US" sz="2400" b="1">
                <a:solidFill>
                  <a:srgbClr val="00FF00"/>
                </a:solidFill>
              </a:rPr>
              <a:t>，</a:t>
            </a:r>
            <a:r>
              <a:rPr lang="zh-CN" altLang="en-US" sz="2400" b="1" u="sng">
                <a:solidFill>
                  <a:srgbClr val="00FF00"/>
                </a:solidFill>
              </a:rPr>
              <a:t>方案提供商提供整体解决方案各给业务使用方或业务应用方</a:t>
            </a:r>
            <a:r>
              <a:rPr lang="zh-CN" altLang="en-US" sz="2400" b="1">
                <a:solidFill>
                  <a:srgbClr val="00FF00"/>
                </a:solidFill>
              </a:rPr>
              <a:t>。</a:t>
            </a:r>
          </a:p>
        </p:txBody>
      </p:sp>
      <p:sp>
        <p:nvSpPr>
          <p:cNvPr id="179204" name="Rectangle 3">
            <a:extLst>
              <a:ext uri="{FF2B5EF4-FFF2-40B4-BE49-F238E27FC236}">
                <a16:creationId xmlns:a16="http://schemas.microsoft.com/office/drawing/2014/main" id="{985CB29B-2D2C-48C4-8EB2-77AF8493A1AF}"/>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日期占位符 1">
            <a:extLst>
              <a:ext uri="{FF2B5EF4-FFF2-40B4-BE49-F238E27FC236}">
                <a16:creationId xmlns:a16="http://schemas.microsoft.com/office/drawing/2014/main" id="{496A766A-88C5-404C-B8E3-C89CEA5BE21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0227" name="Rectangle 2">
            <a:extLst>
              <a:ext uri="{FF2B5EF4-FFF2-40B4-BE49-F238E27FC236}">
                <a16:creationId xmlns:a16="http://schemas.microsoft.com/office/drawing/2014/main" id="{272A0B95-9C7D-42AD-A90C-433D7838D671}"/>
              </a:ext>
            </a:extLst>
          </p:cNvPr>
          <p:cNvSpPr>
            <a:spLocks noChangeArrowheads="1"/>
          </p:cNvSpPr>
          <p:nvPr/>
        </p:nvSpPr>
        <p:spPr bwMode="auto">
          <a:xfrm>
            <a:off x="250825" y="1844675"/>
            <a:ext cx="85693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这种终端设备厂商推动型的模式，虽然能够适时根据客户需求，满足客户对终端设备多样化的需求，但由于市场零星，缺乏规模化发展的条件，市场比较混乱，业务功能比较单一，特别是对系统的可靠性、安全性要求较高的行业应用，该模式下很难得到整体质量保障。</a:t>
            </a:r>
          </a:p>
        </p:txBody>
      </p:sp>
      <p:sp>
        <p:nvSpPr>
          <p:cNvPr id="180228" name="Rectangle 3">
            <a:extLst>
              <a:ext uri="{FF2B5EF4-FFF2-40B4-BE49-F238E27FC236}">
                <a16:creationId xmlns:a16="http://schemas.microsoft.com/office/drawing/2014/main" id="{41C98667-1441-45A8-A5B1-68A7C6F4F666}"/>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日期占位符 1">
            <a:extLst>
              <a:ext uri="{FF2B5EF4-FFF2-40B4-BE49-F238E27FC236}">
                <a16:creationId xmlns:a16="http://schemas.microsoft.com/office/drawing/2014/main" id="{BC5C9539-ED45-4340-AB92-74343DC0B8C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1251" name="Rectangle 2">
            <a:extLst>
              <a:ext uri="{FF2B5EF4-FFF2-40B4-BE49-F238E27FC236}">
                <a16:creationId xmlns:a16="http://schemas.microsoft.com/office/drawing/2014/main" id="{D4DF7CE9-E698-4D37-8F04-E297EDBC6F55}"/>
              </a:ext>
            </a:extLst>
          </p:cNvPr>
          <p:cNvSpPr>
            <a:spLocks noChangeArrowheads="1"/>
          </p:cNvSpPr>
          <p:nvPr/>
        </p:nvSpPr>
        <p:spPr bwMode="auto">
          <a:xfrm>
            <a:off x="179388" y="1844675"/>
            <a:ext cx="8785225"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随着产业规模的进一步扩大，面临产业规划和统筹发展的问题，包括技术规划、业务发展规划等。</a:t>
            </a:r>
          </a:p>
          <a:p>
            <a:pPr algn="just" eaLnBrk="1" hangingPunct="1">
              <a:lnSpc>
                <a:spcPct val="140000"/>
              </a:lnSpc>
              <a:spcBef>
                <a:spcPct val="0"/>
              </a:spcBef>
              <a:buClrTx/>
              <a:buFont typeface="Wingdings" panose="05000000000000000000" pitchFamily="2" charset="2"/>
              <a:buChar char="Ø"/>
            </a:pPr>
            <a:endParaRPr lang="zh-CN" altLang="en-US" sz="2400" b="1"/>
          </a:p>
          <a:p>
            <a:pPr algn="just" eaLnBrk="1" hangingPunct="1">
              <a:lnSpc>
                <a:spcPct val="140000"/>
              </a:lnSpc>
              <a:spcBef>
                <a:spcPct val="0"/>
              </a:spcBef>
              <a:buClrTx/>
              <a:buFont typeface="Wingdings" panose="05000000000000000000" pitchFamily="2" charset="2"/>
              <a:buChar char="Ø"/>
            </a:pPr>
            <a:r>
              <a:rPr lang="zh-CN" altLang="en-US" sz="2400" b="1"/>
              <a:t>因此，在政府引导和鼓励的环境下，利用一定的产业扶持政策，将形成国家统筹指导，需求方主导，科研、设备制造、网络服务等产业链多方通力合作局面。</a:t>
            </a:r>
          </a:p>
        </p:txBody>
      </p:sp>
      <p:sp>
        <p:nvSpPr>
          <p:cNvPr id="181252" name="Rectangle 3">
            <a:extLst>
              <a:ext uri="{FF2B5EF4-FFF2-40B4-BE49-F238E27FC236}">
                <a16:creationId xmlns:a16="http://schemas.microsoft.com/office/drawing/2014/main" id="{64E36D45-1C1C-4B30-8E43-5027A2F3A824}"/>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日期占位符 1">
            <a:extLst>
              <a:ext uri="{FF2B5EF4-FFF2-40B4-BE49-F238E27FC236}">
                <a16:creationId xmlns:a16="http://schemas.microsoft.com/office/drawing/2014/main" id="{804250B8-F384-44C4-9A1B-24D1C5488DE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2275" name="Rectangle 2">
            <a:extLst>
              <a:ext uri="{FF2B5EF4-FFF2-40B4-BE49-F238E27FC236}">
                <a16:creationId xmlns:a16="http://schemas.microsoft.com/office/drawing/2014/main" id="{D15F48DF-762B-430B-9C70-E0E25F364170}"/>
              </a:ext>
            </a:extLst>
          </p:cNvPr>
          <p:cNvSpPr>
            <a:spLocks noChangeArrowheads="1"/>
          </p:cNvSpPr>
          <p:nvPr/>
        </p:nvSpPr>
        <p:spPr bwMode="auto">
          <a:xfrm>
            <a:off x="250825" y="1844675"/>
            <a:ext cx="856932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网络服务提供商已在推动发展中发挥了主动的作用，从中国电信成立物联网应用和推广中心、中国移动物联网研究院等动向就可见一斑，特别是在大型网络性、通用性、可规模化的应用方面发挥关键的作用。</a:t>
            </a:r>
          </a:p>
        </p:txBody>
      </p:sp>
      <p:sp>
        <p:nvSpPr>
          <p:cNvPr id="182276" name="Rectangle 3">
            <a:extLst>
              <a:ext uri="{FF2B5EF4-FFF2-40B4-BE49-F238E27FC236}">
                <a16:creationId xmlns:a16="http://schemas.microsoft.com/office/drawing/2014/main" id="{F8EEB6B5-8F54-44CB-9972-AC12F5118B43}"/>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日期占位符 1">
            <a:extLst>
              <a:ext uri="{FF2B5EF4-FFF2-40B4-BE49-F238E27FC236}">
                <a16:creationId xmlns:a16="http://schemas.microsoft.com/office/drawing/2014/main" id="{FA5B7265-A281-4BC3-9D62-5914159969E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3299" name="Rectangle 2">
            <a:extLst>
              <a:ext uri="{FF2B5EF4-FFF2-40B4-BE49-F238E27FC236}">
                <a16:creationId xmlns:a16="http://schemas.microsoft.com/office/drawing/2014/main" id="{B0FF7DD1-EAF4-41FF-8264-015DC257C67A}"/>
              </a:ext>
            </a:extLst>
          </p:cNvPr>
          <p:cNvSpPr>
            <a:spLocks noChangeArrowheads="1"/>
          </p:cNvSpPr>
          <p:nvPr/>
        </p:nvSpPr>
        <p:spPr bwMode="auto">
          <a:xfrm>
            <a:off x="250825" y="1844675"/>
            <a:ext cx="85693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物联网大规模发展除了技术成熟度外，还面临规模和成本的问题，</a:t>
            </a:r>
            <a:r>
              <a:rPr lang="zh-CN" altLang="en-US" sz="2400" b="1" u="sng">
                <a:solidFill>
                  <a:srgbClr val="00FF00"/>
                </a:solidFill>
              </a:rPr>
              <a:t>传感器网络需要使用数量庞大的微型传感器，</a:t>
            </a:r>
            <a:r>
              <a:rPr lang="zh-CN" altLang="en-US" sz="2400" b="1"/>
              <a:t>按照某市场调查公司预测，预计</a:t>
            </a:r>
            <a:r>
              <a:rPr lang="en-US" altLang="zh-CN" sz="2400" b="1"/>
              <a:t>2020</a:t>
            </a:r>
            <a:r>
              <a:rPr lang="zh-CN" altLang="en-US" sz="2400" b="1"/>
              <a:t>年，物联网传感器节点与人口比例为</a:t>
            </a:r>
            <a:r>
              <a:rPr lang="en-US" altLang="zh-CN" sz="2400" b="1"/>
              <a:t>30</a:t>
            </a:r>
            <a:r>
              <a:rPr lang="zh-CN" altLang="en-US" sz="2400" b="1"/>
              <a:t>：</a:t>
            </a:r>
            <a:r>
              <a:rPr lang="en-US" altLang="zh-CN" sz="2400" b="1"/>
              <a:t>1</a:t>
            </a:r>
            <a:r>
              <a:rPr lang="zh-CN" altLang="en-US" sz="2400" b="1"/>
              <a:t>，即一个人平均将拥有</a:t>
            </a:r>
            <a:r>
              <a:rPr lang="en-US" altLang="zh-CN" sz="2400" b="1"/>
              <a:t>30</a:t>
            </a:r>
            <a:r>
              <a:rPr lang="zh-CN" altLang="en-US" sz="2400" b="1"/>
              <a:t>个节点，这样成本因素将成为制约其初期发展的重要因素。 </a:t>
            </a:r>
          </a:p>
        </p:txBody>
      </p:sp>
      <p:sp>
        <p:nvSpPr>
          <p:cNvPr id="183300" name="Rectangle 3">
            <a:extLst>
              <a:ext uri="{FF2B5EF4-FFF2-40B4-BE49-F238E27FC236}">
                <a16:creationId xmlns:a16="http://schemas.microsoft.com/office/drawing/2014/main" id="{F037E8A7-6F52-426C-936F-235BD4C4A906}"/>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日期占位符 1">
            <a:extLst>
              <a:ext uri="{FF2B5EF4-FFF2-40B4-BE49-F238E27FC236}">
                <a16:creationId xmlns:a16="http://schemas.microsoft.com/office/drawing/2014/main" id="{64CBA6FE-5143-4023-8BD0-7AFEE9B9C56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4323" name="Rectangle 2">
            <a:extLst>
              <a:ext uri="{FF2B5EF4-FFF2-40B4-BE49-F238E27FC236}">
                <a16:creationId xmlns:a16="http://schemas.microsoft.com/office/drawing/2014/main" id="{EDA0A55D-0035-4244-9E17-3A01D3954B0C}"/>
              </a:ext>
            </a:extLst>
          </p:cNvPr>
          <p:cNvSpPr>
            <a:spLocks noChangeArrowheads="1"/>
          </p:cNvSpPr>
          <p:nvPr/>
        </p:nvSpPr>
        <p:spPr bwMode="auto">
          <a:xfrm>
            <a:off x="323850" y="1989138"/>
            <a:ext cx="8569325"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如果采购成本太高，发展应用面临巨大的压力，而采购成本压得太低，研发、制造业又失去利润和动力，不利于长远发展。</a:t>
            </a:r>
          </a:p>
        </p:txBody>
      </p:sp>
      <p:sp>
        <p:nvSpPr>
          <p:cNvPr id="184324" name="Rectangle 3">
            <a:extLst>
              <a:ext uri="{FF2B5EF4-FFF2-40B4-BE49-F238E27FC236}">
                <a16:creationId xmlns:a16="http://schemas.microsoft.com/office/drawing/2014/main" id="{27F6B3F0-33DA-4194-BB9A-F22F7533C799}"/>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日期占位符 1">
            <a:extLst>
              <a:ext uri="{FF2B5EF4-FFF2-40B4-BE49-F238E27FC236}">
                <a16:creationId xmlns:a16="http://schemas.microsoft.com/office/drawing/2014/main" id="{A24B2EC5-1160-48BA-8CC1-20449450D57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85347" name="Rectangle 2">
            <a:extLst>
              <a:ext uri="{FF2B5EF4-FFF2-40B4-BE49-F238E27FC236}">
                <a16:creationId xmlns:a16="http://schemas.microsoft.com/office/drawing/2014/main" id="{5E80C201-10D5-410D-A8E7-42714B18114B}"/>
              </a:ext>
            </a:extLst>
          </p:cNvPr>
          <p:cNvSpPr>
            <a:spLocks noChangeArrowheads="1"/>
          </p:cNvSpPr>
          <p:nvPr/>
        </p:nvSpPr>
        <p:spPr bwMode="auto">
          <a:xfrm>
            <a:off x="323850" y="1844675"/>
            <a:ext cx="8569325"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因此在推动规模化的情况下，需从近期利益和长远发展中寻求平衡点。虽然物联网概念下的泛在网络尚需时日，但近期来看企业有利于提升生产力和竞争力发展的实际需求将有望得到实现。</a:t>
            </a:r>
          </a:p>
          <a:p>
            <a:pPr algn="just" eaLnBrk="1" hangingPunct="1">
              <a:lnSpc>
                <a:spcPct val="140000"/>
              </a:lnSpc>
              <a:spcBef>
                <a:spcPct val="0"/>
              </a:spcBef>
              <a:buClrTx/>
              <a:buFont typeface="Wingdings" panose="05000000000000000000" pitchFamily="2" charset="2"/>
              <a:buChar char="Ø"/>
            </a:pPr>
            <a:endParaRPr lang="zh-CN" altLang="en-US" sz="2000" b="1"/>
          </a:p>
          <a:p>
            <a:pPr algn="just" eaLnBrk="1" hangingPunct="1">
              <a:lnSpc>
                <a:spcPct val="140000"/>
              </a:lnSpc>
              <a:spcBef>
                <a:spcPct val="0"/>
              </a:spcBef>
              <a:buClrTx/>
              <a:buFont typeface="Wingdings" panose="05000000000000000000" pitchFamily="2" charset="2"/>
              <a:buChar char="Ø"/>
            </a:pPr>
            <a:r>
              <a:rPr lang="zh-CN" altLang="en-US" sz="2400" b="1"/>
              <a:t> 物联网与其说是一个网络，不如说是一个业务集合体，是由多种类型各异、应用千姿百态的业务网络组成一个互联网络。</a:t>
            </a:r>
          </a:p>
        </p:txBody>
      </p:sp>
      <p:sp>
        <p:nvSpPr>
          <p:cNvPr id="185348" name="Rectangle 3">
            <a:extLst>
              <a:ext uri="{FF2B5EF4-FFF2-40B4-BE49-F238E27FC236}">
                <a16:creationId xmlns:a16="http://schemas.microsoft.com/office/drawing/2014/main" id="{AAA490BD-1B03-40D4-A523-2EC33470DED1}"/>
              </a:ext>
            </a:extLst>
          </p:cNvPr>
          <p:cNvSpPr>
            <a:spLocks noChangeArrowheads="1"/>
          </p:cNvSpPr>
          <p:nvPr/>
        </p:nvSpPr>
        <p:spPr bwMode="auto">
          <a:xfrm>
            <a:off x="611188" y="188913"/>
            <a:ext cx="8532812"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4.2  </a:t>
            </a:r>
            <a:r>
              <a:rPr lang="zh-CN" altLang="en-US" sz="6000" b="1">
                <a:solidFill>
                  <a:schemeClr val="tx2"/>
                </a:solidFill>
                <a:ea typeface="隶书" panose="02010509060101010101" pitchFamily="49" charset="-122"/>
              </a:rPr>
              <a:t>物联网产业发展链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1">
            <a:extLst>
              <a:ext uri="{FF2B5EF4-FFF2-40B4-BE49-F238E27FC236}">
                <a16:creationId xmlns:a16="http://schemas.microsoft.com/office/drawing/2014/main" id="{E23BC92E-BA46-4EB9-B9F0-A5DCB340B6D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21507" name="Rectangle 2">
            <a:extLst>
              <a:ext uri="{FF2B5EF4-FFF2-40B4-BE49-F238E27FC236}">
                <a16:creationId xmlns:a16="http://schemas.microsoft.com/office/drawing/2014/main" id="{51E6C36F-00F4-4D0D-BF4D-2EDB3154B864}"/>
              </a:ext>
            </a:extLst>
          </p:cNvPr>
          <p:cNvSpPr>
            <a:spLocks noChangeArrowheads="1"/>
          </p:cNvSpPr>
          <p:nvPr/>
        </p:nvSpPr>
        <p:spPr bwMode="auto">
          <a:xfrm>
            <a:off x="900113" y="188913"/>
            <a:ext cx="74882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1.2  </a:t>
            </a:r>
            <a:r>
              <a:rPr lang="zh-CN" altLang="en-US" sz="6000" b="1">
                <a:solidFill>
                  <a:schemeClr val="tx2"/>
                </a:solidFill>
                <a:ea typeface="隶书" panose="02010509060101010101" pitchFamily="49" charset="-122"/>
              </a:rPr>
              <a:t>物联网本质特征</a:t>
            </a:r>
          </a:p>
        </p:txBody>
      </p:sp>
      <p:pic>
        <p:nvPicPr>
          <p:cNvPr id="21508" name="Picture 4">
            <a:extLst>
              <a:ext uri="{FF2B5EF4-FFF2-40B4-BE49-F238E27FC236}">
                <a16:creationId xmlns:a16="http://schemas.microsoft.com/office/drawing/2014/main" id="{AF9B8CE9-EA13-4ACD-B8A5-D3B10961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9144000" cy="515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1746A09-822A-4A26-9859-16E952A37B5F}"/>
              </a:ext>
            </a:extLst>
          </p:cNvPr>
          <p:cNvSpPr>
            <a:spLocks noChangeArrowheads="1"/>
          </p:cNvSpPr>
          <p:nvPr/>
        </p:nvSpPr>
        <p:spPr bwMode="auto">
          <a:xfrm>
            <a:off x="1331913" y="1916113"/>
            <a:ext cx="7286625"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latin typeface="Tahoma" panose="020B0604030504040204" pitchFamily="34" charset="0"/>
              </a:rPr>
              <a:t>什么是物联网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物联网本质特征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solidFill>
                  <a:schemeClr val="accent1"/>
                </a:solidFill>
                <a:latin typeface="Tahoma" panose="020B0604030504040204" pitchFamily="34" charset="0"/>
              </a:rPr>
              <a:t>  物联网体系框架</a:t>
            </a:r>
            <a:r>
              <a:rPr lang="zh-CN" altLang="en-US" b="1">
                <a:latin typeface="Tahoma" panose="020B0604030504040204" pitchFamily="34" charset="0"/>
              </a:rPr>
              <a:t>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物联网基本构成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物联网核心技术</a:t>
            </a:r>
          </a:p>
        </p:txBody>
      </p:sp>
      <p:sp>
        <p:nvSpPr>
          <p:cNvPr id="22531" name="Rectangle 3">
            <a:extLst>
              <a:ext uri="{FF2B5EF4-FFF2-40B4-BE49-F238E27FC236}">
                <a16:creationId xmlns:a16="http://schemas.microsoft.com/office/drawing/2014/main" id="{72F2B2CF-B8E5-487E-BCA4-B9BC86EAAB17}"/>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1</a:t>
            </a:r>
            <a:r>
              <a:rPr lang="zh-CN" altLang="en-US" sz="6600" b="1">
                <a:solidFill>
                  <a:schemeClr val="tx2"/>
                </a:solidFill>
                <a:ea typeface="隶书" panose="02010509060101010101" pitchFamily="49" charset="-122"/>
              </a:rPr>
              <a:t>、物联网技术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E485AD6-DD8F-43F1-9FFB-E36D6C9CE77F}"/>
              </a:ext>
            </a:extLst>
          </p:cNvPr>
          <p:cNvSpPr>
            <a:spLocks noChangeArrowheads="1"/>
          </p:cNvSpPr>
          <p:nvPr/>
        </p:nvSpPr>
        <p:spPr bwMode="auto">
          <a:xfrm>
            <a:off x="755650" y="1916113"/>
            <a:ext cx="7862888"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l"/>
            </a:pPr>
            <a:r>
              <a:rPr lang="en-US" altLang="zh-CN" sz="3600" b="1">
                <a:solidFill>
                  <a:schemeClr val="accent1"/>
                </a:solidFill>
              </a:rPr>
              <a:t> </a:t>
            </a:r>
            <a:r>
              <a:rPr lang="zh-CN" altLang="en-US" sz="3600" b="1">
                <a:solidFill>
                  <a:schemeClr val="accent1"/>
                </a:solidFill>
                <a:latin typeface="Tahoma" panose="020B0604030504040204" pitchFamily="34" charset="0"/>
              </a:rPr>
              <a:t>物联网概述</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accent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物联网应用与管理</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物联网发展趋势</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物联网产业发展模式</a:t>
            </a:r>
          </a:p>
        </p:txBody>
      </p:sp>
      <p:sp>
        <p:nvSpPr>
          <p:cNvPr id="5123" name="Rectangle 3">
            <a:extLst>
              <a:ext uri="{FF2B5EF4-FFF2-40B4-BE49-F238E27FC236}">
                <a16:creationId xmlns:a16="http://schemas.microsoft.com/office/drawing/2014/main" id="{CE7BC989-C1EE-47AC-A5DD-CB11C58F49B3}"/>
              </a:ext>
            </a:extLst>
          </p:cNvPr>
          <p:cNvSpPr>
            <a:spLocks noChangeArrowheads="1"/>
          </p:cNvSpPr>
          <p:nvPr/>
        </p:nvSpPr>
        <p:spPr bwMode="auto">
          <a:xfrm>
            <a:off x="900113" y="115888"/>
            <a:ext cx="7391400" cy="118903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zh-CN" altLang="en-US" sz="7200" b="1">
                <a:solidFill>
                  <a:schemeClr val="tx2"/>
                </a:solidFill>
                <a:latin typeface="隶书" panose="02010509060101010101" pitchFamily="49" charset="-122"/>
                <a:ea typeface="隶书" panose="02010509060101010101" pitchFamily="49" charset="-122"/>
              </a:rPr>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70A72B5-91C0-4F24-BC09-0346FE0FFB9D}"/>
              </a:ext>
            </a:extLst>
          </p:cNvPr>
          <p:cNvSpPr>
            <a:spLocks noChangeArrowheads="1"/>
          </p:cNvSpPr>
          <p:nvPr/>
        </p:nvSpPr>
        <p:spPr bwMode="auto">
          <a:xfrm>
            <a:off x="684213" y="1989138"/>
            <a:ext cx="7862887"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dirty="0"/>
              <a:t>物联网可划分为一个由</a:t>
            </a:r>
            <a:r>
              <a:rPr lang="zh-CN" altLang="en-US" sz="2400" b="1" u="sng" dirty="0">
                <a:solidFill>
                  <a:srgbClr val="CC0000"/>
                </a:solidFill>
              </a:rPr>
              <a:t>感知层、网络层和应用层组成的三层体系</a:t>
            </a:r>
            <a:r>
              <a:rPr lang="zh-CN" altLang="en-US" sz="2400" b="1" dirty="0"/>
              <a:t>。</a:t>
            </a:r>
          </a:p>
        </p:txBody>
      </p:sp>
      <p:sp>
        <p:nvSpPr>
          <p:cNvPr id="23555" name="Rectangle 3">
            <a:extLst>
              <a:ext uri="{FF2B5EF4-FFF2-40B4-BE49-F238E27FC236}">
                <a16:creationId xmlns:a16="http://schemas.microsoft.com/office/drawing/2014/main" id="{568013B5-E676-4880-AA19-8F338C3F9FB7}"/>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A7E5A670-52E2-4A8A-9A78-21BE98481C47}"/>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sp>
        <p:nvSpPr>
          <p:cNvPr id="24579" name="AutoShape 5">
            <a:extLst>
              <a:ext uri="{FF2B5EF4-FFF2-40B4-BE49-F238E27FC236}">
                <a16:creationId xmlns:a16="http://schemas.microsoft.com/office/drawing/2014/main" id="{CF918EA9-09DC-49E1-B735-0993E0AA3A16}"/>
              </a:ext>
            </a:extLst>
          </p:cNvPr>
          <p:cNvSpPr>
            <a:spLocks noChangeArrowheads="1"/>
          </p:cNvSpPr>
          <p:nvPr/>
        </p:nvSpPr>
        <p:spPr bwMode="auto">
          <a:xfrm>
            <a:off x="2393950" y="6099175"/>
            <a:ext cx="3635375" cy="5429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latin typeface="Tahoma" panose="020B0604030504040204" pitchFamily="34" charset="0"/>
              </a:rPr>
              <a:t>物联网三层参考体系架构</a:t>
            </a:r>
            <a:endParaRPr lang="zh-CN" altLang="en-US" sz="1800">
              <a:latin typeface="Tahoma" panose="020B0604030504040204" pitchFamily="34" charset="0"/>
            </a:endParaRPr>
          </a:p>
        </p:txBody>
      </p:sp>
      <p:pic>
        <p:nvPicPr>
          <p:cNvPr id="24580" name="Picture 6">
            <a:extLst>
              <a:ext uri="{FF2B5EF4-FFF2-40B4-BE49-F238E27FC236}">
                <a16:creationId xmlns:a16="http://schemas.microsoft.com/office/drawing/2014/main" id="{D6426D3D-F97D-48D3-94BB-7651DB313A5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l="932" t="3067" r="932" b="16100"/>
          <a:stretch>
            <a:fillRect/>
          </a:stretch>
        </p:blipFill>
        <p:spPr bwMode="auto">
          <a:xfrm>
            <a:off x="755650" y="1484313"/>
            <a:ext cx="6911975"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0785DAE-8C32-40B7-B2E1-5FF83FE05043}"/>
              </a:ext>
            </a:extLst>
          </p:cNvPr>
          <p:cNvSpPr>
            <a:spLocks noChangeArrowheads="1"/>
          </p:cNvSpPr>
          <p:nvPr/>
        </p:nvSpPr>
        <p:spPr bwMode="auto">
          <a:xfrm>
            <a:off x="684213" y="1628775"/>
            <a:ext cx="7862887"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solidFill>
                  <a:srgbClr val="CC0000"/>
                </a:solidFill>
              </a:rPr>
              <a:t>感知层：</a:t>
            </a:r>
            <a:r>
              <a:rPr lang="zh-CN" altLang="en-US" sz="2400" b="1"/>
              <a:t>包括二维码标签和识读器、</a:t>
            </a:r>
            <a:r>
              <a:rPr lang="en-US" altLang="zh-CN" sz="2400" b="1"/>
              <a:t>RFID</a:t>
            </a:r>
            <a:r>
              <a:rPr lang="zh-CN" altLang="en-US" sz="2400" b="1"/>
              <a:t>标签和读写器、摄像头、</a:t>
            </a:r>
            <a:r>
              <a:rPr lang="en-US" altLang="zh-CN" sz="2400" b="1"/>
              <a:t>CPS</a:t>
            </a:r>
            <a:r>
              <a:rPr lang="zh-CN" altLang="en-US" sz="2400" b="1"/>
              <a:t>（</a:t>
            </a:r>
            <a:r>
              <a:rPr lang="en-US" altLang="zh-CN" sz="2400" b="1"/>
              <a:t>Cyber Physical Systems</a:t>
            </a:r>
            <a:r>
              <a:rPr lang="zh-CN" altLang="en-US" sz="2400" b="1"/>
              <a:t>，网络化物理系统）、各种传感器、传感器网络（指由大量各类传感器节点组成的自治网络，具有自组织、自愈合的特点）、</a:t>
            </a:r>
            <a:r>
              <a:rPr lang="en-US" altLang="zh-CN" sz="2400" b="1"/>
              <a:t>T2T&amp;H2T&amp;H2H</a:t>
            </a:r>
            <a:r>
              <a:rPr lang="zh-CN" altLang="en-US" sz="2400" b="1"/>
              <a:t>终端和传感器网关等，感知层的主要作用是感知和识别物体，采集并捕获信息。</a:t>
            </a:r>
          </a:p>
        </p:txBody>
      </p:sp>
      <p:sp>
        <p:nvSpPr>
          <p:cNvPr id="25603" name="Rectangle 3">
            <a:extLst>
              <a:ext uri="{FF2B5EF4-FFF2-40B4-BE49-F238E27FC236}">
                <a16:creationId xmlns:a16="http://schemas.microsoft.com/office/drawing/2014/main" id="{983BCE65-9D0F-4B7B-9BF6-67BA39E20BAC}"/>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1">
            <a:extLst>
              <a:ext uri="{FF2B5EF4-FFF2-40B4-BE49-F238E27FC236}">
                <a16:creationId xmlns:a16="http://schemas.microsoft.com/office/drawing/2014/main" id="{FCE52C7F-79EE-4A61-B0AA-6D145DB3E55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26627" name="Rectangle 2">
            <a:extLst>
              <a:ext uri="{FF2B5EF4-FFF2-40B4-BE49-F238E27FC236}">
                <a16:creationId xmlns:a16="http://schemas.microsoft.com/office/drawing/2014/main" id="{11E77A74-768B-416D-A6CC-665E4CD4D279}"/>
              </a:ext>
            </a:extLst>
          </p:cNvPr>
          <p:cNvSpPr>
            <a:spLocks noChangeArrowheads="1"/>
          </p:cNvSpPr>
          <p:nvPr/>
        </p:nvSpPr>
        <p:spPr bwMode="auto">
          <a:xfrm>
            <a:off x="684213" y="1628775"/>
            <a:ext cx="786288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solidFill>
                  <a:srgbClr val="CC0000"/>
                </a:solidFill>
              </a:rPr>
              <a:t>网络层：</a:t>
            </a:r>
            <a:r>
              <a:rPr lang="zh-CN" altLang="en-US" sz="2400" b="1"/>
              <a:t>包括各种通信网络与互联网形成的融合网络，这被普遍认为是最成熟的部分，除此之外还包括物联网管理中心、信息中心等利用网络的能力对海量信息进行智能处理的部分。也就是说网络层不但要具备网络运营的能力，还要提升信息运营的能力。</a:t>
            </a:r>
            <a:r>
              <a:rPr lang="zh-CN" altLang="en-US" sz="2400" b="1">
                <a:solidFill>
                  <a:srgbClr val="00FF00"/>
                </a:solidFill>
              </a:rPr>
              <a:t>网络层是物联网成为普遍服务的基础设施。</a:t>
            </a:r>
          </a:p>
        </p:txBody>
      </p:sp>
      <p:sp>
        <p:nvSpPr>
          <p:cNvPr id="26628" name="Rectangle 3">
            <a:extLst>
              <a:ext uri="{FF2B5EF4-FFF2-40B4-BE49-F238E27FC236}">
                <a16:creationId xmlns:a16="http://schemas.microsoft.com/office/drawing/2014/main" id="{7D56C324-B0FC-4B84-A01D-C4892EB5976D}"/>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a:extLst>
              <a:ext uri="{FF2B5EF4-FFF2-40B4-BE49-F238E27FC236}">
                <a16:creationId xmlns:a16="http://schemas.microsoft.com/office/drawing/2014/main" id="{FB45B4B0-6EF2-43D7-AD96-C8790B29A3C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27651" name="Rectangle 2">
            <a:extLst>
              <a:ext uri="{FF2B5EF4-FFF2-40B4-BE49-F238E27FC236}">
                <a16:creationId xmlns:a16="http://schemas.microsoft.com/office/drawing/2014/main" id="{7219D9D7-6DD0-4585-8B57-CBB7F5A7E0AA}"/>
              </a:ext>
            </a:extLst>
          </p:cNvPr>
          <p:cNvSpPr>
            <a:spLocks noChangeArrowheads="1"/>
          </p:cNvSpPr>
          <p:nvPr/>
        </p:nvSpPr>
        <p:spPr bwMode="auto">
          <a:xfrm>
            <a:off x="684213" y="1773238"/>
            <a:ext cx="7862887"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solidFill>
                  <a:srgbClr val="CC0000"/>
                </a:solidFill>
              </a:rPr>
              <a:t>应用层：</a:t>
            </a:r>
            <a:r>
              <a:rPr lang="zh-CN" altLang="en-US" sz="2400" b="1"/>
              <a:t>是将物联网技术与行业专业技术相结合，实现广泛智能化应用的解决方案集。物联网通过应用层最终实现信息技术与行业的深度融合，对国民经济和社会发展具有广泛影响。</a:t>
            </a:r>
            <a:r>
              <a:rPr lang="zh-CN" altLang="en-US" sz="2400" b="1">
                <a:solidFill>
                  <a:srgbClr val="00FF00"/>
                </a:solidFill>
              </a:rPr>
              <a:t>应用层的关键问题在于信息的社会化共享以及信息安全的保障。</a:t>
            </a:r>
          </a:p>
        </p:txBody>
      </p:sp>
      <p:sp>
        <p:nvSpPr>
          <p:cNvPr id="27652" name="Rectangle 3">
            <a:extLst>
              <a:ext uri="{FF2B5EF4-FFF2-40B4-BE49-F238E27FC236}">
                <a16:creationId xmlns:a16="http://schemas.microsoft.com/office/drawing/2014/main" id="{9AAF10C3-87F6-4ABB-9A8D-A617A29EC195}"/>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58A3762-01CC-4153-9487-77860E5ABDB8}"/>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graphicFrame>
        <p:nvGraphicFramePr>
          <p:cNvPr id="6" name="图示 5">
            <a:extLst>
              <a:ext uri="{FF2B5EF4-FFF2-40B4-BE49-F238E27FC236}">
                <a16:creationId xmlns:a16="http://schemas.microsoft.com/office/drawing/2014/main" id="{3410EE48-4B9B-4BAF-849C-8510EC36B878}"/>
              </a:ext>
            </a:extLst>
          </p:cNvPr>
          <p:cNvGraphicFramePr/>
          <p:nvPr/>
        </p:nvGraphicFramePr>
        <p:xfrm>
          <a:off x="353983" y="1376346"/>
          <a:ext cx="8358246"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a:extLst>
              <a:ext uri="{FF2B5EF4-FFF2-40B4-BE49-F238E27FC236}">
                <a16:creationId xmlns:a16="http://schemas.microsoft.com/office/drawing/2014/main" id="{5EE35B32-5921-465B-8083-AEB1B67DEEF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29699" name="Rectangle 2">
            <a:extLst>
              <a:ext uri="{FF2B5EF4-FFF2-40B4-BE49-F238E27FC236}">
                <a16:creationId xmlns:a16="http://schemas.microsoft.com/office/drawing/2014/main" id="{27297CB0-BB15-4AB6-8ED3-DF416519C8E4}"/>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pic>
        <p:nvPicPr>
          <p:cNvPr id="29700" name="Picture 3">
            <a:extLst>
              <a:ext uri="{FF2B5EF4-FFF2-40B4-BE49-F238E27FC236}">
                <a16:creationId xmlns:a16="http://schemas.microsoft.com/office/drawing/2014/main" id="{9B9C3472-B3EB-4862-B28A-E03EF13BC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2B12D2D-F9FA-4882-B4CE-060454D6F40E}"/>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grpSp>
        <p:nvGrpSpPr>
          <p:cNvPr id="30723" name="Group 7">
            <a:extLst>
              <a:ext uri="{FF2B5EF4-FFF2-40B4-BE49-F238E27FC236}">
                <a16:creationId xmlns:a16="http://schemas.microsoft.com/office/drawing/2014/main" id="{371CDA68-D1A1-42FA-B0CC-92263156E00B}"/>
              </a:ext>
            </a:extLst>
          </p:cNvPr>
          <p:cNvGrpSpPr>
            <a:grpSpLocks/>
          </p:cNvGrpSpPr>
          <p:nvPr/>
        </p:nvGrpSpPr>
        <p:grpSpPr bwMode="auto">
          <a:xfrm>
            <a:off x="611188" y="1196975"/>
            <a:ext cx="7705725" cy="5492750"/>
            <a:chOff x="612" y="709"/>
            <a:chExt cx="4445" cy="3460"/>
          </a:xfrm>
        </p:grpSpPr>
        <p:pic>
          <p:nvPicPr>
            <p:cNvPr id="30724" name="Picture 4">
              <a:extLst>
                <a:ext uri="{FF2B5EF4-FFF2-40B4-BE49-F238E27FC236}">
                  <a16:creationId xmlns:a16="http://schemas.microsoft.com/office/drawing/2014/main" id="{AE8183EF-D622-4471-BB35-8F318C573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09"/>
              <a:ext cx="4354" cy="34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25" name="AutoShape 5">
              <a:extLst>
                <a:ext uri="{FF2B5EF4-FFF2-40B4-BE49-F238E27FC236}">
                  <a16:creationId xmlns:a16="http://schemas.microsoft.com/office/drawing/2014/main" id="{C9F0DB4F-8EFA-4185-834F-66C995B99520}"/>
                </a:ext>
              </a:extLst>
            </p:cNvPr>
            <p:cNvSpPr>
              <a:spLocks noChangeArrowheads="1"/>
            </p:cNvSpPr>
            <p:nvPr/>
          </p:nvSpPr>
          <p:spPr bwMode="auto">
            <a:xfrm>
              <a:off x="612" y="709"/>
              <a:ext cx="4445" cy="499"/>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b="1">
                  <a:latin typeface="Tahoma" panose="020B0604030504040204" pitchFamily="34" charset="0"/>
                </a:rPr>
                <a:t>物联网功能架构图</a:t>
              </a:r>
              <a:endParaRPr lang="zh-CN" altLang="en-US">
                <a:latin typeface="Tahoma" panose="020B060403050404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1">
            <a:extLst>
              <a:ext uri="{FF2B5EF4-FFF2-40B4-BE49-F238E27FC236}">
                <a16:creationId xmlns:a16="http://schemas.microsoft.com/office/drawing/2014/main" id="{2B79AE4E-CC4F-46F3-8EE0-FCD6D8F3666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1747" name="Rectangle 2">
            <a:extLst>
              <a:ext uri="{FF2B5EF4-FFF2-40B4-BE49-F238E27FC236}">
                <a16:creationId xmlns:a16="http://schemas.microsoft.com/office/drawing/2014/main" id="{C233007F-9C04-436F-879A-C70C31221BCC}"/>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grpSp>
        <p:nvGrpSpPr>
          <p:cNvPr id="31748" name="Group 8">
            <a:extLst>
              <a:ext uri="{FF2B5EF4-FFF2-40B4-BE49-F238E27FC236}">
                <a16:creationId xmlns:a16="http://schemas.microsoft.com/office/drawing/2014/main" id="{42928848-010D-4374-A458-54A4614CABFB}"/>
              </a:ext>
            </a:extLst>
          </p:cNvPr>
          <p:cNvGrpSpPr>
            <a:grpSpLocks/>
          </p:cNvGrpSpPr>
          <p:nvPr/>
        </p:nvGrpSpPr>
        <p:grpSpPr bwMode="auto">
          <a:xfrm>
            <a:off x="827088" y="1371600"/>
            <a:ext cx="7632700" cy="5445125"/>
            <a:chOff x="703" y="890"/>
            <a:chExt cx="4354" cy="3430"/>
          </a:xfrm>
        </p:grpSpPr>
        <p:pic>
          <p:nvPicPr>
            <p:cNvPr id="31749" name="Picture 13">
              <a:extLst>
                <a:ext uri="{FF2B5EF4-FFF2-40B4-BE49-F238E27FC236}">
                  <a16:creationId xmlns:a16="http://schemas.microsoft.com/office/drawing/2014/main" id="{C0619DC6-E9FF-490A-9E59-026701FBB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907"/>
              <a:ext cx="4354" cy="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AutoShape 5">
              <a:extLst>
                <a:ext uri="{FF2B5EF4-FFF2-40B4-BE49-F238E27FC236}">
                  <a16:creationId xmlns:a16="http://schemas.microsoft.com/office/drawing/2014/main" id="{6CE88D93-7FCD-4782-B139-0204081886B3}"/>
                </a:ext>
              </a:extLst>
            </p:cNvPr>
            <p:cNvSpPr>
              <a:spLocks noChangeArrowheads="1"/>
            </p:cNvSpPr>
            <p:nvPr/>
          </p:nvSpPr>
          <p:spPr bwMode="auto">
            <a:xfrm>
              <a:off x="703" y="890"/>
              <a:ext cx="4354" cy="499"/>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b="1">
                  <a:latin typeface="Tahoma" panose="020B0604030504040204" pitchFamily="34" charset="0"/>
                </a:rPr>
                <a:t>物联网分层架构图</a:t>
              </a:r>
              <a:endParaRPr lang="zh-CN" altLang="en-US">
                <a:latin typeface="Tahoma" panose="020B060403050404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a:extLst>
              <a:ext uri="{FF2B5EF4-FFF2-40B4-BE49-F238E27FC236}">
                <a16:creationId xmlns:a16="http://schemas.microsoft.com/office/drawing/2014/main" id="{6BCE6360-34F7-4E12-AA38-FCFFCE3C9DD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2771" name="Rectangle 2">
            <a:extLst>
              <a:ext uri="{FF2B5EF4-FFF2-40B4-BE49-F238E27FC236}">
                <a16:creationId xmlns:a16="http://schemas.microsoft.com/office/drawing/2014/main" id="{FE64F69F-3DD8-4D15-A1D1-64AFE94D6D15}"/>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1.3  </a:t>
            </a:r>
            <a:r>
              <a:rPr lang="zh-CN" altLang="en-US" sz="6000" b="1">
                <a:solidFill>
                  <a:schemeClr val="tx2"/>
                </a:solidFill>
                <a:ea typeface="隶书" panose="02010509060101010101" pitchFamily="49" charset="-122"/>
              </a:rPr>
              <a:t>物联网体系框架</a:t>
            </a:r>
          </a:p>
        </p:txBody>
      </p:sp>
      <p:grpSp>
        <p:nvGrpSpPr>
          <p:cNvPr id="32772" name="Group 7">
            <a:extLst>
              <a:ext uri="{FF2B5EF4-FFF2-40B4-BE49-F238E27FC236}">
                <a16:creationId xmlns:a16="http://schemas.microsoft.com/office/drawing/2014/main" id="{3A66DCFE-05AD-4C29-8BFF-760A8C2F4446}"/>
              </a:ext>
            </a:extLst>
          </p:cNvPr>
          <p:cNvGrpSpPr>
            <a:grpSpLocks/>
          </p:cNvGrpSpPr>
          <p:nvPr/>
        </p:nvGrpSpPr>
        <p:grpSpPr bwMode="auto">
          <a:xfrm>
            <a:off x="1258888" y="1412875"/>
            <a:ext cx="6911975" cy="5300663"/>
            <a:chOff x="1202" y="981"/>
            <a:chExt cx="3674" cy="3339"/>
          </a:xfrm>
        </p:grpSpPr>
        <p:sp>
          <p:nvSpPr>
            <p:cNvPr id="32773" name="AutoShape 5">
              <a:extLst>
                <a:ext uri="{FF2B5EF4-FFF2-40B4-BE49-F238E27FC236}">
                  <a16:creationId xmlns:a16="http://schemas.microsoft.com/office/drawing/2014/main" id="{1ED3DD46-96B2-450B-85C9-818D5664A2B9}"/>
                </a:ext>
              </a:extLst>
            </p:cNvPr>
            <p:cNvSpPr>
              <a:spLocks noChangeArrowheads="1"/>
            </p:cNvSpPr>
            <p:nvPr/>
          </p:nvSpPr>
          <p:spPr bwMode="auto">
            <a:xfrm>
              <a:off x="1202" y="981"/>
              <a:ext cx="3674" cy="40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b="1">
                  <a:latin typeface="Tahoma" panose="020B0604030504040204" pitchFamily="34" charset="0"/>
                </a:rPr>
                <a:t>物联网功能模块图</a:t>
              </a:r>
              <a:endParaRPr lang="zh-CN" altLang="en-US">
                <a:latin typeface="Tahoma" panose="020B0604030504040204" pitchFamily="34" charset="0"/>
              </a:endParaRPr>
            </a:p>
          </p:txBody>
        </p:sp>
        <p:pic>
          <p:nvPicPr>
            <p:cNvPr id="32774" name="Picture 13">
              <a:extLst>
                <a:ext uri="{FF2B5EF4-FFF2-40B4-BE49-F238E27FC236}">
                  <a16:creationId xmlns:a16="http://schemas.microsoft.com/office/drawing/2014/main" id="{F3154760-4D4B-4104-BD46-0D85980E0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 y="1383"/>
              <a:ext cx="3657"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607A436-B1FF-4BCE-B1FB-B70FA3AA7818}"/>
              </a:ext>
            </a:extLst>
          </p:cNvPr>
          <p:cNvSpPr>
            <a:spLocks noChangeArrowheads="1"/>
          </p:cNvSpPr>
          <p:nvPr/>
        </p:nvSpPr>
        <p:spPr bwMode="auto">
          <a:xfrm>
            <a:off x="1331913" y="1916113"/>
            <a:ext cx="72866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latin typeface="Tahoma" panose="020B0604030504040204" pitchFamily="34" charset="0"/>
              </a:rPr>
              <a:t>什么是物联网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物联网本质特征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物联网体系框架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物联网基本构成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物联网核心技术</a:t>
            </a:r>
          </a:p>
        </p:txBody>
      </p:sp>
      <p:sp>
        <p:nvSpPr>
          <p:cNvPr id="6147" name="Rectangle 3">
            <a:extLst>
              <a:ext uri="{FF2B5EF4-FFF2-40B4-BE49-F238E27FC236}">
                <a16:creationId xmlns:a16="http://schemas.microsoft.com/office/drawing/2014/main" id="{64ACD088-8A22-4FA8-9AD1-9AD2598A6DF8}"/>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1</a:t>
            </a:r>
            <a:r>
              <a:rPr lang="zh-CN" altLang="en-US" sz="6600" b="1">
                <a:solidFill>
                  <a:schemeClr val="tx2"/>
                </a:solidFill>
                <a:ea typeface="隶书" panose="02010509060101010101" pitchFamily="49" charset="-122"/>
              </a:rPr>
              <a:t>、物联网技术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1">
            <a:extLst>
              <a:ext uri="{FF2B5EF4-FFF2-40B4-BE49-F238E27FC236}">
                <a16:creationId xmlns:a16="http://schemas.microsoft.com/office/drawing/2014/main" id="{37DF676A-6516-4837-B196-1ADC2A89A98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3795" name="Rectangle 2">
            <a:extLst>
              <a:ext uri="{FF2B5EF4-FFF2-40B4-BE49-F238E27FC236}">
                <a16:creationId xmlns:a16="http://schemas.microsoft.com/office/drawing/2014/main" id="{AD47E3F8-CF9E-46EA-92CE-4DA4424430EA}"/>
              </a:ext>
            </a:extLst>
          </p:cNvPr>
          <p:cNvSpPr>
            <a:spLocks noChangeArrowheads="1"/>
          </p:cNvSpPr>
          <p:nvPr/>
        </p:nvSpPr>
        <p:spPr bwMode="auto">
          <a:xfrm>
            <a:off x="1187450" y="1773238"/>
            <a:ext cx="72866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latin typeface="Tahoma" panose="020B0604030504040204" pitchFamily="34" charset="0"/>
              </a:rPr>
              <a:t>什么是物联网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物联网本质特征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物联网体系框架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solidFill>
                  <a:schemeClr val="accent1"/>
                </a:solidFill>
                <a:latin typeface="Tahoma" panose="020B0604030504040204" pitchFamily="34" charset="0"/>
              </a:rPr>
              <a:t>  物联网基本构成</a:t>
            </a:r>
            <a:r>
              <a:rPr lang="zh-CN" altLang="en-US" b="1">
                <a:latin typeface="Tahoma" panose="020B0604030504040204" pitchFamily="34" charset="0"/>
              </a:rPr>
              <a:t>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物联网核心技术</a:t>
            </a:r>
          </a:p>
        </p:txBody>
      </p:sp>
      <p:sp>
        <p:nvSpPr>
          <p:cNvPr id="33796" name="Rectangle 3">
            <a:extLst>
              <a:ext uri="{FF2B5EF4-FFF2-40B4-BE49-F238E27FC236}">
                <a16:creationId xmlns:a16="http://schemas.microsoft.com/office/drawing/2014/main" id="{D114B174-C5AA-4DD4-9AC6-2ACFCAEAB683}"/>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1</a:t>
            </a:r>
            <a:r>
              <a:rPr lang="zh-CN" altLang="en-US" sz="6600" b="1">
                <a:solidFill>
                  <a:schemeClr val="tx2"/>
                </a:solidFill>
                <a:ea typeface="隶书" panose="02010509060101010101" pitchFamily="49" charset="-122"/>
              </a:rPr>
              <a:t>、物联网技术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1">
            <a:extLst>
              <a:ext uri="{FF2B5EF4-FFF2-40B4-BE49-F238E27FC236}">
                <a16:creationId xmlns:a16="http://schemas.microsoft.com/office/drawing/2014/main" id="{B39D6EBB-E63C-440C-8C41-D00C25694BE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4819" name="Rectangle 2">
            <a:extLst>
              <a:ext uri="{FF2B5EF4-FFF2-40B4-BE49-F238E27FC236}">
                <a16:creationId xmlns:a16="http://schemas.microsoft.com/office/drawing/2014/main" id="{67F0D8FC-33DA-47D2-B1B2-06ACD6BA740A}"/>
              </a:ext>
            </a:extLst>
          </p:cNvPr>
          <p:cNvSpPr>
            <a:spLocks noChangeArrowheads="1"/>
          </p:cNvSpPr>
          <p:nvPr/>
        </p:nvSpPr>
        <p:spPr bwMode="auto">
          <a:xfrm>
            <a:off x="539750" y="2060575"/>
            <a:ext cx="8135938"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不管是哪一种应用领域的物联网，也不管是哪一种分类方式的物联网系统，其基本组成均包括三部分：</a:t>
            </a:r>
            <a:r>
              <a:rPr lang="zh-CN" altLang="en-US" sz="2400" b="1">
                <a:solidFill>
                  <a:srgbClr val="CC0000"/>
                </a:solidFill>
              </a:rPr>
              <a:t>电子产品编码（</a:t>
            </a:r>
            <a:r>
              <a:rPr lang="en-US" altLang="zh-CN" sz="2400" b="1">
                <a:solidFill>
                  <a:srgbClr val="CC0000"/>
                </a:solidFill>
              </a:rPr>
              <a:t>EPC</a:t>
            </a:r>
            <a:r>
              <a:rPr lang="zh-CN" altLang="en-US" sz="2400" b="1">
                <a:solidFill>
                  <a:srgbClr val="CC0000"/>
                </a:solidFill>
              </a:rPr>
              <a:t>）</a:t>
            </a:r>
            <a:r>
              <a:rPr lang="zh-CN" altLang="en-US" sz="2400" b="1"/>
              <a:t>、</a:t>
            </a:r>
            <a:r>
              <a:rPr lang="zh-CN" altLang="en-US" sz="2400" b="1">
                <a:solidFill>
                  <a:srgbClr val="CC0000"/>
                </a:solidFill>
              </a:rPr>
              <a:t>射频识别系统</a:t>
            </a:r>
            <a:r>
              <a:rPr lang="zh-CN" altLang="en-US" sz="2400" b="1">
                <a:solidFill>
                  <a:schemeClr val="accent1"/>
                </a:solidFill>
              </a:rPr>
              <a:t>（</a:t>
            </a:r>
            <a:r>
              <a:rPr lang="en-US" altLang="zh-CN" sz="2400" b="1">
                <a:solidFill>
                  <a:schemeClr val="accent1"/>
                </a:solidFill>
              </a:rPr>
              <a:t>FRID</a:t>
            </a:r>
            <a:r>
              <a:rPr lang="zh-CN" altLang="en-US" sz="2400" b="1">
                <a:solidFill>
                  <a:schemeClr val="accent1"/>
                </a:solidFill>
              </a:rPr>
              <a:t>，包括标签和读写器）</a:t>
            </a:r>
            <a:r>
              <a:rPr lang="zh-CN" altLang="en-US" sz="2400" b="1"/>
              <a:t>和</a:t>
            </a:r>
            <a:r>
              <a:rPr lang="zh-CN" altLang="en-US" sz="2400" b="1">
                <a:solidFill>
                  <a:srgbClr val="CC0000"/>
                </a:solidFill>
              </a:rPr>
              <a:t>信息网络系统</a:t>
            </a:r>
            <a:r>
              <a:rPr lang="zh-CN" altLang="en-US" sz="2400" b="1">
                <a:solidFill>
                  <a:schemeClr val="accent1"/>
                </a:solidFill>
              </a:rPr>
              <a:t>（包括中间件、对象名称解析服务（</a:t>
            </a:r>
            <a:r>
              <a:rPr lang="en-US" altLang="zh-CN" sz="2400" b="1">
                <a:solidFill>
                  <a:schemeClr val="accent1"/>
                </a:solidFill>
              </a:rPr>
              <a:t>ONS</a:t>
            </a:r>
            <a:r>
              <a:rPr lang="zh-CN" altLang="en-US" sz="2400" b="1">
                <a:solidFill>
                  <a:schemeClr val="accent1"/>
                </a:solidFill>
              </a:rPr>
              <a:t>）</a:t>
            </a:r>
            <a:r>
              <a:rPr lang="zh-CN" altLang="en-US" sz="2400" b="1"/>
              <a:t>、</a:t>
            </a:r>
            <a:r>
              <a:rPr lang="zh-CN" altLang="en-US" sz="2400" b="1">
                <a:solidFill>
                  <a:schemeClr val="accent1"/>
                </a:solidFill>
              </a:rPr>
              <a:t>实体标记语言（</a:t>
            </a:r>
            <a:r>
              <a:rPr lang="en-US" altLang="zh-CN" sz="2400" b="1">
                <a:solidFill>
                  <a:schemeClr val="accent1"/>
                </a:solidFill>
              </a:rPr>
              <a:t>PML</a:t>
            </a:r>
            <a:r>
              <a:rPr lang="zh-CN" altLang="en-US" sz="2400" b="1">
                <a:solidFill>
                  <a:schemeClr val="accent1"/>
                </a:solidFill>
              </a:rPr>
              <a:t>）和信息服务（</a:t>
            </a:r>
            <a:r>
              <a:rPr lang="en-US" altLang="zh-CN" sz="2400" b="1">
                <a:solidFill>
                  <a:schemeClr val="accent1"/>
                </a:solidFill>
              </a:rPr>
              <a:t>EPCIS</a:t>
            </a:r>
            <a:r>
              <a:rPr lang="zh-CN" altLang="en-US" sz="2400" b="1">
                <a:solidFill>
                  <a:schemeClr val="accent1"/>
                </a:solidFill>
              </a:rPr>
              <a:t>）），</a:t>
            </a:r>
            <a:r>
              <a:rPr lang="zh-CN" altLang="en-US" sz="2400" b="1"/>
              <a:t>如表</a:t>
            </a:r>
            <a:r>
              <a:rPr lang="en-US" altLang="zh-CN" sz="2400" b="1"/>
              <a:t>1</a:t>
            </a:r>
            <a:r>
              <a:rPr lang="zh-CN" altLang="en-US" sz="2400" b="1"/>
              <a:t>所示，信息网络系统主要作为物联网的软件支持系统存在。</a:t>
            </a:r>
          </a:p>
        </p:txBody>
      </p:sp>
      <p:sp>
        <p:nvSpPr>
          <p:cNvPr id="34820" name="Rectangle 3">
            <a:extLst>
              <a:ext uri="{FF2B5EF4-FFF2-40B4-BE49-F238E27FC236}">
                <a16:creationId xmlns:a16="http://schemas.microsoft.com/office/drawing/2014/main" id="{333C0E93-54F3-4EF9-9B77-A5D76DFFA373}"/>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1">
            <a:extLst>
              <a:ext uri="{FF2B5EF4-FFF2-40B4-BE49-F238E27FC236}">
                <a16:creationId xmlns:a16="http://schemas.microsoft.com/office/drawing/2014/main" id="{124DA35B-1F7A-4BF7-AE50-565750D2163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5843" name="Rectangle 3">
            <a:extLst>
              <a:ext uri="{FF2B5EF4-FFF2-40B4-BE49-F238E27FC236}">
                <a16:creationId xmlns:a16="http://schemas.microsoft.com/office/drawing/2014/main" id="{3C030EAE-4176-4E15-86A5-9060C9CD70BA}"/>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
        <p:nvSpPr>
          <p:cNvPr id="35844" name="Rectangle 4">
            <a:extLst>
              <a:ext uri="{FF2B5EF4-FFF2-40B4-BE49-F238E27FC236}">
                <a16:creationId xmlns:a16="http://schemas.microsoft.com/office/drawing/2014/main" id="{883E6000-9A2B-47BB-ACAC-16578A738921}"/>
              </a:ext>
            </a:extLst>
          </p:cNvPr>
          <p:cNvSpPr>
            <a:spLocks noChangeArrowheads="1"/>
          </p:cNvSpPr>
          <p:nvPr/>
        </p:nvSpPr>
        <p:spPr bwMode="auto">
          <a:xfrm>
            <a:off x="755650" y="1758950"/>
            <a:ext cx="6264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t>                           </a:t>
            </a:r>
            <a:r>
              <a:rPr lang="zh-CN" altLang="en-US" sz="1800" b="1"/>
              <a:t>表</a:t>
            </a:r>
            <a:r>
              <a:rPr lang="en-US" altLang="zh-CN" sz="1800" b="1"/>
              <a:t>1                         </a:t>
            </a:r>
            <a:r>
              <a:rPr lang="zh-CN" altLang="en-US" sz="1800" b="1"/>
              <a:t>物联网的基本构成</a:t>
            </a:r>
            <a:endParaRPr lang="zh-CN" altLang="en-US" sz="1800"/>
          </a:p>
        </p:txBody>
      </p:sp>
      <p:graphicFrame>
        <p:nvGraphicFramePr>
          <p:cNvPr id="125074" name="Group 146">
            <a:extLst>
              <a:ext uri="{FF2B5EF4-FFF2-40B4-BE49-F238E27FC236}">
                <a16:creationId xmlns:a16="http://schemas.microsoft.com/office/drawing/2014/main" id="{F20F42AD-5B25-4E76-B302-E48A55D0E829}"/>
              </a:ext>
            </a:extLst>
          </p:cNvPr>
          <p:cNvGraphicFramePr>
            <a:graphicFrameLocks noGrp="1"/>
          </p:cNvGraphicFramePr>
          <p:nvPr/>
        </p:nvGraphicFramePr>
        <p:xfrm>
          <a:off x="323850" y="2133600"/>
          <a:ext cx="8569325" cy="4041777"/>
        </p:xfrm>
        <a:graphic>
          <a:graphicData uri="http://schemas.openxmlformats.org/drawingml/2006/table">
            <a:tbl>
              <a:tblPr/>
              <a:tblGrid>
                <a:gridCol w="2087563">
                  <a:extLst>
                    <a:ext uri="{9D8B030D-6E8A-4147-A177-3AD203B41FA5}">
                      <a16:colId xmlns:a16="http://schemas.microsoft.com/office/drawing/2014/main" val="20000"/>
                    </a:ext>
                  </a:extLst>
                </a:gridCol>
                <a:gridCol w="3248025">
                  <a:extLst>
                    <a:ext uri="{9D8B030D-6E8A-4147-A177-3AD203B41FA5}">
                      <a16:colId xmlns:a16="http://schemas.microsoft.com/office/drawing/2014/main" val="20001"/>
                    </a:ext>
                  </a:extLst>
                </a:gridCol>
                <a:gridCol w="3233737">
                  <a:extLst>
                    <a:ext uri="{9D8B030D-6E8A-4147-A177-3AD203B41FA5}">
                      <a16:colId xmlns:a16="http://schemas.microsoft.com/office/drawing/2014/main" val="20002"/>
                    </a:ext>
                  </a:extLst>
                </a:gridCol>
              </a:tblGrid>
              <a:tr h="647700">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65000"/>
                        </a:lnSpc>
                        <a:spcBef>
                          <a:spcPct val="0"/>
                        </a:spcBef>
                        <a:spcAft>
                          <a:spcPct val="0"/>
                        </a:spcAft>
                        <a:buClrTx/>
                        <a:buSzTx/>
                        <a:buFontTx/>
                        <a:buNone/>
                        <a:tabLst/>
                      </a:pPr>
                      <a:endParaRPr kumimoji="1" lang="en-US" altLang="zh-CN" sz="2000" b="1" i="0" u="none" strike="noStrike" cap="none" normalizeH="0" baseline="0">
                        <a:ln>
                          <a:noFill/>
                        </a:ln>
                        <a:solidFill>
                          <a:schemeClr val="tx1"/>
                        </a:solidFill>
                        <a:effectLst/>
                        <a:latin typeface="Times New Roman" pitchFamily="18" charset="0"/>
                        <a:ea typeface="楷体_GB2312" pitchFamily="49" charset="-122"/>
                      </a:endParaRPr>
                    </a:p>
                    <a:p>
                      <a:pPr marL="0" marR="0" lvl="0" indent="0" algn="ctr" defTabSz="914400" rtl="0" eaLnBrk="0" fontAlgn="base" latinLnBrk="0" hangingPunct="0">
                        <a:lnSpc>
                          <a:spcPct val="4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系统构成</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7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主要内容</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7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楷体_GB2312" pitchFamily="49" charset="-122"/>
                        </a:rPr>
                        <a:t>注释</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全球电子产品编码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编码标准</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识别目标的特定代码</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38175">
                <a:tc rowSpan="2">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射频识别系统</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6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标签</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贴在物品上或内嵌在物品中</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69888">
                <a:tc vMerge="1">
                  <a:txBody>
                    <a:bodyPr/>
                    <a:lstStyle/>
                    <a:p>
                      <a:endParaRPr lang="zh-CN" altLang="en-US"/>
                    </a:p>
                  </a:txBody>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读写器</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识读</a:t>
                      </a: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标签</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69888">
                <a:tc rowSpan="4">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信息网络系统</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中间件</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rowSpan="4">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物联网的软件支持系统</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638175">
                <a:tc vMerge="1">
                  <a:txBody>
                    <a:bodyPr/>
                    <a:lstStyle/>
                    <a:p>
                      <a:endParaRPr lang="zh-CN" altLang="en-US"/>
                    </a:p>
                  </a:txBody>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对象名称解析服务（</a:t>
                      </a: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ONS</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369888">
                <a:tc vMerge="1">
                  <a:txBody>
                    <a:bodyPr/>
                    <a:lstStyle/>
                    <a:p>
                      <a:endParaRPr lang="zh-CN" altLang="en-US"/>
                    </a:p>
                  </a:txBody>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实体标识语言（</a:t>
                      </a: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PML</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6"/>
                  </a:ext>
                </a:extLst>
              </a:tr>
              <a:tr h="638175">
                <a:tc vMerge="1">
                  <a:txBody>
                    <a:bodyPr/>
                    <a:lstStyle/>
                    <a:p>
                      <a:endParaRPr lang="zh-CN" altLang="en-US"/>
                    </a:p>
                  </a:txBody>
                  <a:tcPr/>
                </a:tc>
                <a:tc>
                  <a:txBody>
                    <a:bodyPr/>
                    <a:lstStyle>
                      <a:lvl1pPr>
                        <a:spcBef>
                          <a:spcPct val="20000"/>
                        </a:spcBef>
                        <a:buClr>
                          <a:schemeClr val="tx2"/>
                        </a:buClr>
                        <a:buSzPct val="75000"/>
                        <a:buFont typeface="Wingdings" pitchFamily="2" charset="2"/>
                        <a:defRPr kumimoji="1" sz="2800">
                          <a:solidFill>
                            <a:schemeClr val="tx1"/>
                          </a:solidFill>
                          <a:effectLst>
                            <a:outerShdw blurRad="38100" dist="38100" dir="2700000" algn="tl">
                              <a:srgbClr val="000000"/>
                            </a:outerShdw>
                          </a:effectLst>
                          <a:latin typeface="Times New Roman" pitchFamily="18" charset="0"/>
                          <a:ea typeface="宋体"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Times New Roman" pitchFamily="18" charset="0"/>
                          <a:ea typeface="宋体" pitchFamily="2" charset="-122"/>
                        </a:defRPr>
                      </a:lvl2pPr>
                      <a:lvl3pPr>
                        <a:spcBef>
                          <a:spcPct val="20000"/>
                        </a:spcBef>
                        <a:buClr>
                          <a:schemeClr val="tx1"/>
                        </a:buClr>
                        <a:defRPr kumimoji="1" sz="2000">
                          <a:solidFill>
                            <a:schemeClr val="tx1"/>
                          </a:solidFill>
                          <a:effectLst>
                            <a:outerShdw blurRad="38100" dist="38100" dir="2700000" algn="tl">
                              <a:srgbClr val="000000"/>
                            </a:outerShdw>
                          </a:effectLst>
                          <a:latin typeface="Times New Roman" pitchFamily="18" charset="0"/>
                          <a:ea typeface="宋体" pitchFamily="2" charset="-122"/>
                        </a:defRPr>
                      </a:lvl3pPr>
                      <a:lvl4pPr>
                        <a:spcBef>
                          <a:spcPct val="20000"/>
                        </a:spcBef>
                        <a:buClr>
                          <a:schemeClr val="tx2"/>
                        </a:buClr>
                        <a:buSzPct val="75000"/>
                        <a:buFont typeface="Wingdings" pitchFamily="2" charset="2"/>
                        <a:defRPr kumimoji="1">
                          <a:solidFill>
                            <a:schemeClr val="tx1"/>
                          </a:solidFill>
                          <a:effectLst>
                            <a:outerShdw blurRad="38100" dist="38100" dir="2700000" algn="tl">
                              <a:srgbClr val="000000"/>
                            </a:outerShdw>
                          </a:effectLst>
                          <a:latin typeface="Times New Roman" pitchFamily="18" charset="0"/>
                          <a:ea typeface="宋体" pitchFamily="2" charset="-122"/>
                        </a:defRPr>
                      </a:lvl4pPr>
                      <a:lvl5pPr>
                        <a:spcBef>
                          <a:spcPct val="20000"/>
                        </a:spcBef>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5pPr>
                      <a:lvl6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6pPr>
                      <a:lvl7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7pPr>
                      <a:lvl8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8pPr>
                      <a:lvl9pPr fontAlgn="base">
                        <a:spcBef>
                          <a:spcPct val="20000"/>
                        </a:spcBef>
                        <a:spcAft>
                          <a:spcPct val="0"/>
                        </a:spcAft>
                        <a:buClr>
                          <a:schemeClr val="tx1"/>
                        </a:buClr>
                        <a:defRPr kumimoji="1">
                          <a:solidFill>
                            <a:schemeClr val="tx1"/>
                          </a:solidFill>
                          <a:effectLst>
                            <a:outerShdw blurRad="38100" dist="38100" dir="2700000" algn="tl">
                              <a:srgbClr val="000000"/>
                            </a:outerShdw>
                          </a:effectLst>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信息服务（</a:t>
                      </a: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EPCIS</a:t>
                      </a:r>
                      <a:r>
                        <a:rPr kumimoji="1" lang="zh-CN" altLang="en-US" sz="1800" b="1" i="0" u="none" strike="noStrike" cap="none" normalizeH="0" baseline="0">
                          <a:ln>
                            <a:noFill/>
                          </a:ln>
                          <a:solidFill>
                            <a:schemeClr val="tx1"/>
                          </a:solidFill>
                          <a:effectLst/>
                          <a:latin typeface="Times New Roman" pitchFamily="18" charset="0"/>
                          <a:ea typeface="楷体_GB2312" pitchFamily="49" charset="-122"/>
                        </a:rPr>
                        <a:t>）</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7"/>
                  </a:ext>
                </a:extLst>
              </a:tr>
            </a:tbl>
          </a:graphicData>
        </a:graphic>
      </p:graphicFrame>
      <p:sp>
        <p:nvSpPr>
          <p:cNvPr id="35876" name="Rectangle 135">
            <a:extLst>
              <a:ext uri="{FF2B5EF4-FFF2-40B4-BE49-F238E27FC236}">
                <a16:creationId xmlns:a16="http://schemas.microsoft.com/office/drawing/2014/main" id="{E2DCCB9F-0995-46F5-BD11-D35FC2C6BC40}"/>
              </a:ext>
            </a:extLst>
          </p:cNvPr>
          <p:cNvSpPr>
            <a:spLocks noChangeArrowheads="1"/>
          </p:cNvSpPr>
          <p:nvPr/>
        </p:nvSpPr>
        <p:spPr bwMode="auto">
          <a:xfrm>
            <a:off x="0" y="4660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1">
            <a:extLst>
              <a:ext uri="{FF2B5EF4-FFF2-40B4-BE49-F238E27FC236}">
                <a16:creationId xmlns:a16="http://schemas.microsoft.com/office/drawing/2014/main" id="{66ACDB20-06C1-4235-B94E-E363A1F719E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6867" name="Rectangle 2">
            <a:extLst>
              <a:ext uri="{FF2B5EF4-FFF2-40B4-BE49-F238E27FC236}">
                <a16:creationId xmlns:a16="http://schemas.microsoft.com/office/drawing/2014/main" id="{023B8026-6FD1-4451-BBBD-F8986E406CC6}"/>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grpSp>
        <p:nvGrpSpPr>
          <p:cNvPr id="36868" name="Group 53">
            <a:extLst>
              <a:ext uri="{FF2B5EF4-FFF2-40B4-BE49-F238E27FC236}">
                <a16:creationId xmlns:a16="http://schemas.microsoft.com/office/drawing/2014/main" id="{AAE25B35-CD27-4D17-8098-7FFEA9CFE7D9}"/>
              </a:ext>
            </a:extLst>
          </p:cNvPr>
          <p:cNvGrpSpPr>
            <a:grpSpLocks/>
          </p:cNvGrpSpPr>
          <p:nvPr/>
        </p:nvGrpSpPr>
        <p:grpSpPr bwMode="auto">
          <a:xfrm>
            <a:off x="136525" y="1412875"/>
            <a:ext cx="8843963" cy="4608513"/>
            <a:chOff x="86" y="890"/>
            <a:chExt cx="5571" cy="2903"/>
          </a:xfrm>
        </p:grpSpPr>
        <p:grpSp>
          <p:nvGrpSpPr>
            <p:cNvPr id="36870" name="Group 72">
              <a:extLst>
                <a:ext uri="{FF2B5EF4-FFF2-40B4-BE49-F238E27FC236}">
                  <a16:creationId xmlns:a16="http://schemas.microsoft.com/office/drawing/2014/main" id="{FEC827B5-5D3A-4660-9B14-CB9AC8900468}"/>
                </a:ext>
              </a:extLst>
            </p:cNvPr>
            <p:cNvGrpSpPr>
              <a:grpSpLocks/>
            </p:cNvGrpSpPr>
            <p:nvPr/>
          </p:nvGrpSpPr>
          <p:grpSpPr bwMode="auto">
            <a:xfrm>
              <a:off x="86" y="890"/>
              <a:ext cx="3289" cy="2903"/>
              <a:chOff x="793749" y="3336819"/>
              <a:chExt cx="5754387" cy="3207228"/>
            </a:xfrm>
          </p:grpSpPr>
          <p:pic>
            <p:nvPicPr>
              <p:cNvPr id="36878" name="Picture 5" descr="N:\Graphics, not SmartDraw\AIDC data carrier examples\Phone and bar code scanner.jpg">
                <a:extLst>
                  <a:ext uri="{FF2B5EF4-FFF2-40B4-BE49-F238E27FC236}">
                    <a16:creationId xmlns:a16="http://schemas.microsoft.com/office/drawing/2014/main" id="{7FFF64BB-6445-4B9A-B19A-780D1E379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50" y="5343153"/>
                <a:ext cx="113071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9" name="Group 4">
                <a:extLst>
                  <a:ext uri="{FF2B5EF4-FFF2-40B4-BE49-F238E27FC236}">
                    <a16:creationId xmlns:a16="http://schemas.microsoft.com/office/drawing/2014/main" id="{B852E003-EE1D-46C5-A3AA-8DC1F1FD3323}"/>
                  </a:ext>
                </a:extLst>
              </p:cNvPr>
              <p:cNvGrpSpPr>
                <a:grpSpLocks/>
              </p:cNvGrpSpPr>
              <p:nvPr/>
            </p:nvGrpSpPr>
            <p:grpSpPr bwMode="auto">
              <a:xfrm>
                <a:off x="793749" y="3742953"/>
                <a:ext cx="1600199" cy="1866900"/>
                <a:chOff x="3024" y="1488"/>
                <a:chExt cx="2543" cy="2304"/>
              </a:xfrm>
            </p:grpSpPr>
            <p:pic>
              <p:nvPicPr>
                <p:cNvPr id="36914" name="Picture 5" descr="BradyLabels">
                  <a:extLst>
                    <a:ext uri="{FF2B5EF4-FFF2-40B4-BE49-F238E27FC236}">
                      <a16:creationId xmlns:a16="http://schemas.microsoft.com/office/drawing/2014/main" id="{5C28C289-DD02-4BB5-8D26-EE4464C33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 y="1824"/>
                  <a:ext cx="72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5" name="Picture 6">
                  <a:extLst>
                    <a:ext uri="{FF2B5EF4-FFF2-40B4-BE49-F238E27FC236}">
                      <a16:creationId xmlns:a16="http://schemas.microsoft.com/office/drawing/2014/main" id="{0B44D8B8-CD0B-4DC9-9FBE-424DB436E5B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 y="2304"/>
                  <a:ext cx="117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916" name="Picture 7" descr="SmartLabel4">
                  <a:extLst>
                    <a:ext uri="{FF2B5EF4-FFF2-40B4-BE49-F238E27FC236}">
                      <a16:creationId xmlns:a16="http://schemas.microsoft.com/office/drawing/2014/main" id="{E9854036-F41C-4780-AFC8-9DC89D63F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 y="3072"/>
                  <a:ext cx="48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7" name="Picture 8" descr="tagspic">
                  <a:extLst>
                    <a:ext uri="{FF2B5EF4-FFF2-40B4-BE49-F238E27FC236}">
                      <a16:creationId xmlns:a16="http://schemas.microsoft.com/office/drawing/2014/main" id="{70AFD1F8-D372-4B5A-9752-9E73C34A6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4" y="2314"/>
                  <a:ext cx="1293"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8" name="Picture 9" descr="aztec code">
                  <a:extLst>
                    <a:ext uri="{FF2B5EF4-FFF2-40B4-BE49-F238E27FC236}">
                      <a16:creationId xmlns:a16="http://schemas.microsoft.com/office/drawing/2014/main" id="{3DCDDBDE-3896-40A7-9021-5FBEC3729E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9" y="1915"/>
                  <a:ext cx="45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9" name="Picture 10" descr="ean13">
                  <a:extLst>
                    <a:ext uri="{FF2B5EF4-FFF2-40B4-BE49-F238E27FC236}">
                      <a16:creationId xmlns:a16="http://schemas.microsoft.com/office/drawing/2014/main" id="{C659D19B-DA28-4723-A0B4-2500931281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4" y="2912"/>
                  <a:ext cx="80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0" name="Picture 11" descr="data matrix">
                  <a:extLst>
                    <a:ext uri="{FF2B5EF4-FFF2-40B4-BE49-F238E27FC236}">
                      <a16:creationId xmlns:a16="http://schemas.microsoft.com/office/drawing/2014/main" id="{20632BC5-65CF-4543-BABC-05A74EEE2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4" y="2997"/>
                  <a:ext cx="4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1" name="Picture 12" descr="discs">
                  <a:extLst>
                    <a:ext uri="{FF2B5EF4-FFF2-40B4-BE49-F238E27FC236}">
                      <a16:creationId xmlns:a16="http://schemas.microsoft.com/office/drawing/2014/main" id="{9D8B38F7-FC5E-4D84-8BCA-E3F7B40D32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2456"/>
                  <a:ext cx="1080"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2" name="Picture 13" descr="gemplustag single">
                  <a:extLst>
                    <a:ext uri="{FF2B5EF4-FFF2-40B4-BE49-F238E27FC236}">
                      <a16:creationId xmlns:a16="http://schemas.microsoft.com/office/drawing/2014/main" id="{89A34960-9948-49EB-8A3E-B446041635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6" y="1488"/>
                  <a:ext cx="585"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3" name="Picture 14">
                  <a:extLst>
                    <a:ext uri="{FF2B5EF4-FFF2-40B4-BE49-F238E27FC236}">
                      <a16:creationId xmlns:a16="http://schemas.microsoft.com/office/drawing/2014/main" id="{CB512EF5-5EFC-4651-88FC-2D29B796BEB4}"/>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3360"/>
                  <a:ext cx="100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36880" name="Group 31">
                <a:extLst>
                  <a:ext uri="{FF2B5EF4-FFF2-40B4-BE49-F238E27FC236}">
                    <a16:creationId xmlns:a16="http://schemas.microsoft.com/office/drawing/2014/main" id="{EC51A51D-086D-447F-BC60-40825F04425D}"/>
                  </a:ext>
                </a:extLst>
              </p:cNvPr>
              <p:cNvGrpSpPr>
                <a:grpSpLocks/>
              </p:cNvGrpSpPr>
              <p:nvPr/>
            </p:nvGrpSpPr>
            <p:grpSpPr bwMode="auto">
              <a:xfrm>
                <a:off x="2704298" y="3743384"/>
                <a:ext cx="1156476" cy="399937"/>
                <a:chOff x="2081998" y="3340531"/>
                <a:chExt cx="1156476" cy="399937"/>
              </a:xfrm>
            </p:grpSpPr>
            <p:sp>
              <p:nvSpPr>
                <p:cNvPr id="41" name="Rounded Rectangle 18">
                  <a:extLst>
                    <a:ext uri="{FF2B5EF4-FFF2-40B4-BE49-F238E27FC236}">
                      <a16:creationId xmlns:a16="http://schemas.microsoft.com/office/drawing/2014/main" id="{3EEB266E-127C-4AE7-B3CA-A2BF0AC8ACC4}"/>
                    </a:ext>
                  </a:extLst>
                </p:cNvPr>
                <p:cNvSpPr/>
                <p:nvPr/>
              </p:nvSpPr>
              <p:spPr>
                <a:xfrm>
                  <a:off x="2081996" y="3340532"/>
                  <a:ext cx="1156476" cy="3999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13" name="TextBox 17">
                  <a:extLst>
                    <a:ext uri="{FF2B5EF4-FFF2-40B4-BE49-F238E27FC236}">
                      <a16:creationId xmlns:a16="http://schemas.microsoft.com/office/drawing/2014/main" id="{555EC0C1-F63A-4724-BD95-21DE8F52FD1B}"/>
                    </a:ext>
                  </a:extLst>
                </p:cNvPr>
                <p:cNvSpPr txBox="1">
                  <a:spLocks noChangeArrowheads="1"/>
                </p:cNvSpPr>
                <p:nvPr/>
              </p:nvSpPr>
              <p:spPr bwMode="auto">
                <a:xfrm>
                  <a:off x="2160729" y="3442172"/>
                  <a:ext cx="1009511" cy="20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GB" sz="2000" b="1" baseline="-25000">
                      <a:solidFill>
                        <a:schemeClr val="bg1"/>
                      </a:solidFill>
                      <a:latin typeface="Arial" panose="020B0604020202020204" pitchFamily="34" charset="0"/>
                    </a:rPr>
                    <a:t>智能卡</a:t>
                  </a:r>
                </a:p>
              </p:txBody>
            </p:sp>
          </p:grpSp>
          <p:grpSp>
            <p:nvGrpSpPr>
              <p:cNvPr id="36881" name="Group 21">
                <a:extLst>
                  <a:ext uri="{FF2B5EF4-FFF2-40B4-BE49-F238E27FC236}">
                    <a16:creationId xmlns:a16="http://schemas.microsoft.com/office/drawing/2014/main" id="{3CBF600F-B6AB-4D58-A380-FF5E2454C941}"/>
                  </a:ext>
                </a:extLst>
              </p:cNvPr>
              <p:cNvGrpSpPr>
                <a:grpSpLocks/>
              </p:cNvGrpSpPr>
              <p:nvPr/>
            </p:nvGrpSpPr>
            <p:grpSpPr bwMode="auto">
              <a:xfrm>
                <a:off x="2611542" y="5388428"/>
                <a:ext cx="1203744" cy="399937"/>
                <a:chOff x="6034192" y="5830125"/>
                <a:chExt cx="1203744" cy="399937"/>
              </a:xfrm>
            </p:grpSpPr>
            <p:sp>
              <p:nvSpPr>
                <p:cNvPr id="39" name="Rounded Rectangle 19">
                  <a:extLst>
                    <a:ext uri="{FF2B5EF4-FFF2-40B4-BE49-F238E27FC236}">
                      <a16:creationId xmlns:a16="http://schemas.microsoft.com/office/drawing/2014/main" id="{9AF56C91-6ACA-42BB-97A6-8D783C4D564B}"/>
                    </a:ext>
                  </a:extLst>
                </p:cNvPr>
                <p:cNvSpPr/>
                <p:nvPr/>
              </p:nvSpPr>
              <p:spPr>
                <a:xfrm>
                  <a:off x="6083207" y="5830126"/>
                  <a:ext cx="1154726" cy="3999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11" name="TextBox 20">
                  <a:extLst>
                    <a:ext uri="{FF2B5EF4-FFF2-40B4-BE49-F238E27FC236}">
                      <a16:creationId xmlns:a16="http://schemas.microsoft.com/office/drawing/2014/main" id="{2AA08599-1DE2-4A6C-8A7E-9B9823B2838D}"/>
                    </a:ext>
                  </a:extLst>
                </p:cNvPr>
                <p:cNvSpPr txBox="1">
                  <a:spLocks noChangeArrowheads="1"/>
                </p:cNvSpPr>
                <p:nvPr/>
              </p:nvSpPr>
              <p:spPr bwMode="auto">
                <a:xfrm>
                  <a:off x="6034192" y="5897518"/>
                  <a:ext cx="1097017" cy="20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GB" sz="2000" b="1" baseline="-25000">
                      <a:solidFill>
                        <a:schemeClr val="bg1"/>
                      </a:solidFill>
                      <a:latin typeface="Arial" panose="020B0604020202020204" pitchFamily="34" charset="0"/>
                    </a:rPr>
                    <a:t>条形码</a:t>
                  </a:r>
                </a:p>
              </p:txBody>
            </p:sp>
          </p:grpSp>
          <p:grpSp>
            <p:nvGrpSpPr>
              <p:cNvPr id="36882" name="Group 24">
                <a:extLst>
                  <a:ext uri="{FF2B5EF4-FFF2-40B4-BE49-F238E27FC236}">
                    <a16:creationId xmlns:a16="http://schemas.microsoft.com/office/drawing/2014/main" id="{C3964E56-36FC-4602-9EA9-ACCE861320DE}"/>
                  </a:ext>
                </a:extLst>
              </p:cNvPr>
              <p:cNvGrpSpPr>
                <a:grpSpLocks/>
              </p:cNvGrpSpPr>
              <p:nvPr/>
            </p:nvGrpSpPr>
            <p:grpSpPr bwMode="auto">
              <a:xfrm>
                <a:off x="4039233" y="3476023"/>
                <a:ext cx="1154726" cy="401042"/>
                <a:chOff x="6795133" y="4406670"/>
                <a:chExt cx="1154726" cy="401042"/>
              </a:xfrm>
            </p:grpSpPr>
            <p:sp>
              <p:nvSpPr>
                <p:cNvPr id="37" name="Rounded Rectangle 22">
                  <a:extLst>
                    <a:ext uri="{FF2B5EF4-FFF2-40B4-BE49-F238E27FC236}">
                      <a16:creationId xmlns:a16="http://schemas.microsoft.com/office/drawing/2014/main" id="{26496A85-AEC6-4648-ABD8-EC8B4B4D4290}"/>
                    </a:ext>
                  </a:extLst>
                </p:cNvPr>
                <p:cNvSpPr/>
                <p:nvPr/>
              </p:nvSpPr>
              <p:spPr>
                <a:xfrm>
                  <a:off x="6795131" y="4406671"/>
                  <a:ext cx="1154726" cy="4010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chemeClr val="bg1"/>
                    </a:solidFill>
                    <a:latin typeface="Arial" charset="0"/>
                  </a:endParaRPr>
                </a:p>
              </p:txBody>
            </p:sp>
            <p:sp>
              <p:nvSpPr>
                <p:cNvPr id="36909" name="TextBox 23">
                  <a:extLst>
                    <a:ext uri="{FF2B5EF4-FFF2-40B4-BE49-F238E27FC236}">
                      <a16:creationId xmlns:a16="http://schemas.microsoft.com/office/drawing/2014/main" id="{44E33D78-5B81-4A22-895B-9BE895A65390}"/>
                    </a:ext>
                  </a:extLst>
                </p:cNvPr>
                <p:cNvSpPr txBox="1">
                  <a:spLocks noChangeArrowheads="1"/>
                </p:cNvSpPr>
                <p:nvPr/>
              </p:nvSpPr>
              <p:spPr bwMode="auto">
                <a:xfrm>
                  <a:off x="6882612" y="4406670"/>
                  <a:ext cx="888789" cy="20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GB" sz="2000" b="1" baseline="-25000">
                    <a:latin typeface="Arial" panose="020B0604020202020204" pitchFamily="34" charset="0"/>
                  </a:endParaRPr>
                </a:p>
              </p:txBody>
            </p:sp>
          </p:grpSp>
          <p:grpSp>
            <p:nvGrpSpPr>
              <p:cNvPr id="36883" name="Group 27">
                <a:extLst>
                  <a:ext uri="{FF2B5EF4-FFF2-40B4-BE49-F238E27FC236}">
                    <a16:creationId xmlns:a16="http://schemas.microsoft.com/office/drawing/2014/main" id="{AC41B544-4A94-48DA-ABD9-F3791ADF730C}"/>
                  </a:ext>
                </a:extLst>
              </p:cNvPr>
              <p:cNvGrpSpPr>
                <a:grpSpLocks/>
              </p:cNvGrpSpPr>
              <p:nvPr/>
            </p:nvGrpSpPr>
            <p:grpSpPr bwMode="auto">
              <a:xfrm>
                <a:off x="2525841" y="4231705"/>
                <a:ext cx="1187947" cy="401042"/>
                <a:chOff x="6837491" y="3428802"/>
                <a:chExt cx="1187947" cy="401042"/>
              </a:xfrm>
            </p:grpSpPr>
            <p:sp>
              <p:nvSpPr>
                <p:cNvPr id="35" name="Rounded Rectangle 25">
                  <a:extLst>
                    <a:ext uri="{FF2B5EF4-FFF2-40B4-BE49-F238E27FC236}">
                      <a16:creationId xmlns:a16="http://schemas.microsoft.com/office/drawing/2014/main" id="{ABCCA1CB-0EC5-492C-9443-946B08BE47F7}"/>
                    </a:ext>
                  </a:extLst>
                </p:cNvPr>
                <p:cNvSpPr/>
                <p:nvPr/>
              </p:nvSpPr>
              <p:spPr>
                <a:xfrm>
                  <a:off x="6837489" y="3428802"/>
                  <a:ext cx="1156477" cy="4010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07" name="TextBox 26">
                  <a:extLst>
                    <a:ext uri="{FF2B5EF4-FFF2-40B4-BE49-F238E27FC236}">
                      <a16:creationId xmlns:a16="http://schemas.microsoft.com/office/drawing/2014/main" id="{263B3E55-F9D5-4BF1-B3A0-74700A13CC40}"/>
                    </a:ext>
                  </a:extLst>
                </p:cNvPr>
                <p:cNvSpPr txBox="1">
                  <a:spLocks noChangeArrowheads="1"/>
                </p:cNvSpPr>
                <p:nvPr/>
              </p:nvSpPr>
              <p:spPr bwMode="auto">
                <a:xfrm>
                  <a:off x="6872482" y="3509452"/>
                  <a:ext cx="1152956" cy="20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GB" sz="2000" b="1" baseline="-25000">
                      <a:solidFill>
                        <a:schemeClr val="bg1"/>
                      </a:solidFill>
                      <a:latin typeface="Arial" panose="020B0604020202020204" pitchFamily="34" charset="0"/>
                    </a:rPr>
                    <a:t>二维码</a:t>
                  </a:r>
                </a:p>
              </p:txBody>
            </p:sp>
          </p:grpSp>
          <p:grpSp>
            <p:nvGrpSpPr>
              <p:cNvPr id="36884" name="Group 32">
                <a:extLst>
                  <a:ext uri="{FF2B5EF4-FFF2-40B4-BE49-F238E27FC236}">
                    <a16:creationId xmlns:a16="http://schemas.microsoft.com/office/drawing/2014/main" id="{947E0A1E-28E8-4C2E-810F-56412FDDCBEE}"/>
                  </a:ext>
                </a:extLst>
              </p:cNvPr>
              <p:cNvGrpSpPr>
                <a:grpSpLocks/>
              </p:cNvGrpSpPr>
              <p:nvPr/>
            </p:nvGrpSpPr>
            <p:grpSpPr bwMode="auto">
              <a:xfrm>
                <a:off x="2527591" y="4809515"/>
                <a:ext cx="1155410" cy="401041"/>
                <a:chOff x="5016791" y="5206762"/>
                <a:chExt cx="1155410" cy="401041"/>
              </a:xfrm>
            </p:grpSpPr>
            <p:sp>
              <p:nvSpPr>
                <p:cNvPr id="33" name="Rounded Rectangle 28">
                  <a:extLst>
                    <a:ext uri="{FF2B5EF4-FFF2-40B4-BE49-F238E27FC236}">
                      <a16:creationId xmlns:a16="http://schemas.microsoft.com/office/drawing/2014/main" id="{7E6C5154-786B-4494-A93C-83C9B43659CD}"/>
                    </a:ext>
                  </a:extLst>
                </p:cNvPr>
                <p:cNvSpPr/>
                <p:nvPr/>
              </p:nvSpPr>
              <p:spPr>
                <a:xfrm>
                  <a:off x="5016789" y="5206761"/>
                  <a:ext cx="1154727" cy="401041"/>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05" name="TextBox 29">
                  <a:extLst>
                    <a:ext uri="{FF2B5EF4-FFF2-40B4-BE49-F238E27FC236}">
                      <a16:creationId xmlns:a16="http://schemas.microsoft.com/office/drawing/2014/main" id="{F74B470E-7926-44A4-9450-398515DC65CD}"/>
                    </a:ext>
                  </a:extLst>
                </p:cNvPr>
                <p:cNvSpPr txBox="1">
                  <a:spLocks noChangeArrowheads="1"/>
                </p:cNvSpPr>
                <p:nvPr/>
              </p:nvSpPr>
              <p:spPr bwMode="auto">
                <a:xfrm>
                  <a:off x="5282885" y="5206762"/>
                  <a:ext cx="889316" cy="20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GB" sz="2000" b="1" baseline="-25000">
                    <a:latin typeface="Arial" panose="020B0604020202020204" pitchFamily="34" charset="0"/>
                  </a:endParaRPr>
                </a:p>
              </p:txBody>
            </p:sp>
          </p:grpSp>
          <p:sp>
            <p:nvSpPr>
              <p:cNvPr id="36885" name="Oval 30">
                <a:extLst>
                  <a:ext uri="{FF2B5EF4-FFF2-40B4-BE49-F238E27FC236}">
                    <a16:creationId xmlns:a16="http://schemas.microsoft.com/office/drawing/2014/main" id="{AE4E3030-B71C-4637-A20B-EA53557EB6EF}"/>
                  </a:ext>
                </a:extLst>
              </p:cNvPr>
              <p:cNvSpPr>
                <a:spLocks noChangeArrowheads="1"/>
              </p:cNvSpPr>
              <p:nvPr/>
            </p:nvSpPr>
            <p:spPr bwMode="auto">
              <a:xfrm>
                <a:off x="4127500" y="4365672"/>
                <a:ext cx="1333500" cy="1200329"/>
              </a:xfrm>
              <a:prstGeom prst="ellipse">
                <a:avLst/>
              </a:prstGeom>
              <a:solidFill>
                <a:srgbClr val="FFC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en-GB" altLang="zh-CN" sz="2000" b="1" baseline="-25000">
                  <a:solidFill>
                    <a:srgbClr val="FFFFFF"/>
                  </a:solidFill>
                  <a:latin typeface="Arial" panose="020B0604020202020204" pitchFamily="34" charset="0"/>
                </a:endParaRPr>
              </a:p>
            </p:txBody>
          </p:sp>
          <p:grpSp>
            <p:nvGrpSpPr>
              <p:cNvPr id="36886" name="Group 35">
                <a:extLst>
                  <a:ext uri="{FF2B5EF4-FFF2-40B4-BE49-F238E27FC236}">
                    <a16:creationId xmlns:a16="http://schemas.microsoft.com/office/drawing/2014/main" id="{D7728524-1683-4ABD-924E-DACAD76C3881}"/>
                  </a:ext>
                </a:extLst>
              </p:cNvPr>
              <p:cNvGrpSpPr>
                <a:grpSpLocks/>
              </p:cNvGrpSpPr>
              <p:nvPr/>
            </p:nvGrpSpPr>
            <p:grpSpPr bwMode="auto">
              <a:xfrm>
                <a:off x="3237922" y="5966237"/>
                <a:ext cx="1156475" cy="399937"/>
                <a:chOff x="5193722" y="3340884"/>
                <a:chExt cx="1156475" cy="399937"/>
              </a:xfrm>
            </p:grpSpPr>
            <p:sp>
              <p:nvSpPr>
                <p:cNvPr id="31" name="Rounded Rectangle 33">
                  <a:extLst>
                    <a:ext uri="{FF2B5EF4-FFF2-40B4-BE49-F238E27FC236}">
                      <a16:creationId xmlns:a16="http://schemas.microsoft.com/office/drawing/2014/main" id="{05433D98-AF17-46D4-A708-42C81FAB3834}"/>
                    </a:ext>
                  </a:extLst>
                </p:cNvPr>
                <p:cNvSpPr/>
                <p:nvPr/>
              </p:nvSpPr>
              <p:spPr>
                <a:xfrm>
                  <a:off x="5193721" y="3340885"/>
                  <a:ext cx="1156475" cy="3999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03" name="TextBox 34">
                  <a:extLst>
                    <a:ext uri="{FF2B5EF4-FFF2-40B4-BE49-F238E27FC236}">
                      <a16:creationId xmlns:a16="http://schemas.microsoft.com/office/drawing/2014/main" id="{C259E15F-2B16-495E-BFCC-FF04AF7A0D15}"/>
                    </a:ext>
                  </a:extLst>
                </p:cNvPr>
                <p:cNvSpPr txBox="1">
                  <a:spLocks noChangeArrowheads="1"/>
                </p:cNvSpPr>
                <p:nvPr/>
              </p:nvSpPr>
              <p:spPr bwMode="auto">
                <a:xfrm>
                  <a:off x="5228714" y="3456888"/>
                  <a:ext cx="992014" cy="20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en-GB" altLang="zh-CN" sz="2000" b="1" baseline="-25000">
                      <a:solidFill>
                        <a:schemeClr val="bg1"/>
                      </a:solidFill>
                      <a:latin typeface="Arial" panose="020B0604020202020204" pitchFamily="34" charset="0"/>
                    </a:rPr>
                    <a:t>   GNSS</a:t>
                  </a:r>
                </a:p>
              </p:txBody>
            </p:sp>
          </p:grpSp>
          <p:grpSp>
            <p:nvGrpSpPr>
              <p:cNvPr id="36887" name="Group 38">
                <a:extLst>
                  <a:ext uri="{FF2B5EF4-FFF2-40B4-BE49-F238E27FC236}">
                    <a16:creationId xmlns:a16="http://schemas.microsoft.com/office/drawing/2014/main" id="{B2813508-3501-4E87-B96D-1CA625F180FC}"/>
                  </a:ext>
                </a:extLst>
              </p:cNvPr>
              <p:cNvGrpSpPr>
                <a:grpSpLocks/>
              </p:cNvGrpSpPr>
              <p:nvPr/>
            </p:nvGrpSpPr>
            <p:grpSpPr bwMode="auto">
              <a:xfrm>
                <a:off x="5370666" y="3787576"/>
                <a:ext cx="1177470" cy="399937"/>
                <a:chOff x="5192866" y="3340273"/>
                <a:chExt cx="1177470" cy="399937"/>
              </a:xfrm>
            </p:grpSpPr>
            <p:sp>
              <p:nvSpPr>
                <p:cNvPr id="29" name="Rounded Rectangle 36">
                  <a:extLst>
                    <a:ext uri="{FF2B5EF4-FFF2-40B4-BE49-F238E27FC236}">
                      <a16:creationId xmlns:a16="http://schemas.microsoft.com/office/drawing/2014/main" id="{39B6B413-F021-4C49-A6C4-E670BC01CF0F}"/>
                    </a:ext>
                  </a:extLst>
                </p:cNvPr>
                <p:cNvSpPr/>
                <p:nvPr/>
              </p:nvSpPr>
              <p:spPr>
                <a:xfrm>
                  <a:off x="5192865" y="3340274"/>
                  <a:ext cx="1156476" cy="39993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sp>
              <p:nvSpPr>
                <p:cNvPr id="36901" name="TextBox 37">
                  <a:extLst>
                    <a:ext uri="{FF2B5EF4-FFF2-40B4-BE49-F238E27FC236}">
                      <a16:creationId xmlns:a16="http://schemas.microsoft.com/office/drawing/2014/main" id="{9F857D75-B6D7-4464-8B6E-BD36EA5DF6F1}"/>
                    </a:ext>
                  </a:extLst>
                </p:cNvPr>
                <p:cNvSpPr txBox="1">
                  <a:spLocks noChangeArrowheads="1"/>
                </p:cNvSpPr>
                <p:nvPr/>
              </p:nvSpPr>
              <p:spPr bwMode="auto">
                <a:xfrm>
                  <a:off x="5227858" y="3417609"/>
                  <a:ext cx="1142478" cy="20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GB" sz="2000" b="1" baseline="-25000">
                      <a:solidFill>
                        <a:schemeClr val="bg1"/>
                      </a:solidFill>
                      <a:latin typeface="Arial" panose="020B0604020202020204" pitchFamily="34" charset="0"/>
                    </a:rPr>
                    <a:t>传感器技术</a:t>
                  </a:r>
                </a:p>
              </p:txBody>
            </p:sp>
          </p:grpSp>
          <p:cxnSp>
            <p:nvCxnSpPr>
              <p:cNvPr id="17" name="Straight Connector 40">
                <a:extLst>
                  <a:ext uri="{FF2B5EF4-FFF2-40B4-BE49-F238E27FC236}">
                    <a16:creationId xmlns:a16="http://schemas.microsoft.com/office/drawing/2014/main" id="{599E765E-5B59-4ECD-B5E0-CF6843BB333D}"/>
                  </a:ext>
                </a:extLst>
              </p:cNvPr>
              <p:cNvCxnSpPr>
                <a:endCxn id="36885" idx="1"/>
              </p:cNvCxnSpPr>
              <p:nvPr/>
            </p:nvCxnSpPr>
            <p:spPr>
              <a:xfrm rot="16200000" flipH="1">
                <a:off x="3893180" y="4110461"/>
                <a:ext cx="440815" cy="4181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41">
                <a:extLst>
                  <a:ext uri="{FF2B5EF4-FFF2-40B4-BE49-F238E27FC236}">
                    <a16:creationId xmlns:a16="http://schemas.microsoft.com/office/drawing/2014/main" id="{7E482285-62A7-48E1-8CD7-36AB2A61E240}"/>
                  </a:ext>
                </a:extLst>
              </p:cNvPr>
              <p:cNvCxnSpPr/>
              <p:nvPr/>
            </p:nvCxnSpPr>
            <p:spPr>
              <a:xfrm rot="16200000" flipH="1">
                <a:off x="4238589" y="4076612"/>
                <a:ext cx="488321" cy="892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43">
                <a:extLst>
                  <a:ext uri="{FF2B5EF4-FFF2-40B4-BE49-F238E27FC236}">
                    <a16:creationId xmlns:a16="http://schemas.microsoft.com/office/drawing/2014/main" id="{6E4BBB57-605D-42E0-BC19-3B2FCB95323C}"/>
                  </a:ext>
                </a:extLst>
              </p:cNvPr>
              <p:cNvCxnSpPr/>
              <p:nvPr/>
            </p:nvCxnSpPr>
            <p:spPr>
              <a:xfrm>
                <a:off x="3682315" y="4454874"/>
                <a:ext cx="444395" cy="3104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46">
                <a:extLst>
                  <a:ext uri="{FF2B5EF4-FFF2-40B4-BE49-F238E27FC236}">
                    <a16:creationId xmlns:a16="http://schemas.microsoft.com/office/drawing/2014/main" id="{C75257E1-D521-4394-BBFC-39C5ACB300C8}"/>
                  </a:ext>
                </a:extLst>
              </p:cNvPr>
              <p:cNvCxnSpPr>
                <a:endCxn id="36885" idx="2"/>
              </p:cNvCxnSpPr>
              <p:nvPr/>
            </p:nvCxnSpPr>
            <p:spPr>
              <a:xfrm>
                <a:off x="3638575" y="4899003"/>
                <a:ext cx="488135" cy="662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48">
                <a:extLst>
                  <a:ext uri="{FF2B5EF4-FFF2-40B4-BE49-F238E27FC236}">
                    <a16:creationId xmlns:a16="http://schemas.microsoft.com/office/drawing/2014/main" id="{203110A9-5FA9-46E9-9BDA-98D7FFC2A084}"/>
                  </a:ext>
                </a:extLst>
              </p:cNvPr>
              <p:cNvCxnSpPr/>
              <p:nvPr/>
            </p:nvCxnSpPr>
            <p:spPr>
              <a:xfrm flipV="1">
                <a:off x="3817033" y="5298940"/>
                <a:ext cx="398905" cy="3115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50">
                <a:extLst>
                  <a:ext uri="{FF2B5EF4-FFF2-40B4-BE49-F238E27FC236}">
                    <a16:creationId xmlns:a16="http://schemas.microsoft.com/office/drawing/2014/main" id="{E08770B6-9280-4813-A310-944F71707E27}"/>
                  </a:ext>
                </a:extLst>
              </p:cNvPr>
              <p:cNvCxnSpPr>
                <a:endCxn id="36885" idx="3"/>
              </p:cNvCxnSpPr>
              <p:nvPr/>
            </p:nvCxnSpPr>
            <p:spPr>
              <a:xfrm rot="5400000" flipH="1" flipV="1">
                <a:off x="3847979" y="5491554"/>
                <a:ext cx="576704" cy="3726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52">
                <a:extLst>
                  <a:ext uri="{FF2B5EF4-FFF2-40B4-BE49-F238E27FC236}">
                    <a16:creationId xmlns:a16="http://schemas.microsoft.com/office/drawing/2014/main" id="{F3B93A9E-7414-4CAD-BAB0-CCA7E4F77E82}"/>
                  </a:ext>
                </a:extLst>
              </p:cNvPr>
              <p:cNvCxnSpPr/>
              <p:nvPr/>
            </p:nvCxnSpPr>
            <p:spPr>
              <a:xfrm rot="10800000" flipV="1">
                <a:off x="5193957" y="4143321"/>
                <a:ext cx="400655" cy="3115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54">
                <a:extLst>
                  <a:ext uri="{FF2B5EF4-FFF2-40B4-BE49-F238E27FC236}">
                    <a16:creationId xmlns:a16="http://schemas.microsoft.com/office/drawing/2014/main" id="{D0F2FC25-977C-49C8-AE20-A1F18D9C055B}"/>
                  </a:ext>
                </a:extLst>
              </p:cNvPr>
              <p:cNvCxnSpPr/>
              <p:nvPr/>
            </p:nvCxnSpPr>
            <p:spPr>
              <a:xfrm>
                <a:off x="4527364" y="6099918"/>
                <a:ext cx="1021758" cy="0"/>
              </a:xfrm>
              <a:prstGeom prst="line">
                <a:avLst/>
              </a:prstGeom>
              <a:ln w="28575">
                <a:solidFill>
                  <a:srgbClr val="000066"/>
                </a:solidFill>
                <a:prstDash val="dash"/>
              </a:ln>
            </p:spPr>
            <p:style>
              <a:lnRef idx="1">
                <a:schemeClr val="dk1"/>
              </a:lnRef>
              <a:fillRef idx="0">
                <a:schemeClr val="dk1"/>
              </a:fillRef>
              <a:effectRef idx="0">
                <a:schemeClr val="dk1"/>
              </a:effectRef>
              <a:fontRef idx="minor">
                <a:schemeClr val="tx1"/>
              </a:fontRef>
            </p:style>
          </p:cxnSp>
          <p:sp>
            <p:nvSpPr>
              <p:cNvPr id="25" name="Right Arrow 56">
                <a:extLst>
                  <a:ext uri="{FF2B5EF4-FFF2-40B4-BE49-F238E27FC236}">
                    <a16:creationId xmlns:a16="http://schemas.microsoft.com/office/drawing/2014/main" id="{AF516609-252C-4C63-8CAD-4D6E5DB8F9DF}"/>
                  </a:ext>
                </a:extLst>
              </p:cNvPr>
              <p:cNvSpPr>
                <a:spLocks noChangeArrowheads="1"/>
              </p:cNvSpPr>
              <p:nvPr/>
            </p:nvSpPr>
            <p:spPr bwMode="auto">
              <a:xfrm>
                <a:off x="5445897" y="4721131"/>
                <a:ext cx="799560" cy="445233"/>
              </a:xfrm>
              <a:prstGeom prst="rightArrow">
                <a:avLst>
                  <a:gd name="adj1" fmla="val 50000"/>
                  <a:gd name="adj2" fmla="val 50001"/>
                </a:avLst>
              </a:prstGeom>
              <a:solidFill>
                <a:schemeClr val="tx2">
                  <a:lumMod val="60000"/>
                  <a:lumOff val="40000"/>
                </a:schemeClr>
              </a:solidFill>
              <a:ln w="25400" algn="ctr">
                <a:noFill/>
                <a:miter lim="800000"/>
                <a:headEnd/>
                <a:tailEnd/>
              </a:ln>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pic>
            <p:nvPicPr>
              <p:cNvPr id="36897" name="Picture 4" descr="N:\Graphics, not SmartDraw\AIDC data carrier examples\Motorola phone &amp; QR code.jpg">
                <a:extLst>
                  <a:ext uri="{FF2B5EF4-FFF2-40B4-BE49-F238E27FC236}">
                    <a16:creationId xmlns:a16="http://schemas.microsoft.com/office/drawing/2014/main" id="{F9FA8EE9-8EEF-4D8D-8A20-A64A445383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11168">
                <a:off x="1961038" y="5254697"/>
                <a:ext cx="400050" cy="12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8" name="Text Box 182">
                <a:extLst>
                  <a:ext uri="{FF2B5EF4-FFF2-40B4-BE49-F238E27FC236}">
                    <a16:creationId xmlns:a16="http://schemas.microsoft.com/office/drawing/2014/main" id="{B5E561F9-353A-488D-84B1-97FE9519079B}"/>
                  </a:ext>
                </a:extLst>
              </p:cNvPr>
              <p:cNvSpPr txBox="1">
                <a:spLocks noChangeArrowheads="1"/>
              </p:cNvSpPr>
              <p:nvPr/>
            </p:nvSpPr>
            <p:spPr bwMode="auto">
              <a:xfrm>
                <a:off x="4171950" y="4690197"/>
                <a:ext cx="1116476" cy="54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en-US" altLang="zh-CN" sz="2000" b="1" baseline="-25000">
                  <a:latin typeface="Arial" panose="020B0604020202020204" pitchFamily="34" charset="0"/>
                  <a:ea typeface="MS Mincho" panose="02020609040205080304" pitchFamily="49" charset="-128"/>
                  <a:cs typeface="Arial" panose="020B0604020202020204" pitchFamily="34" charset="0"/>
                </a:endParaRPr>
              </a:p>
              <a:p>
                <a:pPr algn="ctr" eaLnBrk="1" hangingPunct="1">
                  <a:spcBef>
                    <a:spcPct val="0"/>
                  </a:spcBef>
                  <a:buClrTx/>
                  <a:buFontTx/>
                  <a:buNone/>
                </a:pPr>
                <a:r>
                  <a:rPr kumimoji="0" lang="zh-CN" altLang="en-US" sz="2400" b="1" baseline="-25000">
                    <a:solidFill>
                      <a:schemeClr val="bg1"/>
                    </a:solidFill>
                    <a:latin typeface="Arial" panose="020B0604020202020204" pitchFamily="34" charset="0"/>
                    <a:ea typeface="MS Mincho" panose="02020609040205080304" pitchFamily="49" charset="-128"/>
                    <a:cs typeface="Arial" panose="020B0604020202020204" pitchFamily="34" charset="0"/>
                  </a:rPr>
                  <a:t>网关设备</a:t>
                </a:r>
              </a:p>
            </p:txBody>
          </p:sp>
          <p:pic>
            <p:nvPicPr>
              <p:cNvPr id="36899" name="Picture 2" descr="workabout-rfid">
                <a:extLst>
                  <a:ext uri="{FF2B5EF4-FFF2-40B4-BE49-F238E27FC236}">
                    <a16:creationId xmlns:a16="http://schemas.microsoft.com/office/drawing/2014/main" id="{86021C14-7BE4-4508-A1F7-5A7261E669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166299">
                <a:off x="1901744" y="3336819"/>
                <a:ext cx="1124201" cy="44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Cloud">
              <a:extLst>
                <a:ext uri="{FF2B5EF4-FFF2-40B4-BE49-F238E27FC236}">
                  <a16:creationId xmlns:a16="http://schemas.microsoft.com/office/drawing/2014/main" id="{5C8F0B4E-7E64-49C1-8771-F34879E2ED1F}"/>
                </a:ext>
              </a:extLst>
            </p:cNvPr>
            <p:cNvSpPr>
              <a:spLocks noChangeAspect="1" noEditPoints="1" noChangeArrowheads="1"/>
            </p:cNvSpPr>
            <p:nvPr/>
          </p:nvSpPr>
          <p:spPr bwMode="auto">
            <a:xfrm>
              <a:off x="4545" y="1440"/>
              <a:ext cx="1112" cy="199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latin typeface="Arial" charset="0"/>
              </a:endParaRPr>
            </a:p>
          </p:txBody>
        </p:sp>
        <p:sp>
          <p:nvSpPr>
            <p:cNvPr id="36872" name="Rectangle 51">
              <a:extLst>
                <a:ext uri="{FF2B5EF4-FFF2-40B4-BE49-F238E27FC236}">
                  <a16:creationId xmlns:a16="http://schemas.microsoft.com/office/drawing/2014/main" id="{D63AAC4B-8123-4145-A38A-B3AF116F7018}"/>
                </a:ext>
              </a:extLst>
            </p:cNvPr>
            <p:cNvSpPr>
              <a:spLocks noChangeArrowheads="1"/>
            </p:cNvSpPr>
            <p:nvPr/>
          </p:nvSpPr>
          <p:spPr bwMode="auto">
            <a:xfrm>
              <a:off x="1980" y="1086"/>
              <a:ext cx="63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GB" sz="1800" b="1" baseline="-25000">
                  <a:solidFill>
                    <a:schemeClr val="bg1"/>
                  </a:solidFill>
                  <a:latin typeface="Arial" panose="020B0604020202020204" pitchFamily="34" charset="0"/>
                </a:rPr>
                <a:t>近距离通信</a:t>
              </a:r>
              <a:endParaRPr kumimoji="0" lang="zh-CN" altLang="en-US" sz="1800" b="1" baseline="-25000">
                <a:solidFill>
                  <a:schemeClr val="bg1"/>
                </a:solidFill>
                <a:latin typeface="Arial" panose="020B0604020202020204" pitchFamily="34" charset="0"/>
              </a:endParaRPr>
            </a:p>
          </p:txBody>
        </p:sp>
        <p:sp>
          <p:nvSpPr>
            <p:cNvPr id="36873" name="Rectangle 52">
              <a:extLst>
                <a:ext uri="{FF2B5EF4-FFF2-40B4-BE49-F238E27FC236}">
                  <a16:creationId xmlns:a16="http://schemas.microsoft.com/office/drawing/2014/main" id="{0B94235F-2A2F-455E-AB5A-EDA7CB22BE44}"/>
                </a:ext>
              </a:extLst>
            </p:cNvPr>
            <p:cNvSpPr>
              <a:spLocks noChangeArrowheads="1"/>
            </p:cNvSpPr>
            <p:nvPr/>
          </p:nvSpPr>
          <p:spPr bwMode="auto">
            <a:xfrm>
              <a:off x="4716" y="2160"/>
              <a:ext cx="7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2400" b="1" baseline="-25000">
                  <a:solidFill>
                    <a:schemeClr val="bg1"/>
                  </a:solidFill>
                  <a:latin typeface="Arial" panose="020B0604020202020204" pitchFamily="34" charset="0"/>
                </a:rPr>
                <a:t>因特网</a:t>
              </a:r>
            </a:p>
          </p:txBody>
        </p:sp>
        <p:sp>
          <p:nvSpPr>
            <p:cNvPr id="36874" name="Rectangle 53">
              <a:extLst>
                <a:ext uri="{FF2B5EF4-FFF2-40B4-BE49-F238E27FC236}">
                  <a16:creationId xmlns:a16="http://schemas.microsoft.com/office/drawing/2014/main" id="{2F54125B-6360-4302-B333-DF7FA1A268CC}"/>
                </a:ext>
              </a:extLst>
            </p:cNvPr>
            <p:cNvSpPr>
              <a:spLocks noChangeArrowheads="1"/>
            </p:cNvSpPr>
            <p:nvPr/>
          </p:nvSpPr>
          <p:spPr bwMode="auto">
            <a:xfrm>
              <a:off x="1110" y="2296"/>
              <a:ext cx="55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2000" b="1" baseline="-25000">
                  <a:solidFill>
                    <a:schemeClr val="bg1"/>
                  </a:solidFill>
                  <a:latin typeface="Arial" panose="020B0604020202020204" pitchFamily="34" charset="0"/>
                </a:rPr>
                <a:t>跟踪定位</a:t>
              </a:r>
            </a:p>
          </p:txBody>
        </p:sp>
        <p:sp>
          <p:nvSpPr>
            <p:cNvPr id="57" name="Cloud">
              <a:extLst>
                <a:ext uri="{FF2B5EF4-FFF2-40B4-BE49-F238E27FC236}">
                  <a16:creationId xmlns:a16="http://schemas.microsoft.com/office/drawing/2014/main" id="{DAA186A2-8508-45F0-B7E9-74876B2B1D45}"/>
                </a:ext>
              </a:extLst>
            </p:cNvPr>
            <p:cNvSpPr>
              <a:spLocks noChangeAspect="1" noEditPoints="1" noChangeArrowheads="1"/>
            </p:cNvSpPr>
            <p:nvPr/>
          </p:nvSpPr>
          <p:spPr bwMode="auto">
            <a:xfrm>
              <a:off x="3198" y="1480"/>
              <a:ext cx="861" cy="199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latin typeface="Arial" charset="0"/>
              </a:endParaRPr>
            </a:p>
          </p:txBody>
        </p:sp>
        <p:sp>
          <p:nvSpPr>
            <p:cNvPr id="36876" name="Rectangle 56">
              <a:extLst>
                <a:ext uri="{FF2B5EF4-FFF2-40B4-BE49-F238E27FC236}">
                  <a16:creationId xmlns:a16="http://schemas.microsoft.com/office/drawing/2014/main" id="{6FF4E954-0FC2-4ED7-AC2C-55EB67C1DCE2}"/>
                </a:ext>
              </a:extLst>
            </p:cNvPr>
            <p:cNvSpPr>
              <a:spLocks noChangeArrowheads="1"/>
            </p:cNvSpPr>
            <p:nvPr/>
          </p:nvSpPr>
          <p:spPr bwMode="auto">
            <a:xfrm>
              <a:off x="3285" y="2042"/>
              <a:ext cx="71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2400" b="1" baseline="-25000">
                  <a:solidFill>
                    <a:schemeClr val="bg1"/>
                  </a:solidFill>
                  <a:latin typeface="Arial" panose="020B0604020202020204" pitchFamily="34" charset="0"/>
                </a:rPr>
                <a:t>高速数</a:t>
              </a:r>
            </a:p>
            <a:p>
              <a:pPr algn="ctr" eaLnBrk="1" hangingPunct="1">
                <a:spcBef>
                  <a:spcPct val="0"/>
                </a:spcBef>
                <a:buClrTx/>
                <a:buFontTx/>
                <a:buNone/>
              </a:pPr>
              <a:r>
                <a:rPr kumimoji="0" lang="zh-CN" altLang="en-US" sz="2400" b="1" baseline="-25000">
                  <a:solidFill>
                    <a:schemeClr val="bg1"/>
                  </a:solidFill>
                  <a:latin typeface="Arial" panose="020B0604020202020204" pitchFamily="34" charset="0"/>
                </a:rPr>
                <a:t>据网络</a:t>
              </a:r>
            </a:p>
          </p:txBody>
        </p:sp>
        <p:sp>
          <p:nvSpPr>
            <p:cNvPr id="60" name="Right Arrow 56">
              <a:extLst>
                <a:ext uri="{FF2B5EF4-FFF2-40B4-BE49-F238E27FC236}">
                  <a16:creationId xmlns:a16="http://schemas.microsoft.com/office/drawing/2014/main" id="{1D6B47BE-8ADB-4F8C-B5CD-1C50FF43850E}"/>
                </a:ext>
              </a:extLst>
            </p:cNvPr>
            <p:cNvSpPr>
              <a:spLocks noChangeArrowheads="1"/>
            </p:cNvSpPr>
            <p:nvPr/>
          </p:nvSpPr>
          <p:spPr bwMode="auto">
            <a:xfrm>
              <a:off x="4095" y="2160"/>
              <a:ext cx="450" cy="402"/>
            </a:xfrm>
            <a:prstGeom prst="rightArrow">
              <a:avLst>
                <a:gd name="adj1" fmla="val 50000"/>
                <a:gd name="adj2" fmla="val 50001"/>
              </a:avLst>
            </a:prstGeom>
            <a:solidFill>
              <a:schemeClr val="tx2">
                <a:lumMod val="60000"/>
                <a:lumOff val="40000"/>
              </a:schemeClr>
            </a:solidFill>
            <a:ln w="25400" algn="ctr">
              <a:noFill/>
              <a:miter lim="800000"/>
              <a:headEnd/>
              <a:tailEnd/>
            </a:ln>
          </p:spPr>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kumimoji="0" lang="en-GB" altLang="zh-CN" sz="2000" b="1" baseline="-25000">
                <a:solidFill>
                  <a:srgbClr val="FFFFFF"/>
                </a:solidFill>
                <a:latin typeface="Arial" charset="0"/>
              </a:endParaRPr>
            </a:p>
          </p:txBody>
        </p:sp>
      </p:grpSp>
      <p:sp>
        <p:nvSpPr>
          <p:cNvPr id="354412" name="标题 2">
            <a:extLst>
              <a:ext uri="{FF2B5EF4-FFF2-40B4-BE49-F238E27FC236}">
                <a16:creationId xmlns:a16="http://schemas.microsoft.com/office/drawing/2014/main" id="{8F0A77EA-2140-4F19-832D-18B2B5F3DE36}"/>
              </a:ext>
            </a:extLst>
          </p:cNvPr>
          <p:cNvSpPr>
            <a:spLocks/>
          </p:cNvSpPr>
          <p:nvPr/>
        </p:nvSpPr>
        <p:spPr bwMode="auto">
          <a:xfrm>
            <a:off x="2339975" y="6092825"/>
            <a:ext cx="414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1pPr>
            <a:lvl2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2pPr>
            <a:lvl3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3pPr>
            <a:lvl4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4pPr>
            <a:lvl5pPr algn="ctr">
              <a:defRPr kumimoji="1" sz="4400">
                <a:solidFill>
                  <a:schemeClr val="tx2"/>
                </a:solidFill>
                <a:effectLst>
                  <a:outerShdw blurRad="38100" dist="38100" dir="2700000" algn="tl">
                    <a:srgbClr val="000000"/>
                  </a:outerShdw>
                </a:effectLst>
                <a:latin typeface="Times New Roman" pitchFamily="18" charset="0"/>
                <a:ea typeface="宋体"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Times New Roman" pitchFamily="18" charset="0"/>
                <a:ea typeface="宋体" pitchFamily="2" charset="-122"/>
              </a:defRPr>
            </a:lvl9pPr>
          </a:lstStyle>
          <a:p>
            <a:pPr eaLnBrk="1" hangingPunct="1">
              <a:defRPr/>
            </a:pPr>
            <a:r>
              <a:rPr lang="en-US" altLang="zh-CN" sz="2800" b="1"/>
              <a:t>IOT</a:t>
            </a:r>
            <a:r>
              <a:rPr lang="zh-CN" altLang="en-US" sz="2800" b="1"/>
              <a:t>基本理论模型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1">
            <a:extLst>
              <a:ext uri="{FF2B5EF4-FFF2-40B4-BE49-F238E27FC236}">
                <a16:creationId xmlns:a16="http://schemas.microsoft.com/office/drawing/2014/main" id="{92C08AE9-99AE-4F3A-A1F6-9475A798428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7891" name="Rectangle 2">
            <a:extLst>
              <a:ext uri="{FF2B5EF4-FFF2-40B4-BE49-F238E27FC236}">
                <a16:creationId xmlns:a16="http://schemas.microsoft.com/office/drawing/2014/main" id="{F5FD80BD-022C-4781-B1DA-6F3F27240216}"/>
              </a:ext>
            </a:extLst>
          </p:cNvPr>
          <p:cNvSpPr>
            <a:spLocks noChangeArrowheads="1"/>
          </p:cNvSpPr>
          <p:nvPr/>
        </p:nvSpPr>
        <p:spPr bwMode="auto">
          <a:xfrm>
            <a:off x="395288" y="1989138"/>
            <a:ext cx="8496300"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t>在射频识别系统中，射频标签中内含有根据</a:t>
            </a:r>
            <a:r>
              <a:rPr lang="en-US" altLang="zh-CN" sz="2400" b="1"/>
              <a:t>EPC</a:t>
            </a:r>
            <a:r>
              <a:rPr lang="zh-CN" altLang="en-US" sz="2400" b="1"/>
              <a:t>（产品电子代码）设置的代码，读写器则用于根据需要读取标签中的信息，信息网络系统利用本地网络和远程网络（如全球网络）实现对物品的追踪和管理。</a:t>
            </a:r>
          </a:p>
          <a:p>
            <a:pPr algn="just" eaLnBrk="1" hangingPunct="1">
              <a:lnSpc>
                <a:spcPct val="140000"/>
              </a:lnSpc>
              <a:spcBef>
                <a:spcPct val="0"/>
              </a:spcBef>
              <a:buClrTx/>
              <a:buFont typeface="Wingdings" panose="05000000000000000000" pitchFamily="2" charset="2"/>
              <a:buChar char="Ø"/>
            </a:pPr>
            <a:endParaRPr lang="en-US" altLang="zh-CN" sz="2400" b="1"/>
          </a:p>
        </p:txBody>
      </p:sp>
      <p:sp>
        <p:nvSpPr>
          <p:cNvPr id="37892" name="Rectangle 3">
            <a:extLst>
              <a:ext uri="{FF2B5EF4-FFF2-40B4-BE49-F238E27FC236}">
                <a16:creationId xmlns:a16="http://schemas.microsoft.com/office/drawing/2014/main" id="{9A1C412E-1622-4366-8A84-1CBF0C94B355}"/>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1">
            <a:extLst>
              <a:ext uri="{FF2B5EF4-FFF2-40B4-BE49-F238E27FC236}">
                <a16:creationId xmlns:a16="http://schemas.microsoft.com/office/drawing/2014/main" id="{B228DB6C-E808-4EFC-8ABD-BBC0E3C0F02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38915" name="Rectangle 2">
            <a:extLst>
              <a:ext uri="{FF2B5EF4-FFF2-40B4-BE49-F238E27FC236}">
                <a16:creationId xmlns:a16="http://schemas.microsoft.com/office/drawing/2014/main" id="{0359C0A9-7672-4451-A670-B983793E43B5}"/>
              </a:ext>
            </a:extLst>
          </p:cNvPr>
          <p:cNvSpPr>
            <a:spLocks noChangeArrowheads="1"/>
          </p:cNvSpPr>
          <p:nvPr/>
        </p:nvSpPr>
        <p:spPr bwMode="auto">
          <a:xfrm>
            <a:off x="323850" y="1844675"/>
            <a:ext cx="849630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sz="2400" b="1"/>
              <a:t>本地网络主要由本地数据库和数据处理终端构成，而远程网络由对象名称解析服务和信息服务构成，网络之间利用类似于</a:t>
            </a:r>
            <a:r>
              <a:rPr lang="en-US" altLang="zh-CN" sz="2400" b="1"/>
              <a:t>XML</a:t>
            </a:r>
            <a:r>
              <a:rPr lang="zh-CN" altLang="en-US" sz="2400" b="1"/>
              <a:t>的</a:t>
            </a:r>
            <a:r>
              <a:rPr lang="zh-CN" altLang="en-US" sz="2400" b="1">
                <a:solidFill>
                  <a:srgbClr val="FF0000"/>
                </a:solidFill>
              </a:rPr>
              <a:t>实体标示语言（</a:t>
            </a:r>
            <a:r>
              <a:rPr lang="en-US" altLang="zh-CN" sz="2400" b="1">
                <a:solidFill>
                  <a:srgbClr val="FF0000"/>
                </a:solidFill>
              </a:rPr>
              <a:t>PML</a:t>
            </a:r>
            <a:r>
              <a:rPr lang="zh-CN" altLang="en-US" sz="2400" b="1">
                <a:solidFill>
                  <a:srgbClr val="FF0000"/>
                </a:solidFill>
              </a:rPr>
              <a:t>）</a:t>
            </a:r>
            <a:r>
              <a:rPr lang="zh-CN" altLang="en-US" sz="2400" b="1"/>
              <a:t>进行连接，共同完成物联网对于物品链接及衍生的其它功能。</a:t>
            </a:r>
          </a:p>
        </p:txBody>
      </p:sp>
      <p:sp>
        <p:nvSpPr>
          <p:cNvPr id="38916" name="Rectangle 3">
            <a:extLst>
              <a:ext uri="{FF2B5EF4-FFF2-40B4-BE49-F238E27FC236}">
                <a16:creationId xmlns:a16="http://schemas.microsoft.com/office/drawing/2014/main" id="{3656315A-013F-4D30-8BF7-BBFABC396397}"/>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a:extLst>
              <a:ext uri="{FF2B5EF4-FFF2-40B4-BE49-F238E27FC236}">
                <a16:creationId xmlns:a16="http://schemas.microsoft.com/office/drawing/2014/main" id="{9E6D9A78-048B-4F00-BF99-BFFE348E4EE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pic>
        <p:nvPicPr>
          <p:cNvPr id="39939" name="Picture 4">
            <a:extLst>
              <a:ext uri="{FF2B5EF4-FFF2-40B4-BE49-F238E27FC236}">
                <a16:creationId xmlns:a16="http://schemas.microsoft.com/office/drawing/2014/main" id="{F4D004D2-22B1-4E83-96DB-1E87C664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644900"/>
            <a:ext cx="6119813"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2">
            <a:extLst>
              <a:ext uri="{FF2B5EF4-FFF2-40B4-BE49-F238E27FC236}">
                <a16:creationId xmlns:a16="http://schemas.microsoft.com/office/drawing/2014/main" id="{2E24BAB3-1168-4EF7-A9C6-5401EC70971A}"/>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
        <p:nvSpPr>
          <p:cNvPr id="39941" name="矩形 3">
            <a:extLst>
              <a:ext uri="{FF2B5EF4-FFF2-40B4-BE49-F238E27FC236}">
                <a16:creationId xmlns:a16="http://schemas.microsoft.com/office/drawing/2014/main" id="{34F0EF28-97F1-4DF6-914F-08CAB154C787}"/>
              </a:ext>
            </a:extLst>
          </p:cNvPr>
          <p:cNvSpPr>
            <a:spLocks noChangeArrowheads="1"/>
          </p:cNvSpPr>
          <p:nvPr/>
        </p:nvSpPr>
        <p:spPr bwMode="auto">
          <a:xfrm>
            <a:off x="250825" y="1196975"/>
            <a:ext cx="8501063"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kumimoji="0" lang="en-US" altLang="zh-CN" sz="2800" b="1" baseline="-25000">
                <a:ea typeface="楷体_GB2312" pitchFamily="49" charset="-122"/>
              </a:rPr>
              <a:t>      </a:t>
            </a:r>
            <a:r>
              <a:rPr kumimoji="0" lang="zh-CN" altLang="en-US" sz="2800" b="1" baseline="-25000">
                <a:ea typeface="楷体_GB2312" pitchFamily="49" charset="-122"/>
              </a:rPr>
              <a:t>目前国际上对物联网的研究逐渐明朗起来，最典型的解决方案有欧美的</a:t>
            </a:r>
            <a:r>
              <a:rPr kumimoji="0" lang="en-US" altLang="zh-CN" sz="2800" b="1" baseline="-25000">
                <a:ea typeface="楷体_GB2312" pitchFamily="49" charset="-122"/>
              </a:rPr>
              <a:t>EPC</a:t>
            </a:r>
            <a:r>
              <a:rPr kumimoji="0" lang="zh-CN" altLang="en-US" sz="2800" b="1" baseline="-25000">
                <a:ea typeface="楷体_GB2312" pitchFamily="49" charset="-122"/>
              </a:rPr>
              <a:t>系统和日本的</a:t>
            </a:r>
            <a:r>
              <a:rPr kumimoji="0" lang="en-US" altLang="zh-CN" sz="2800" b="1" baseline="-25000">
                <a:ea typeface="楷体_GB2312" pitchFamily="49" charset="-122"/>
              </a:rPr>
              <a:t>UID </a:t>
            </a:r>
            <a:r>
              <a:rPr kumimoji="0" lang="zh-CN" altLang="en-US" sz="2800" b="1" baseline="-25000">
                <a:ea typeface="楷体_GB2312" pitchFamily="49" charset="-122"/>
              </a:rPr>
              <a:t>（</a:t>
            </a:r>
            <a:r>
              <a:rPr kumimoji="0" lang="en-US" altLang="zh-CN" sz="2800" b="1" baseline="-25000">
                <a:ea typeface="楷体_GB2312" pitchFamily="49" charset="-122"/>
              </a:rPr>
              <a:t>Universal Identification</a:t>
            </a:r>
            <a:r>
              <a:rPr kumimoji="0" lang="zh-CN" altLang="en-US" sz="2800" b="1" baseline="-25000">
                <a:ea typeface="楷体_GB2312" pitchFamily="49" charset="-122"/>
              </a:rPr>
              <a:t>，泛在识别）系统。这里着重介绍</a:t>
            </a:r>
            <a:r>
              <a:rPr kumimoji="0" lang="en-US" altLang="zh-CN" sz="2800" b="1" baseline="-25000">
                <a:ea typeface="楷体_GB2312" pitchFamily="49" charset="-122"/>
              </a:rPr>
              <a:t>EPC</a:t>
            </a:r>
            <a:r>
              <a:rPr kumimoji="0" lang="zh-CN" altLang="en-US" sz="2800" b="1" baseline="-25000">
                <a:ea typeface="楷体_GB2312" pitchFamily="49" charset="-122"/>
              </a:rPr>
              <a:t>物联网。</a:t>
            </a:r>
            <a:r>
              <a:rPr kumimoji="0" lang="en-US" altLang="zh-CN" sz="2800" b="1" baseline="-25000">
                <a:ea typeface="楷体_GB2312" pitchFamily="49" charset="-122"/>
              </a:rPr>
              <a:t>EPC</a:t>
            </a:r>
            <a:r>
              <a:rPr kumimoji="0" lang="zh-CN" altLang="en-US" sz="2800" b="1" baseline="-25000">
                <a:ea typeface="楷体_GB2312" pitchFamily="49" charset="-122"/>
              </a:rPr>
              <a:t>系统是由</a:t>
            </a:r>
            <a:r>
              <a:rPr kumimoji="0" lang="en-US" altLang="zh-CN" sz="2800" b="1" baseline="-25000">
                <a:ea typeface="楷体_GB2312" pitchFamily="49" charset="-122"/>
              </a:rPr>
              <a:t>EPC</a:t>
            </a:r>
            <a:r>
              <a:rPr kumimoji="0" lang="zh-CN" altLang="en-US" sz="2800" b="1" baseline="-25000">
                <a:ea typeface="楷体_GB2312" pitchFamily="49" charset="-122"/>
              </a:rPr>
              <a:t>编码体系、</a:t>
            </a:r>
            <a:r>
              <a:rPr kumimoji="0" lang="en-US" altLang="zh-CN" sz="2800" b="1" baseline="-25000">
                <a:ea typeface="楷体_GB2312" pitchFamily="49" charset="-122"/>
              </a:rPr>
              <a:t>RFID</a:t>
            </a:r>
            <a:r>
              <a:rPr kumimoji="0" lang="zh-CN" altLang="en-US" sz="2800" b="1" baseline="-25000">
                <a:ea typeface="楷体_GB2312" pitchFamily="49" charset="-122"/>
              </a:rPr>
              <a:t>系统及信息网络系统三个部分组成，主要包括六个方面：</a:t>
            </a:r>
            <a:r>
              <a:rPr kumimoji="0" lang="en-US" altLang="zh-CN" sz="2800" b="1" baseline="-25000">
                <a:ea typeface="楷体_GB2312" pitchFamily="49" charset="-122"/>
              </a:rPr>
              <a:t>EPC</a:t>
            </a:r>
            <a:r>
              <a:rPr kumimoji="0" lang="zh-CN" altLang="en-US" sz="2800" b="1" baseline="-25000">
                <a:solidFill>
                  <a:srgbClr val="CC0000"/>
                </a:solidFill>
                <a:ea typeface="楷体_GB2312" pitchFamily="49" charset="-122"/>
              </a:rPr>
              <a:t>编码</a:t>
            </a:r>
            <a:r>
              <a:rPr kumimoji="0" lang="zh-CN" altLang="en-US" sz="2800" b="1" baseline="-25000">
                <a:ea typeface="楷体_GB2312" pitchFamily="49" charset="-122"/>
              </a:rPr>
              <a:t>、</a:t>
            </a:r>
            <a:r>
              <a:rPr kumimoji="0" lang="en-US" altLang="zh-CN" sz="2800" b="1" baseline="-25000">
                <a:ea typeface="楷体_GB2312" pitchFamily="49" charset="-122"/>
              </a:rPr>
              <a:t>EPC</a:t>
            </a:r>
            <a:r>
              <a:rPr kumimoji="0" lang="zh-CN" altLang="en-US" sz="2800" b="1" baseline="-25000">
                <a:ea typeface="楷体_GB2312" pitchFamily="49" charset="-122"/>
              </a:rPr>
              <a:t>标签、读写器、</a:t>
            </a:r>
            <a:r>
              <a:rPr kumimoji="0" lang="en-US" altLang="zh-CN" sz="2800" b="1" baseline="-25000">
                <a:ea typeface="楷体_GB2312" pitchFamily="49" charset="-122"/>
              </a:rPr>
              <a:t>EPC</a:t>
            </a:r>
            <a:r>
              <a:rPr kumimoji="0" lang="zh-CN" altLang="en-US" sz="2800" b="1" baseline="-25000">
                <a:ea typeface="楷体_GB2312" pitchFamily="49" charset="-122"/>
              </a:rPr>
              <a:t>中间件、</a:t>
            </a:r>
            <a:r>
              <a:rPr kumimoji="0" lang="zh-CN" altLang="en-US" sz="2800" b="1" baseline="-25000">
                <a:solidFill>
                  <a:srgbClr val="CC0000"/>
                </a:solidFill>
                <a:ea typeface="楷体_GB2312" pitchFamily="49" charset="-122"/>
              </a:rPr>
              <a:t>对象名称解析服务（</a:t>
            </a:r>
            <a:r>
              <a:rPr kumimoji="0" lang="en-US" altLang="zh-CN" sz="2800" b="1" baseline="-25000">
                <a:solidFill>
                  <a:srgbClr val="CC0000"/>
                </a:solidFill>
                <a:ea typeface="楷体_GB2312" pitchFamily="49" charset="-122"/>
              </a:rPr>
              <a:t>ONS</a:t>
            </a:r>
            <a:r>
              <a:rPr kumimoji="0" lang="zh-CN" altLang="en-US" sz="2800" b="1" baseline="-25000">
                <a:solidFill>
                  <a:srgbClr val="CC0000"/>
                </a:solidFill>
                <a:ea typeface="楷体_GB2312" pitchFamily="49" charset="-122"/>
              </a:rPr>
              <a:t>）</a:t>
            </a:r>
            <a:r>
              <a:rPr kumimoji="0" lang="zh-CN" altLang="en-US" sz="2800" b="1" baseline="-25000">
                <a:ea typeface="楷体_GB2312" pitchFamily="49" charset="-122"/>
              </a:rPr>
              <a:t>和</a:t>
            </a:r>
            <a:r>
              <a:rPr kumimoji="0" lang="en-US" altLang="zh-CN" sz="2800" b="1" baseline="-25000">
                <a:solidFill>
                  <a:srgbClr val="CC0000"/>
                </a:solidFill>
                <a:ea typeface="楷体_GB2312" pitchFamily="49" charset="-122"/>
              </a:rPr>
              <a:t>EPC</a:t>
            </a:r>
            <a:r>
              <a:rPr kumimoji="0" lang="zh-CN" altLang="en-US" sz="2800" b="1" baseline="-25000">
                <a:solidFill>
                  <a:srgbClr val="CC0000"/>
                </a:solidFill>
                <a:ea typeface="楷体_GB2312" pitchFamily="49" charset="-122"/>
              </a:rPr>
              <a:t>信息服务（</a:t>
            </a:r>
            <a:r>
              <a:rPr kumimoji="0" lang="en-US" altLang="zh-CN" sz="2800" b="1" baseline="-25000">
                <a:solidFill>
                  <a:srgbClr val="CC0000"/>
                </a:solidFill>
                <a:ea typeface="楷体_GB2312" pitchFamily="49" charset="-122"/>
              </a:rPr>
              <a:t>EPCIS</a:t>
            </a:r>
            <a:r>
              <a:rPr kumimoji="0" lang="zh-CN" altLang="en-US" sz="2800" b="1" baseline="-25000">
                <a:ea typeface="楷体_GB2312" pitchFamily="49" charset="-122"/>
              </a:rPr>
              <a:t>）</a:t>
            </a:r>
            <a:r>
              <a:rPr kumimoji="0" lang="zh-CN" altLang="en-US" sz="2400" b="1" baseline="-25000">
                <a:latin typeface="楷体_GB2312" pitchFamily="49" charset="-122"/>
                <a:ea typeface="楷体_GB2312" pitchFamily="49" charset="-122"/>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1">
            <a:extLst>
              <a:ext uri="{FF2B5EF4-FFF2-40B4-BE49-F238E27FC236}">
                <a16:creationId xmlns:a16="http://schemas.microsoft.com/office/drawing/2014/main" id="{14E59389-DC1A-4B96-950A-7347FA907C7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0963" name="Rectangle 3">
            <a:extLst>
              <a:ext uri="{FF2B5EF4-FFF2-40B4-BE49-F238E27FC236}">
                <a16:creationId xmlns:a16="http://schemas.microsoft.com/office/drawing/2014/main" id="{1CE19FDB-9BC1-4A74-B253-1CE5A7619BDB}"/>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
        <p:nvSpPr>
          <p:cNvPr id="40964" name="矩形 3">
            <a:extLst>
              <a:ext uri="{FF2B5EF4-FFF2-40B4-BE49-F238E27FC236}">
                <a16:creationId xmlns:a16="http://schemas.microsoft.com/office/drawing/2014/main" id="{FECCFC54-2819-411D-8587-75AF5387C314}"/>
              </a:ext>
            </a:extLst>
          </p:cNvPr>
          <p:cNvSpPr>
            <a:spLocks noChangeArrowheads="1"/>
          </p:cNvSpPr>
          <p:nvPr/>
        </p:nvSpPr>
        <p:spPr bwMode="auto">
          <a:xfrm>
            <a:off x="250825" y="1209675"/>
            <a:ext cx="403383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FontTx/>
              <a:buNone/>
            </a:pPr>
            <a:r>
              <a:rPr kumimoji="0" lang="en-US" altLang="zh-CN" sz="3300" b="1" baseline="-25000">
                <a:solidFill>
                  <a:srgbClr val="CC0000"/>
                </a:solidFill>
                <a:ea typeface="楷体_GB2312" pitchFamily="49" charset="-122"/>
              </a:rPr>
              <a:t>    </a:t>
            </a:r>
            <a:r>
              <a:rPr kumimoji="0" lang="zh-CN" altLang="en-US" sz="3300" b="1" baseline="-25000">
                <a:solidFill>
                  <a:srgbClr val="CC0000"/>
                </a:solidFill>
                <a:ea typeface="楷体_GB2312" pitchFamily="49" charset="-122"/>
              </a:rPr>
              <a:t>编码：</a:t>
            </a:r>
            <a:r>
              <a:rPr kumimoji="0" lang="zh-CN" altLang="en-US" sz="3300" b="1" baseline="-25000">
                <a:ea typeface="楷体_GB2312" pitchFamily="49" charset="-122"/>
              </a:rPr>
              <a:t>目前国际上还没有统一的</a:t>
            </a:r>
            <a:r>
              <a:rPr kumimoji="0" lang="en-US" altLang="zh-CN" sz="3300" b="1" baseline="-25000">
                <a:ea typeface="楷体_GB2312" pitchFamily="49" charset="-122"/>
              </a:rPr>
              <a:t>RFID</a:t>
            </a:r>
            <a:r>
              <a:rPr kumimoji="0" lang="zh-CN" altLang="en-US" sz="3300" b="1" baseline="-25000">
                <a:ea typeface="楷体_GB2312" pitchFamily="49" charset="-122"/>
              </a:rPr>
              <a:t>编码规则。日本支持的</a:t>
            </a:r>
            <a:r>
              <a:rPr kumimoji="0" lang="en-US" altLang="zh-CN" sz="3300" b="1" baseline="-25000">
                <a:ea typeface="楷体_GB2312" pitchFamily="49" charset="-122"/>
              </a:rPr>
              <a:t>UID</a:t>
            </a:r>
            <a:r>
              <a:rPr kumimoji="0" lang="zh-CN" altLang="en-US" sz="3300" b="1" baseline="-25000">
                <a:ea typeface="楷体_GB2312" pitchFamily="49" charset="-122"/>
              </a:rPr>
              <a:t>标准和欧美支持的</a:t>
            </a:r>
            <a:r>
              <a:rPr kumimoji="0" lang="en-US" altLang="zh-CN" sz="3300" b="1" baseline="-25000">
                <a:ea typeface="楷体_GB2312" pitchFamily="49" charset="-122"/>
              </a:rPr>
              <a:t>EPC</a:t>
            </a:r>
            <a:r>
              <a:rPr kumimoji="0" lang="zh-CN" altLang="en-US" sz="3300" b="1" baseline="-25000">
                <a:ea typeface="楷体_GB2312" pitchFamily="49" charset="-122"/>
              </a:rPr>
              <a:t>标准是当今影响力最大的两大标准，我国的</a:t>
            </a:r>
            <a:r>
              <a:rPr kumimoji="0" lang="en-US" altLang="zh-CN" sz="3300" b="1" baseline="-25000">
                <a:ea typeface="楷体_GB2312" pitchFamily="49" charset="-122"/>
              </a:rPr>
              <a:t>RFID</a:t>
            </a:r>
            <a:r>
              <a:rPr kumimoji="0" lang="zh-CN" altLang="en-US" sz="3300" b="1" baseline="-25000">
                <a:ea typeface="楷体_GB2312" pitchFamily="49" charset="-122"/>
              </a:rPr>
              <a:t>标准还未形成。    </a:t>
            </a:r>
            <a:r>
              <a:rPr kumimoji="0" lang="en-US" altLang="zh-CN" sz="3300" b="1" baseline="-25000">
                <a:ea typeface="楷体_GB2312" pitchFamily="49" charset="-122"/>
              </a:rPr>
              <a:t>EPC</a:t>
            </a:r>
            <a:r>
              <a:rPr kumimoji="0" lang="zh-CN" altLang="en-US" sz="3300" b="1" baseline="-25000">
                <a:ea typeface="楷体_GB2312" pitchFamily="49" charset="-122"/>
              </a:rPr>
              <a:t>编码有通用标识（</a:t>
            </a:r>
            <a:r>
              <a:rPr kumimoji="0" lang="en-US" altLang="zh-CN" sz="3300" b="1" baseline="-25000">
                <a:ea typeface="楷体_GB2312" pitchFamily="49" charset="-122"/>
              </a:rPr>
              <a:t>GID</a:t>
            </a:r>
            <a:r>
              <a:rPr kumimoji="0" lang="zh-CN" altLang="en-US" sz="3300" b="1" baseline="-25000">
                <a:ea typeface="楷体_GB2312" pitchFamily="49" charset="-122"/>
              </a:rPr>
              <a:t>），也有基于现有全球唯一的编码体系</a:t>
            </a:r>
            <a:r>
              <a:rPr kumimoji="0" lang="en-US" altLang="zh-CN" sz="3300" b="1" baseline="-25000">
                <a:ea typeface="楷体_GB2312" pitchFamily="49" charset="-122"/>
              </a:rPr>
              <a:t>EAN/UCC</a:t>
            </a:r>
            <a:r>
              <a:rPr kumimoji="0" lang="zh-CN" altLang="en-US" sz="3300" b="1" baseline="-25000">
                <a:ea typeface="楷体_GB2312" pitchFamily="49" charset="-122"/>
              </a:rPr>
              <a:t>的标识（</a:t>
            </a:r>
            <a:r>
              <a:rPr kumimoji="0" lang="en-US" altLang="zh-CN" sz="3300" b="1" baseline="-25000">
                <a:ea typeface="楷体_GB2312" pitchFamily="49" charset="-122"/>
              </a:rPr>
              <a:t>SGTIN</a:t>
            </a:r>
            <a:r>
              <a:rPr kumimoji="0" lang="zh-CN" altLang="en-US" sz="3300" b="1" baseline="-25000">
                <a:ea typeface="楷体_GB2312" pitchFamily="49" charset="-122"/>
              </a:rPr>
              <a:t>、</a:t>
            </a:r>
            <a:r>
              <a:rPr kumimoji="0" lang="en-US" altLang="zh-CN" sz="3300" b="1" baseline="-25000">
                <a:ea typeface="楷体_GB2312" pitchFamily="49" charset="-122"/>
              </a:rPr>
              <a:t>SSCC</a:t>
            </a:r>
            <a:r>
              <a:rPr kumimoji="0" lang="zh-CN" altLang="en-US" sz="3300" b="1" baseline="-25000">
                <a:ea typeface="楷体_GB2312" pitchFamily="49" charset="-122"/>
              </a:rPr>
              <a:t>、</a:t>
            </a:r>
            <a:r>
              <a:rPr kumimoji="0" lang="en-US" altLang="zh-CN" sz="3300" b="1" baseline="-25000">
                <a:ea typeface="楷体_GB2312" pitchFamily="49" charset="-122"/>
              </a:rPr>
              <a:t>SGLN</a:t>
            </a:r>
            <a:r>
              <a:rPr kumimoji="0" lang="zh-CN" altLang="en-US" sz="3300" b="1" baseline="-25000">
                <a:ea typeface="楷体_GB2312" pitchFamily="49" charset="-122"/>
              </a:rPr>
              <a:t>、</a:t>
            </a:r>
            <a:r>
              <a:rPr kumimoji="0" lang="en-US" altLang="zh-CN" sz="3300" b="1" baseline="-25000">
                <a:ea typeface="楷体_GB2312" pitchFamily="49" charset="-122"/>
              </a:rPr>
              <a:t>GRAI</a:t>
            </a:r>
            <a:r>
              <a:rPr kumimoji="0" lang="zh-CN" altLang="en-US" sz="3300" b="1" baseline="-25000">
                <a:ea typeface="楷体_GB2312" pitchFamily="49" charset="-122"/>
              </a:rPr>
              <a:t>、</a:t>
            </a:r>
            <a:r>
              <a:rPr kumimoji="0" lang="en-US" altLang="zh-CN" sz="3300" b="1" baseline="-25000">
                <a:ea typeface="楷体_GB2312" pitchFamily="49" charset="-122"/>
              </a:rPr>
              <a:t>GIAI</a:t>
            </a:r>
            <a:r>
              <a:rPr kumimoji="0" lang="zh-CN" altLang="en-US" sz="3300" b="1" baseline="-25000">
                <a:ea typeface="楷体_GB2312" pitchFamily="49" charset="-122"/>
              </a:rPr>
              <a:t>）。这类标识又分为</a:t>
            </a:r>
            <a:r>
              <a:rPr kumimoji="0" lang="en-US" altLang="zh-CN" sz="3300" b="1" baseline="-25000">
                <a:ea typeface="楷体_GB2312" pitchFamily="49" charset="-122"/>
              </a:rPr>
              <a:t>96</a:t>
            </a:r>
            <a:r>
              <a:rPr kumimoji="0" lang="zh-CN" altLang="en-US" sz="3300" b="1" baseline="-25000">
                <a:ea typeface="楷体_GB2312" pitchFamily="49" charset="-122"/>
              </a:rPr>
              <a:t>位和</a:t>
            </a:r>
            <a:r>
              <a:rPr kumimoji="0" lang="en-US" altLang="zh-CN" sz="3300" b="1" baseline="-25000">
                <a:ea typeface="楷体_GB2312" pitchFamily="49" charset="-122"/>
              </a:rPr>
              <a:t>64</a:t>
            </a:r>
            <a:r>
              <a:rPr kumimoji="0" lang="zh-CN" altLang="en-US" sz="3300" b="1" baseline="-25000">
                <a:ea typeface="楷体_GB2312" pitchFamily="49" charset="-122"/>
              </a:rPr>
              <a:t>位两种。</a:t>
            </a:r>
          </a:p>
          <a:p>
            <a:pPr eaLnBrk="1" hangingPunct="1">
              <a:lnSpc>
                <a:spcPct val="120000"/>
              </a:lnSpc>
              <a:spcBef>
                <a:spcPct val="0"/>
              </a:spcBef>
              <a:buClrTx/>
              <a:buFontTx/>
              <a:buNone/>
            </a:pPr>
            <a:endParaRPr kumimoji="0" lang="en-US" altLang="zh-CN" sz="3300" b="1" baseline="-25000">
              <a:ea typeface="楷体_GB2312" pitchFamily="49" charset="-122"/>
            </a:endParaRPr>
          </a:p>
        </p:txBody>
      </p:sp>
      <p:pic>
        <p:nvPicPr>
          <p:cNvPr id="40965" name="Picture 2">
            <a:extLst>
              <a:ext uri="{FF2B5EF4-FFF2-40B4-BE49-F238E27FC236}">
                <a16:creationId xmlns:a16="http://schemas.microsoft.com/office/drawing/2014/main" id="{BBA0C55D-8128-4367-89F8-703620B26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725" y="1412875"/>
            <a:ext cx="4867275"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a:extLst>
              <a:ext uri="{FF2B5EF4-FFF2-40B4-BE49-F238E27FC236}">
                <a16:creationId xmlns:a16="http://schemas.microsoft.com/office/drawing/2014/main" id="{2BD1FD58-1C40-4147-B56C-A2BAF0E9058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1987" name="Rectangle 2">
            <a:extLst>
              <a:ext uri="{FF2B5EF4-FFF2-40B4-BE49-F238E27FC236}">
                <a16:creationId xmlns:a16="http://schemas.microsoft.com/office/drawing/2014/main" id="{58470D3B-1334-4177-800D-E6F26AE88F38}"/>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
        <p:nvSpPr>
          <p:cNvPr id="41988" name="矩形 3">
            <a:extLst>
              <a:ext uri="{FF2B5EF4-FFF2-40B4-BE49-F238E27FC236}">
                <a16:creationId xmlns:a16="http://schemas.microsoft.com/office/drawing/2014/main" id="{663C2B02-EDDC-422F-A9C3-127CC051F0EA}"/>
              </a:ext>
            </a:extLst>
          </p:cNvPr>
          <p:cNvSpPr>
            <a:spLocks noChangeArrowheads="1"/>
          </p:cNvSpPr>
          <p:nvPr/>
        </p:nvSpPr>
        <p:spPr bwMode="auto">
          <a:xfrm>
            <a:off x="250825" y="1209675"/>
            <a:ext cx="1584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FontTx/>
              <a:buNone/>
            </a:pPr>
            <a:r>
              <a:rPr kumimoji="0" lang="en-US" altLang="zh-CN" sz="3300" b="1" baseline="-25000">
                <a:ea typeface="楷体_GB2312" pitchFamily="49" charset="-122"/>
              </a:rPr>
              <a:t>    </a:t>
            </a:r>
            <a:r>
              <a:rPr kumimoji="0" lang="en-US" altLang="zh-CN" sz="3300" b="1" baseline="-25000">
                <a:solidFill>
                  <a:srgbClr val="CC0000"/>
                </a:solidFill>
                <a:ea typeface="楷体_GB2312" pitchFamily="49" charset="-122"/>
              </a:rPr>
              <a:t>ONS</a:t>
            </a:r>
            <a:r>
              <a:rPr kumimoji="0" lang="zh-CN" altLang="en-US" sz="3300" b="1" baseline="-25000">
                <a:solidFill>
                  <a:srgbClr val="CC0000"/>
                </a:solidFill>
                <a:ea typeface="楷体_GB2312" pitchFamily="49" charset="-122"/>
              </a:rPr>
              <a:t>：</a:t>
            </a:r>
          </a:p>
        </p:txBody>
      </p:sp>
      <p:pic>
        <p:nvPicPr>
          <p:cNvPr id="41989" name="Picture 2">
            <a:extLst>
              <a:ext uri="{FF2B5EF4-FFF2-40B4-BE49-F238E27FC236}">
                <a16:creationId xmlns:a16="http://schemas.microsoft.com/office/drawing/2014/main" id="{87C37D5B-5035-49BD-B274-F80761799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484313"/>
            <a:ext cx="48196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图示 9">
            <a:extLst>
              <a:ext uri="{FF2B5EF4-FFF2-40B4-BE49-F238E27FC236}">
                <a16:creationId xmlns:a16="http://schemas.microsoft.com/office/drawing/2014/main" id="{C55067C8-AF66-4D48-893A-DBB4BA531C38}"/>
              </a:ext>
            </a:extLst>
          </p:cNvPr>
          <p:cNvGraphicFramePr/>
          <p:nvPr/>
        </p:nvGraphicFramePr>
        <p:xfrm>
          <a:off x="457172" y="4271963"/>
          <a:ext cx="3357585" cy="2242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991" name="矩形 4">
            <a:extLst>
              <a:ext uri="{FF2B5EF4-FFF2-40B4-BE49-F238E27FC236}">
                <a16:creationId xmlns:a16="http://schemas.microsoft.com/office/drawing/2014/main" id="{B5F19197-4784-4324-A450-852FB31FC45F}"/>
              </a:ext>
            </a:extLst>
          </p:cNvPr>
          <p:cNvSpPr>
            <a:spLocks noChangeArrowheads="1"/>
          </p:cNvSpPr>
          <p:nvPr/>
        </p:nvSpPr>
        <p:spPr bwMode="auto">
          <a:xfrm>
            <a:off x="5076825" y="4221163"/>
            <a:ext cx="331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en-US" altLang="zh-CN" sz="2400" b="1" baseline="-25000">
                <a:solidFill>
                  <a:schemeClr val="tx2"/>
                </a:solidFill>
                <a:ea typeface="楷体_GB2312" pitchFamily="49" charset="-122"/>
              </a:rPr>
              <a:t>ONS</a:t>
            </a:r>
            <a:r>
              <a:rPr kumimoji="0" lang="zh-CN" altLang="en-US" sz="2400" b="1" baseline="-25000">
                <a:solidFill>
                  <a:schemeClr val="tx2"/>
                </a:solidFill>
                <a:ea typeface="楷体_GB2312" pitchFamily="49" charset="-122"/>
              </a:rPr>
              <a:t>工作过程：</a:t>
            </a:r>
            <a:r>
              <a:rPr kumimoji="0" lang="en-US" altLang="zh-CN" sz="2400" b="1" baseline="-25000">
                <a:solidFill>
                  <a:schemeClr val="tx2"/>
                </a:solidFill>
                <a:ea typeface="楷体_GB2312" pitchFamily="49" charset="-122"/>
              </a:rPr>
              <a:t>ONS</a:t>
            </a:r>
            <a:r>
              <a:rPr kumimoji="0" lang="zh-CN" altLang="en-US" sz="2400" b="1" baseline="-25000">
                <a:solidFill>
                  <a:schemeClr val="tx2"/>
                </a:solidFill>
                <a:ea typeface="楷体_GB2312" pitchFamily="49" charset="-122"/>
              </a:rPr>
              <a:t>查询过程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1">
            <a:extLst>
              <a:ext uri="{FF2B5EF4-FFF2-40B4-BE49-F238E27FC236}">
                <a16:creationId xmlns:a16="http://schemas.microsoft.com/office/drawing/2014/main" id="{6BFBB578-4675-4B0C-818C-4E11C55E4BE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3011" name="Rectangle 2">
            <a:extLst>
              <a:ext uri="{FF2B5EF4-FFF2-40B4-BE49-F238E27FC236}">
                <a16:creationId xmlns:a16="http://schemas.microsoft.com/office/drawing/2014/main" id="{0F2CE429-DADC-4712-B8E6-761DB8BFE528}"/>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1.4  </a:t>
            </a:r>
            <a:r>
              <a:rPr lang="zh-CN" altLang="en-US" sz="6000" b="1">
                <a:solidFill>
                  <a:schemeClr val="tx2"/>
                </a:solidFill>
                <a:ea typeface="隶书" panose="02010509060101010101" pitchFamily="49" charset="-122"/>
              </a:rPr>
              <a:t>物联网基本构成</a:t>
            </a:r>
          </a:p>
        </p:txBody>
      </p:sp>
      <p:sp>
        <p:nvSpPr>
          <p:cNvPr id="43012" name="矩形 3">
            <a:extLst>
              <a:ext uri="{FF2B5EF4-FFF2-40B4-BE49-F238E27FC236}">
                <a16:creationId xmlns:a16="http://schemas.microsoft.com/office/drawing/2014/main" id="{88BBB154-EDB2-4302-89ED-AF3551E281AE}"/>
              </a:ext>
            </a:extLst>
          </p:cNvPr>
          <p:cNvSpPr>
            <a:spLocks noChangeArrowheads="1"/>
          </p:cNvSpPr>
          <p:nvPr/>
        </p:nvSpPr>
        <p:spPr bwMode="auto">
          <a:xfrm>
            <a:off x="179388" y="1444625"/>
            <a:ext cx="4249737"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FontTx/>
              <a:buNone/>
            </a:pPr>
            <a:r>
              <a:rPr kumimoji="0" lang="en-US" altLang="zh-CN" sz="2800" b="1" baseline="-25000">
                <a:ea typeface="楷体_GB2312" pitchFamily="49" charset="-122"/>
              </a:rPr>
              <a:t> </a:t>
            </a:r>
            <a:r>
              <a:rPr kumimoji="0" lang="en-US" altLang="zh-CN" sz="2800" b="1" baseline="-25000">
                <a:solidFill>
                  <a:srgbClr val="CC0000"/>
                </a:solidFill>
                <a:ea typeface="楷体_GB2312" pitchFamily="49" charset="-122"/>
              </a:rPr>
              <a:t>EPCIS</a:t>
            </a:r>
            <a:r>
              <a:rPr kumimoji="0" lang="zh-CN" altLang="en-US" sz="2800" b="1" baseline="-25000">
                <a:solidFill>
                  <a:srgbClr val="CC0000"/>
                </a:solidFill>
                <a:ea typeface="楷体_GB2312" pitchFamily="49" charset="-122"/>
              </a:rPr>
              <a:t>：</a:t>
            </a:r>
            <a:r>
              <a:rPr kumimoji="0" lang="zh-CN" altLang="en-US" sz="2800" b="1" baseline="-25000">
                <a:ea typeface="楷体_GB2312" pitchFamily="49" charset="-122"/>
              </a:rPr>
              <a:t> </a:t>
            </a:r>
            <a:r>
              <a:rPr kumimoji="0" lang="en-US" altLang="zh-CN" sz="2800" b="1" baseline="-25000">
                <a:ea typeface="楷体_GB2312" pitchFamily="49" charset="-122"/>
              </a:rPr>
              <a:t>EPCIS</a:t>
            </a:r>
            <a:r>
              <a:rPr kumimoji="0" lang="zh-CN" altLang="en-US" sz="2800" b="1" baseline="-25000">
                <a:ea typeface="楷体_GB2312" pitchFamily="49" charset="-122"/>
              </a:rPr>
              <a:t>以</a:t>
            </a:r>
            <a:r>
              <a:rPr kumimoji="0" lang="en-US" altLang="zh-CN" sz="2800" b="1" baseline="-25000">
                <a:ea typeface="楷体_GB2312" pitchFamily="49" charset="-122"/>
              </a:rPr>
              <a:t>PML</a:t>
            </a:r>
            <a:r>
              <a:rPr kumimoji="0" lang="zh-CN" altLang="en-US" sz="2800" b="1" baseline="-25000">
                <a:ea typeface="楷体_GB2312" pitchFamily="49" charset="-122"/>
              </a:rPr>
              <a:t>为系统的描述语言，主要包括客户端模块、数据存储模块和数据查询模块三个部分（在</a:t>
            </a:r>
            <a:r>
              <a:rPr kumimoji="0" lang="en-US" altLang="zh-CN" sz="2800" b="1" baseline="-25000">
                <a:ea typeface="楷体_GB2312" pitchFamily="49" charset="-122"/>
              </a:rPr>
              <a:t>EPC1.0</a:t>
            </a:r>
            <a:r>
              <a:rPr kumimoji="0" lang="zh-CN" altLang="en-US" sz="2800" b="1" baseline="-25000">
                <a:ea typeface="楷体_GB2312" pitchFamily="49" charset="-122"/>
              </a:rPr>
              <a:t>中称为</a:t>
            </a:r>
            <a:r>
              <a:rPr kumimoji="0" lang="en-US" altLang="zh-CN" sz="2800" b="1" baseline="-25000">
                <a:ea typeface="楷体_GB2312" pitchFamily="49" charset="-122"/>
              </a:rPr>
              <a:t>PML</a:t>
            </a:r>
            <a:r>
              <a:rPr kumimoji="0" lang="zh-CN" altLang="en-US" sz="2800" b="1" baseline="-25000">
                <a:ea typeface="楷体_GB2312" pitchFamily="49" charset="-122"/>
              </a:rPr>
              <a:t>服务器；在</a:t>
            </a:r>
            <a:r>
              <a:rPr kumimoji="0" lang="en-US" altLang="zh-CN" sz="2800" b="1" baseline="-25000">
                <a:ea typeface="楷体_GB2312" pitchFamily="49" charset="-122"/>
              </a:rPr>
              <a:t>EPC2.0</a:t>
            </a:r>
            <a:r>
              <a:rPr kumimoji="0" lang="zh-CN" altLang="en-US" sz="2800" b="1" baseline="-25000">
                <a:ea typeface="楷体_GB2312" pitchFamily="49" charset="-122"/>
              </a:rPr>
              <a:t>中，完善了功能并称为</a:t>
            </a:r>
            <a:r>
              <a:rPr kumimoji="0" lang="en-US" altLang="zh-CN" sz="2800" b="1" baseline="-25000">
                <a:ea typeface="楷体_GB2312" pitchFamily="49" charset="-122"/>
              </a:rPr>
              <a:t>EPCIS</a:t>
            </a:r>
            <a:r>
              <a:rPr kumimoji="0" lang="zh-CN" altLang="en-US" sz="2800" b="1" baseline="-25000">
                <a:ea typeface="楷体_GB2312" pitchFamily="49" charset="-122"/>
              </a:rPr>
              <a:t>服务器）。客户端模块主要实现物联网</a:t>
            </a:r>
            <a:r>
              <a:rPr kumimoji="0" lang="en-US" altLang="zh-CN" sz="2800" b="1" baseline="-25000">
                <a:ea typeface="楷体_GB2312" pitchFamily="49" charset="-122"/>
              </a:rPr>
              <a:t>EPC</a:t>
            </a:r>
            <a:r>
              <a:rPr kumimoji="0" lang="zh-CN" altLang="en-US" sz="2800" b="1" baseline="-25000">
                <a:ea typeface="楷体_GB2312" pitchFamily="49" charset="-122"/>
              </a:rPr>
              <a:t>标签信息向指定</a:t>
            </a:r>
            <a:r>
              <a:rPr kumimoji="0" lang="en-US" altLang="zh-CN" sz="2800" b="1" baseline="-25000">
                <a:ea typeface="楷体_GB2312" pitchFamily="49" charset="-122"/>
              </a:rPr>
              <a:t>EPCIS</a:t>
            </a:r>
            <a:r>
              <a:rPr kumimoji="0" lang="zh-CN" altLang="en-US" sz="2800" b="1" baseline="-25000">
                <a:ea typeface="楷体_GB2312" pitchFamily="49" charset="-122"/>
              </a:rPr>
              <a:t>服务器传输；数据存储模块将通用数据存储于数据库中，在产品信息初始化的过程中调用通用数据生成针对每一个产品的属性信息，并将其存储于</a:t>
            </a:r>
            <a:r>
              <a:rPr kumimoji="0" lang="en-US" altLang="zh-CN" sz="2800" b="1" baseline="-25000">
                <a:ea typeface="楷体_GB2312" pitchFamily="49" charset="-122"/>
              </a:rPr>
              <a:t>PML</a:t>
            </a:r>
            <a:r>
              <a:rPr kumimoji="0" lang="zh-CN" altLang="en-US" sz="2800" b="1" baseline="-25000">
                <a:ea typeface="楷体_GB2312" pitchFamily="49" charset="-122"/>
              </a:rPr>
              <a:t>文档中；数据查询模块根据客户端的查询要求和权限，访问相应的</a:t>
            </a:r>
            <a:r>
              <a:rPr kumimoji="0" lang="en-US" altLang="zh-CN" sz="2800" b="1" baseline="-25000">
                <a:ea typeface="楷体_GB2312" pitchFamily="49" charset="-122"/>
              </a:rPr>
              <a:t>PML</a:t>
            </a:r>
            <a:r>
              <a:rPr kumimoji="0" lang="zh-CN" altLang="en-US" sz="2800" b="1" baseline="-25000">
                <a:ea typeface="楷体_GB2312" pitchFamily="49" charset="-122"/>
              </a:rPr>
              <a:t>文档，生成</a:t>
            </a:r>
            <a:r>
              <a:rPr kumimoji="0" lang="en-US" altLang="zh-CN" sz="2800" b="1" baseline="-25000">
                <a:ea typeface="楷体_GB2312" pitchFamily="49" charset="-122"/>
              </a:rPr>
              <a:t>HTML</a:t>
            </a:r>
            <a:r>
              <a:rPr kumimoji="0" lang="zh-CN" altLang="en-US" sz="2800" b="1" baseline="-25000">
                <a:ea typeface="楷体_GB2312" pitchFamily="49" charset="-122"/>
              </a:rPr>
              <a:t>文档，返回给客户端。</a:t>
            </a:r>
            <a:endParaRPr kumimoji="0" lang="zh-CN" altLang="en-US" sz="3300" b="1" baseline="-25000">
              <a:ea typeface="楷体_GB2312" pitchFamily="49" charset="-122"/>
            </a:endParaRPr>
          </a:p>
        </p:txBody>
      </p:sp>
      <p:pic>
        <p:nvPicPr>
          <p:cNvPr id="43013" name="Picture 1">
            <a:extLst>
              <a:ext uri="{FF2B5EF4-FFF2-40B4-BE49-F238E27FC236}">
                <a16:creationId xmlns:a16="http://schemas.microsoft.com/office/drawing/2014/main" id="{A765EEBC-3CB9-45F7-A04D-4308B92A5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628775"/>
            <a:ext cx="46863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44CBFD2-54D2-4CFE-8CC3-645ECC048D5F}"/>
              </a:ext>
            </a:extLst>
          </p:cNvPr>
          <p:cNvSpPr>
            <a:spLocks noChangeArrowheads="1"/>
          </p:cNvSpPr>
          <p:nvPr/>
        </p:nvSpPr>
        <p:spPr bwMode="auto">
          <a:xfrm>
            <a:off x="2124075" y="549275"/>
            <a:ext cx="446405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lnSpc>
                <a:spcPct val="140000"/>
              </a:lnSpc>
              <a:spcBef>
                <a:spcPct val="0"/>
              </a:spcBef>
              <a:buClrTx/>
              <a:buFont typeface="Wingdings" panose="05000000000000000000" pitchFamily="2" charset="2"/>
              <a:buNone/>
            </a:pPr>
            <a:r>
              <a:rPr lang="zh-CN" altLang="en-US" sz="2400" b="1"/>
              <a:t>每一个零件都是有生命的</a:t>
            </a:r>
          </a:p>
        </p:txBody>
      </p:sp>
      <p:pic>
        <p:nvPicPr>
          <p:cNvPr id="7171" name="Picture 3">
            <a:extLst>
              <a:ext uri="{FF2B5EF4-FFF2-40B4-BE49-F238E27FC236}">
                <a16:creationId xmlns:a16="http://schemas.microsoft.com/office/drawing/2014/main" id="{4CC68BB7-E474-44C1-A2A8-17D8120F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446405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19" descr="物联网地球">
            <a:extLst>
              <a:ext uri="{FF2B5EF4-FFF2-40B4-BE49-F238E27FC236}">
                <a16:creationId xmlns:a16="http://schemas.microsoft.com/office/drawing/2014/main" id="{06DEB32B-6B67-4C41-9F98-0AB58FCCD56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3800" y="1844675"/>
            <a:ext cx="3924300"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a:extLst>
              <a:ext uri="{FF2B5EF4-FFF2-40B4-BE49-F238E27FC236}">
                <a16:creationId xmlns:a16="http://schemas.microsoft.com/office/drawing/2014/main" id="{F8B71DB2-0218-4641-9777-7BEE1625572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4035" name="Rectangle 2">
            <a:extLst>
              <a:ext uri="{FF2B5EF4-FFF2-40B4-BE49-F238E27FC236}">
                <a16:creationId xmlns:a16="http://schemas.microsoft.com/office/drawing/2014/main" id="{036F614E-2FF3-4749-9BD6-12724E589711}"/>
              </a:ext>
            </a:extLst>
          </p:cNvPr>
          <p:cNvSpPr>
            <a:spLocks noChangeArrowheads="1"/>
          </p:cNvSpPr>
          <p:nvPr/>
        </p:nvSpPr>
        <p:spPr bwMode="auto">
          <a:xfrm>
            <a:off x="1187450" y="1773238"/>
            <a:ext cx="7286625"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t>  </a:t>
            </a:r>
            <a:r>
              <a:rPr lang="zh-CN" altLang="en-US" b="1">
                <a:latin typeface="Tahoma" panose="020B0604030504040204" pitchFamily="34" charset="0"/>
              </a:rPr>
              <a:t>什么是物联网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物联网本质特征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物联网体系框架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latin typeface="Tahoma" panose="020B0604030504040204" pitchFamily="34" charset="0"/>
              </a:rPr>
              <a:t>  物联网基本构成 </a:t>
            </a:r>
          </a:p>
          <a:p>
            <a:pPr algn="just" eaLnBrk="1" hangingPunct="1">
              <a:lnSpc>
                <a:spcPct val="140000"/>
              </a:lnSpc>
              <a:spcBef>
                <a:spcPct val="0"/>
              </a:spcBef>
              <a:buClrTx/>
              <a:buFont typeface="Wingdings" panose="05000000000000000000" pitchFamily="2" charset="2"/>
              <a:buChar char="Ø"/>
            </a:pPr>
            <a:endParaRPr lang="zh-CN" altLang="en-US" sz="10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b="1">
                <a:solidFill>
                  <a:schemeClr val="accent1"/>
                </a:solidFill>
                <a:latin typeface="Tahoma" panose="020B0604030504040204" pitchFamily="34" charset="0"/>
              </a:rPr>
              <a:t>  物联网核心技术</a:t>
            </a:r>
          </a:p>
        </p:txBody>
      </p:sp>
      <p:sp>
        <p:nvSpPr>
          <p:cNvPr id="44036" name="Rectangle 3">
            <a:extLst>
              <a:ext uri="{FF2B5EF4-FFF2-40B4-BE49-F238E27FC236}">
                <a16:creationId xmlns:a16="http://schemas.microsoft.com/office/drawing/2014/main" id="{21BB1626-B2F2-42A6-B15D-725013FC73AF}"/>
              </a:ext>
            </a:extLst>
          </p:cNvPr>
          <p:cNvSpPr>
            <a:spLocks noChangeArrowheads="1"/>
          </p:cNvSpPr>
          <p:nvPr/>
        </p:nvSpPr>
        <p:spPr bwMode="auto">
          <a:xfrm>
            <a:off x="900113" y="115888"/>
            <a:ext cx="7391400"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1</a:t>
            </a:r>
            <a:r>
              <a:rPr lang="zh-CN" altLang="en-US" sz="6600" b="1">
                <a:solidFill>
                  <a:schemeClr val="tx2"/>
                </a:solidFill>
                <a:ea typeface="隶书" panose="02010509060101010101" pitchFamily="49" charset="-122"/>
              </a:rPr>
              <a:t>、物联网技术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1">
            <a:extLst>
              <a:ext uri="{FF2B5EF4-FFF2-40B4-BE49-F238E27FC236}">
                <a16:creationId xmlns:a16="http://schemas.microsoft.com/office/drawing/2014/main" id="{C7103008-3253-4D1C-AA0A-9D45720040E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6083" name="Rectangle 2">
            <a:extLst>
              <a:ext uri="{FF2B5EF4-FFF2-40B4-BE49-F238E27FC236}">
                <a16:creationId xmlns:a16="http://schemas.microsoft.com/office/drawing/2014/main" id="{FEDDB33E-5611-4749-B7E4-8C2C3036AF7C}"/>
              </a:ext>
            </a:extLst>
          </p:cNvPr>
          <p:cNvSpPr>
            <a:spLocks noChangeArrowheads="1"/>
          </p:cNvSpPr>
          <p:nvPr/>
        </p:nvSpPr>
        <p:spPr bwMode="auto">
          <a:xfrm>
            <a:off x="611188" y="1052513"/>
            <a:ext cx="7935912" cy="564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90000"/>
              </a:lnSpc>
              <a:spcBef>
                <a:spcPct val="0"/>
              </a:spcBef>
              <a:buClrTx/>
              <a:buFont typeface="Wingdings" panose="05000000000000000000" pitchFamily="2" charset="2"/>
              <a:buChar char="Ø"/>
            </a:pPr>
            <a:r>
              <a:rPr lang="en-US" altLang="zh-CN" sz="2400" b="1">
                <a:solidFill>
                  <a:srgbClr val="CC0000"/>
                </a:solidFill>
                <a:ea typeface="隶书" panose="02010509060101010101" pitchFamily="49" charset="-122"/>
              </a:rPr>
              <a:t>   </a:t>
            </a:r>
            <a:r>
              <a:rPr lang="zh-CN" altLang="en-US" sz="2400" b="1">
                <a:solidFill>
                  <a:srgbClr val="CC0000"/>
                </a:solidFill>
              </a:rPr>
              <a:t>物联网编码</a:t>
            </a:r>
          </a:p>
          <a:p>
            <a:pPr lvl="1" algn="just" eaLnBrk="1" hangingPunct="1">
              <a:lnSpc>
                <a:spcPct val="190000"/>
              </a:lnSpc>
              <a:spcBef>
                <a:spcPct val="0"/>
              </a:spcBef>
              <a:buClrTx/>
              <a:buFontTx/>
              <a:buChar char="•"/>
            </a:pPr>
            <a:r>
              <a:rPr lang="en-US" altLang="zh-CN" sz="2400" b="1"/>
              <a:t> EPC</a:t>
            </a:r>
            <a:r>
              <a:rPr lang="zh-CN" altLang="en-US" sz="2400" b="1"/>
              <a:t>编码体系（原则、结构与类型）</a:t>
            </a:r>
          </a:p>
          <a:p>
            <a:pPr lvl="1" algn="just" eaLnBrk="1" hangingPunct="1">
              <a:lnSpc>
                <a:spcPct val="190000"/>
              </a:lnSpc>
              <a:spcBef>
                <a:spcPct val="0"/>
              </a:spcBef>
              <a:buClrTx/>
              <a:buFontTx/>
              <a:buChar char="•"/>
            </a:pPr>
            <a:r>
              <a:rPr lang="zh-CN" altLang="en-US" sz="2400" b="1"/>
              <a:t> </a:t>
            </a:r>
            <a:r>
              <a:rPr lang="en-US" altLang="zh-CN" sz="2400" b="1"/>
              <a:t>EPC</a:t>
            </a:r>
            <a:r>
              <a:rPr lang="zh-CN" altLang="en-US" sz="2400" b="1"/>
              <a:t>标准（</a:t>
            </a:r>
            <a:r>
              <a:rPr lang="en-US" altLang="zh-CN" sz="2400" b="1"/>
              <a:t>EPC Global</a:t>
            </a:r>
            <a:r>
              <a:rPr lang="zh-CN" altLang="en-US" sz="2400" b="1"/>
              <a:t>、 </a:t>
            </a:r>
            <a:r>
              <a:rPr lang="en-US" altLang="zh-CN" sz="2400" b="1"/>
              <a:t>EPC Global Gen2  </a:t>
            </a:r>
            <a:r>
              <a:rPr lang="zh-CN" altLang="en-US" sz="2400" b="1"/>
              <a:t>）</a:t>
            </a:r>
          </a:p>
          <a:p>
            <a:pPr lvl="1" algn="just" eaLnBrk="1" hangingPunct="1">
              <a:lnSpc>
                <a:spcPct val="190000"/>
              </a:lnSpc>
              <a:spcBef>
                <a:spcPct val="0"/>
              </a:spcBef>
              <a:buClrTx/>
              <a:buFontTx/>
              <a:buChar char="•"/>
            </a:pPr>
            <a:r>
              <a:rPr lang="zh-CN" altLang="en-US" sz="2400" b="1"/>
              <a:t> </a:t>
            </a:r>
            <a:r>
              <a:rPr lang="en-US" altLang="zh-CN" sz="2400" b="1"/>
              <a:t>GSI</a:t>
            </a:r>
            <a:r>
              <a:rPr lang="zh-CN" altLang="en-US" sz="2400" b="1"/>
              <a:t>全球统一识别系统</a:t>
            </a:r>
          </a:p>
          <a:p>
            <a:pPr lvl="1" algn="just" eaLnBrk="1" hangingPunct="1">
              <a:lnSpc>
                <a:spcPct val="190000"/>
              </a:lnSpc>
              <a:spcBef>
                <a:spcPct val="0"/>
              </a:spcBef>
              <a:buClrTx/>
              <a:buFontTx/>
              <a:buChar char="•"/>
            </a:pPr>
            <a:r>
              <a:rPr lang="zh-CN" altLang="en-US" sz="2400" b="1"/>
              <a:t> </a:t>
            </a:r>
            <a:r>
              <a:rPr lang="en-US" altLang="zh-CN" sz="2400" b="1"/>
              <a:t>EPC</a:t>
            </a:r>
            <a:r>
              <a:rPr lang="zh-CN" altLang="en-US" sz="2400" b="1"/>
              <a:t>编码策略与实现</a:t>
            </a:r>
          </a:p>
          <a:p>
            <a:pPr algn="just" eaLnBrk="1" hangingPunct="1">
              <a:lnSpc>
                <a:spcPct val="190000"/>
              </a:lnSpc>
              <a:spcBef>
                <a:spcPct val="0"/>
              </a:spcBef>
              <a:buClrTx/>
              <a:buFont typeface="Wingdings" panose="05000000000000000000" pitchFamily="2" charset="2"/>
              <a:buChar char="Ø"/>
            </a:pPr>
            <a:r>
              <a:rPr lang="zh-CN" altLang="en-US" sz="2400" b="1">
                <a:solidFill>
                  <a:srgbClr val="CC0000"/>
                </a:solidFill>
              </a:rPr>
              <a:t>  识别和防碰撞问题</a:t>
            </a:r>
          </a:p>
          <a:p>
            <a:pPr lvl="1" algn="just" eaLnBrk="1" hangingPunct="1">
              <a:lnSpc>
                <a:spcPct val="190000"/>
              </a:lnSpc>
              <a:spcBef>
                <a:spcPct val="0"/>
              </a:spcBef>
              <a:buClrTx/>
              <a:buFontTx/>
              <a:buChar char="•"/>
            </a:pPr>
            <a:r>
              <a:rPr lang="zh-CN" altLang="en-US" sz="2400" b="1"/>
              <a:t>多标签防碰撞</a:t>
            </a:r>
          </a:p>
          <a:p>
            <a:pPr lvl="1" algn="just" eaLnBrk="1" hangingPunct="1">
              <a:lnSpc>
                <a:spcPct val="190000"/>
              </a:lnSpc>
              <a:spcBef>
                <a:spcPct val="0"/>
              </a:spcBef>
              <a:buClrTx/>
              <a:buFontTx/>
              <a:buChar char="•"/>
            </a:pPr>
            <a:r>
              <a:rPr lang="zh-CN" altLang="en-US" sz="2400" b="1"/>
              <a:t>多读写器防碰撞</a:t>
            </a:r>
            <a:r>
              <a:rPr lang="zh-CN" altLang="en-US" sz="2400" b="1">
                <a:solidFill>
                  <a:schemeClr val="accent1"/>
                </a:solidFill>
              </a:rPr>
              <a:t>  </a:t>
            </a:r>
          </a:p>
        </p:txBody>
      </p:sp>
      <p:sp>
        <p:nvSpPr>
          <p:cNvPr id="45060" name="Rectangle 3">
            <a:extLst>
              <a:ext uri="{FF2B5EF4-FFF2-40B4-BE49-F238E27FC236}">
                <a16:creationId xmlns:a16="http://schemas.microsoft.com/office/drawing/2014/main" id="{FA9ACCBC-AF6B-4B32-9BD7-E3F4855808C7}"/>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a:extLst>
              <a:ext uri="{FF2B5EF4-FFF2-40B4-BE49-F238E27FC236}">
                <a16:creationId xmlns:a16="http://schemas.microsoft.com/office/drawing/2014/main" id="{86CD4AB6-FE5D-4F42-AC33-F51DB329CBF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6083" name="Rectangle 2">
            <a:extLst>
              <a:ext uri="{FF2B5EF4-FFF2-40B4-BE49-F238E27FC236}">
                <a16:creationId xmlns:a16="http://schemas.microsoft.com/office/drawing/2014/main" id="{D7067225-B6C2-42D4-A8A3-F359DB786216}"/>
              </a:ext>
            </a:extLst>
          </p:cNvPr>
          <p:cNvSpPr>
            <a:spLocks noChangeArrowheads="1"/>
          </p:cNvSpPr>
          <p:nvPr/>
        </p:nvSpPr>
        <p:spPr bwMode="auto">
          <a:xfrm>
            <a:off x="971550" y="1844675"/>
            <a:ext cx="7272338"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sz="2400" b="1">
                <a:solidFill>
                  <a:srgbClr val="CC0000"/>
                </a:solidFill>
              </a:rPr>
              <a:t>  </a:t>
            </a:r>
            <a:r>
              <a:rPr lang="zh-CN" altLang="en-US" sz="2400" b="1">
                <a:solidFill>
                  <a:srgbClr val="CC0000"/>
                </a:solidFill>
              </a:rPr>
              <a:t>信息采集技术</a:t>
            </a:r>
          </a:p>
          <a:p>
            <a:pPr algn="just" eaLnBrk="1" hangingPunct="1">
              <a:lnSpc>
                <a:spcPct val="200000"/>
              </a:lnSpc>
              <a:spcBef>
                <a:spcPct val="0"/>
              </a:spcBef>
              <a:buClrTx/>
              <a:buFont typeface="Wingdings" panose="05000000000000000000" pitchFamily="2" charset="2"/>
              <a:buChar char="Ø"/>
            </a:pPr>
            <a:r>
              <a:rPr lang="zh-CN" altLang="en-US" sz="2400" b="1">
                <a:solidFill>
                  <a:srgbClr val="CC0000"/>
                </a:solidFill>
              </a:rPr>
              <a:t>  近程通讯技术</a:t>
            </a:r>
          </a:p>
          <a:p>
            <a:pPr algn="just" eaLnBrk="1" hangingPunct="1">
              <a:lnSpc>
                <a:spcPct val="200000"/>
              </a:lnSpc>
              <a:spcBef>
                <a:spcPct val="0"/>
              </a:spcBef>
              <a:buClrTx/>
              <a:buFont typeface="Wingdings" panose="05000000000000000000" pitchFamily="2" charset="2"/>
              <a:buChar char="Ø"/>
            </a:pPr>
            <a:r>
              <a:rPr lang="zh-CN" altLang="en-US" sz="2400" b="1">
                <a:solidFill>
                  <a:srgbClr val="CC0000"/>
                </a:solidFill>
              </a:rPr>
              <a:t>  信息远程传输技术</a:t>
            </a:r>
          </a:p>
          <a:p>
            <a:pPr eaLnBrk="1" hangingPunct="1">
              <a:lnSpc>
                <a:spcPct val="200000"/>
              </a:lnSpc>
              <a:spcBef>
                <a:spcPct val="0"/>
              </a:spcBef>
              <a:buClrTx/>
              <a:buFont typeface="Wingdings" panose="05000000000000000000" pitchFamily="2" charset="2"/>
              <a:buChar char="Ø"/>
            </a:pPr>
            <a:r>
              <a:rPr lang="zh-CN" altLang="en-US" sz="2400" b="1">
                <a:solidFill>
                  <a:srgbClr val="CC0000"/>
                </a:solidFill>
              </a:rPr>
              <a:t>  海量信息智能分析与控制技术（云计算）</a:t>
            </a:r>
          </a:p>
        </p:txBody>
      </p:sp>
      <p:sp>
        <p:nvSpPr>
          <p:cNvPr id="46084" name="Rectangle 3">
            <a:extLst>
              <a:ext uri="{FF2B5EF4-FFF2-40B4-BE49-F238E27FC236}">
                <a16:creationId xmlns:a16="http://schemas.microsoft.com/office/drawing/2014/main" id="{B1416C8E-8FD8-40F9-9722-1E4546DEA606}"/>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1">
            <a:extLst>
              <a:ext uri="{FF2B5EF4-FFF2-40B4-BE49-F238E27FC236}">
                <a16:creationId xmlns:a16="http://schemas.microsoft.com/office/drawing/2014/main" id="{F4BB71D3-7A9F-4D91-93EA-B6574161443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7107" name="Rectangle 3">
            <a:extLst>
              <a:ext uri="{FF2B5EF4-FFF2-40B4-BE49-F238E27FC236}">
                <a16:creationId xmlns:a16="http://schemas.microsoft.com/office/drawing/2014/main" id="{EAE2CA09-92DB-4ACB-A372-CD6596AC42F5}"/>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pic>
        <p:nvPicPr>
          <p:cNvPr id="47108" name="内容占位符 14">
            <a:extLst>
              <a:ext uri="{FF2B5EF4-FFF2-40B4-BE49-F238E27FC236}">
                <a16:creationId xmlns:a16="http://schemas.microsoft.com/office/drawing/2014/main" id="{0AF06DA6-EB3C-4EA6-A439-599738162AC6}"/>
              </a:ext>
            </a:extLst>
          </p:cNvPr>
          <p:cNvPicPr>
            <a:picLocks noChangeArrowheads="1"/>
          </p:cNvPicPr>
          <p:nvPr/>
        </p:nvPicPr>
        <p:blipFill>
          <a:blip r:embed="rId2">
            <a:extLst>
              <a:ext uri="{28A0092B-C50C-407E-A947-70E740481C1C}">
                <a14:useLocalDpi xmlns:a14="http://schemas.microsoft.com/office/drawing/2010/main" val="0"/>
              </a:ext>
            </a:extLst>
          </a:blip>
          <a:srcRect t="1979" b="3860"/>
          <a:stretch>
            <a:fillRect/>
          </a:stretch>
        </p:blipFill>
        <p:spPr bwMode="auto">
          <a:xfrm>
            <a:off x="323850" y="2097088"/>
            <a:ext cx="82677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a:extLst>
              <a:ext uri="{FF2B5EF4-FFF2-40B4-BE49-F238E27FC236}">
                <a16:creationId xmlns:a16="http://schemas.microsoft.com/office/drawing/2014/main" id="{4889DB4B-5603-4E7F-81F5-6BBF0104E4DB}"/>
              </a:ext>
            </a:extLst>
          </p:cNvPr>
          <p:cNvSpPr>
            <a:spLocks noChangeArrowheads="1"/>
          </p:cNvSpPr>
          <p:nvPr/>
        </p:nvSpPr>
        <p:spPr bwMode="auto">
          <a:xfrm>
            <a:off x="323850" y="1341438"/>
            <a:ext cx="201612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r>
              <a:rPr lang="en-US" altLang="zh-CN" b="1">
                <a:solidFill>
                  <a:srgbClr val="CC0000"/>
                </a:solidFill>
                <a:ea typeface="隶书" panose="02010509060101010101" pitchFamily="49" charset="-122"/>
              </a:rPr>
              <a:t>WSN</a:t>
            </a:r>
            <a:endParaRPr lang="en-US" altLang="zh-CN" sz="2400" b="1">
              <a:solidFill>
                <a:srgbClr val="CC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1">
            <a:extLst>
              <a:ext uri="{FF2B5EF4-FFF2-40B4-BE49-F238E27FC236}">
                <a16:creationId xmlns:a16="http://schemas.microsoft.com/office/drawing/2014/main" id="{FFEE4A70-3507-4BE9-80F2-9577F509CAC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8131" name="Rectangle 2">
            <a:extLst>
              <a:ext uri="{FF2B5EF4-FFF2-40B4-BE49-F238E27FC236}">
                <a16:creationId xmlns:a16="http://schemas.microsoft.com/office/drawing/2014/main" id="{75868431-0D2D-4C50-B636-69C2B5F4E5C5}"/>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sp>
        <p:nvSpPr>
          <p:cNvPr id="48132" name="Rectangle 4">
            <a:extLst>
              <a:ext uri="{FF2B5EF4-FFF2-40B4-BE49-F238E27FC236}">
                <a16:creationId xmlns:a16="http://schemas.microsoft.com/office/drawing/2014/main" id="{83F32E45-1CF9-41E5-B8A1-86F7586864B6}"/>
              </a:ext>
            </a:extLst>
          </p:cNvPr>
          <p:cNvSpPr>
            <a:spLocks noChangeArrowheads="1"/>
          </p:cNvSpPr>
          <p:nvPr/>
        </p:nvSpPr>
        <p:spPr bwMode="auto">
          <a:xfrm>
            <a:off x="323850" y="1412875"/>
            <a:ext cx="3240088"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r>
              <a:rPr lang="en-US" altLang="zh-CN" b="1">
                <a:solidFill>
                  <a:srgbClr val="CC0000"/>
                </a:solidFill>
                <a:ea typeface="隶书" panose="02010509060101010101" pitchFamily="49" charset="-122"/>
              </a:rPr>
              <a:t>WSN </a:t>
            </a:r>
            <a:r>
              <a:rPr lang="zh-CN" altLang="en-US" b="1">
                <a:solidFill>
                  <a:srgbClr val="CC0000"/>
                </a:solidFill>
                <a:ea typeface="隶书" panose="02010509060101010101" pitchFamily="49" charset="-122"/>
              </a:rPr>
              <a:t>体系结构</a:t>
            </a:r>
          </a:p>
        </p:txBody>
      </p:sp>
      <p:grpSp>
        <p:nvGrpSpPr>
          <p:cNvPr id="48133" name="Group 5">
            <a:extLst>
              <a:ext uri="{FF2B5EF4-FFF2-40B4-BE49-F238E27FC236}">
                <a16:creationId xmlns:a16="http://schemas.microsoft.com/office/drawing/2014/main" id="{C2C65B93-F307-4BAA-B0BA-55EB8BB6B0AE}"/>
              </a:ext>
            </a:extLst>
          </p:cNvPr>
          <p:cNvGrpSpPr>
            <a:grpSpLocks/>
          </p:cNvGrpSpPr>
          <p:nvPr/>
        </p:nvGrpSpPr>
        <p:grpSpPr bwMode="auto">
          <a:xfrm>
            <a:off x="323850" y="1196975"/>
            <a:ext cx="8535988" cy="5643563"/>
            <a:chOff x="225" y="495"/>
            <a:chExt cx="5377" cy="3555"/>
          </a:xfrm>
        </p:grpSpPr>
        <p:pic>
          <p:nvPicPr>
            <p:cNvPr id="48134" name="Picture 2">
              <a:extLst>
                <a:ext uri="{FF2B5EF4-FFF2-40B4-BE49-F238E27FC236}">
                  <a16:creationId xmlns:a16="http://schemas.microsoft.com/office/drawing/2014/main" id="{03EE0FFE-40B4-49A5-928F-8B6A5BCCC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 y="495"/>
              <a:ext cx="2934" cy="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矩形 8">
              <a:extLst>
                <a:ext uri="{FF2B5EF4-FFF2-40B4-BE49-F238E27FC236}">
                  <a16:creationId xmlns:a16="http://schemas.microsoft.com/office/drawing/2014/main" id="{91B88A92-2236-4D4B-8596-29F3B87C9D03}"/>
                </a:ext>
              </a:extLst>
            </p:cNvPr>
            <p:cNvSpPr>
              <a:spLocks noChangeArrowheads="1"/>
            </p:cNvSpPr>
            <p:nvPr/>
          </p:nvSpPr>
          <p:spPr bwMode="auto">
            <a:xfrm>
              <a:off x="225" y="1035"/>
              <a:ext cx="214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en-US" altLang="zh-CN" sz="2800" b="1" baseline="-25000">
                  <a:solidFill>
                    <a:schemeClr val="tx2"/>
                  </a:solidFill>
                  <a:ea typeface="楷体_GB2312" pitchFamily="49" charset="-122"/>
                </a:rPr>
                <a:t>WSN</a:t>
              </a:r>
              <a:r>
                <a:rPr kumimoji="0" lang="zh-CN" altLang="en-US" sz="2800" b="1" baseline="-25000">
                  <a:solidFill>
                    <a:schemeClr val="tx2"/>
                  </a:solidFill>
                  <a:ea typeface="楷体_GB2312" pitchFamily="49" charset="-122"/>
                </a:rPr>
                <a:t>体系结构：平面拓扑结构</a:t>
              </a:r>
            </a:p>
          </p:txBody>
        </p:sp>
        <p:sp>
          <p:nvSpPr>
            <p:cNvPr id="11" name="右箭头 10">
              <a:extLst>
                <a:ext uri="{FF2B5EF4-FFF2-40B4-BE49-F238E27FC236}">
                  <a16:creationId xmlns:a16="http://schemas.microsoft.com/office/drawing/2014/main" id="{91274A28-A3EF-481A-8B26-DA82EB903F72}"/>
                </a:ext>
              </a:extLst>
            </p:cNvPr>
            <p:cNvSpPr/>
            <p:nvPr/>
          </p:nvSpPr>
          <p:spPr>
            <a:xfrm>
              <a:off x="2354" y="1080"/>
              <a:ext cx="346" cy="27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0" lang="zh-CN" altLang="en-US" sz="1400" baseline="-25000"/>
            </a:p>
          </p:txBody>
        </p:sp>
        <p:pic>
          <p:nvPicPr>
            <p:cNvPr id="48137" name="Picture 6">
              <a:extLst>
                <a:ext uri="{FF2B5EF4-FFF2-40B4-BE49-F238E27FC236}">
                  <a16:creationId xmlns:a16="http://schemas.microsoft.com/office/drawing/2014/main" id="{92C5399A-65A2-42DF-99E8-77C49792E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 y="1601"/>
              <a:ext cx="2922" cy="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矩形 16">
              <a:extLst>
                <a:ext uri="{FF2B5EF4-FFF2-40B4-BE49-F238E27FC236}">
                  <a16:creationId xmlns:a16="http://schemas.microsoft.com/office/drawing/2014/main" id="{72B13F59-2EF9-4BD9-9007-FEAE0F1942EA}"/>
                </a:ext>
              </a:extLst>
            </p:cNvPr>
            <p:cNvSpPr>
              <a:spLocks noChangeArrowheads="1"/>
            </p:cNvSpPr>
            <p:nvPr/>
          </p:nvSpPr>
          <p:spPr bwMode="auto">
            <a:xfrm>
              <a:off x="3456" y="2610"/>
              <a:ext cx="214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en-US" altLang="zh-CN" sz="2800" b="1" baseline="-25000">
                  <a:solidFill>
                    <a:schemeClr val="tx2"/>
                  </a:solidFill>
                  <a:ea typeface="楷体_GB2312" pitchFamily="49" charset="-122"/>
                </a:rPr>
                <a:t>WSN</a:t>
              </a:r>
              <a:r>
                <a:rPr kumimoji="0" lang="zh-CN" altLang="en-US" sz="2800" b="1" baseline="-25000">
                  <a:solidFill>
                    <a:schemeClr val="tx2"/>
                  </a:solidFill>
                  <a:ea typeface="楷体_GB2312" pitchFamily="49" charset="-122"/>
                </a:rPr>
                <a:t>体系结构：逻辑分层结构</a:t>
              </a:r>
            </a:p>
          </p:txBody>
        </p:sp>
        <p:sp>
          <p:nvSpPr>
            <p:cNvPr id="18" name="右箭头 17">
              <a:extLst>
                <a:ext uri="{FF2B5EF4-FFF2-40B4-BE49-F238E27FC236}">
                  <a16:creationId xmlns:a16="http://schemas.microsoft.com/office/drawing/2014/main" id="{1F170B13-27E8-4B1C-B8CD-F124FCA925E1}"/>
                </a:ext>
              </a:extLst>
            </p:cNvPr>
            <p:cNvSpPr/>
            <p:nvPr/>
          </p:nvSpPr>
          <p:spPr>
            <a:xfrm flipH="1">
              <a:off x="3060" y="2655"/>
              <a:ext cx="405" cy="27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0" lang="zh-CN" altLang="en-US" sz="1400" baseline="-2500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1">
            <a:extLst>
              <a:ext uri="{FF2B5EF4-FFF2-40B4-BE49-F238E27FC236}">
                <a16:creationId xmlns:a16="http://schemas.microsoft.com/office/drawing/2014/main" id="{EA13FDE2-EFF9-4B63-B87D-5A7A16117ED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49155" name="Rectangle 2">
            <a:extLst>
              <a:ext uri="{FF2B5EF4-FFF2-40B4-BE49-F238E27FC236}">
                <a16:creationId xmlns:a16="http://schemas.microsoft.com/office/drawing/2014/main" id="{1CA81C67-0537-419B-BFDC-C077BFC13ACC}"/>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grpSp>
        <p:nvGrpSpPr>
          <p:cNvPr id="49156" name="Group 16">
            <a:extLst>
              <a:ext uri="{FF2B5EF4-FFF2-40B4-BE49-F238E27FC236}">
                <a16:creationId xmlns:a16="http://schemas.microsoft.com/office/drawing/2014/main" id="{8B189489-9519-412A-9EDF-5E64A75E977A}"/>
              </a:ext>
            </a:extLst>
          </p:cNvPr>
          <p:cNvGrpSpPr>
            <a:grpSpLocks/>
          </p:cNvGrpSpPr>
          <p:nvPr/>
        </p:nvGrpSpPr>
        <p:grpSpPr bwMode="auto">
          <a:xfrm>
            <a:off x="323850" y="1412875"/>
            <a:ext cx="8329613" cy="5040313"/>
            <a:chOff x="204" y="890"/>
            <a:chExt cx="5247" cy="3175"/>
          </a:xfrm>
        </p:grpSpPr>
        <p:sp>
          <p:nvSpPr>
            <p:cNvPr id="49157" name="Rectangle 3">
              <a:extLst>
                <a:ext uri="{FF2B5EF4-FFF2-40B4-BE49-F238E27FC236}">
                  <a16:creationId xmlns:a16="http://schemas.microsoft.com/office/drawing/2014/main" id="{BEC5789A-AD5F-4FB5-8D4E-9973546DB964}"/>
                </a:ext>
              </a:extLst>
            </p:cNvPr>
            <p:cNvSpPr>
              <a:spLocks noChangeArrowheads="1"/>
            </p:cNvSpPr>
            <p:nvPr/>
          </p:nvSpPr>
          <p:spPr bwMode="auto">
            <a:xfrm>
              <a:off x="204" y="890"/>
              <a:ext cx="2041"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r>
                <a:rPr lang="en-US" altLang="zh-CN" b="1">
                  <a:solidFill>
                    <a:srgbClr val="CC0000"/>
                  </a:solidFill>
                  <a:ea typeface="隶书" panose="02010509060101010101" pitchFamily="49" charset="-122"/>
                </a:rPr>
                <a:t>WSN </a:t>
              </a:r>
              <a:r>
                <a:rPr lang="zh-CN" altLang="en-US" b="1">
                  <a:solidFill>
                    <a:srgbClr val="CC0000"/>
                  </a:solidFill>
                  <a:ea typeface="隶书" panose="02010509060101010101" pitchFamily="49" charset="-122"/>
                </a:rPr>
                <a:t>体系结构</a:t>
              </a:r>
            </a:p>
          </p:txBody>
        </p:sp>
        <p:pic>
          <p:nvPicPr>
            <p:cNvPr id="49158" name="Picture 2">
              <a:extLst>
                <a:ext uri="{FF2B5EF4-FFF2-40B4-BE49-F238E27FC236}">
                  <a16:creationId xmlns:a16="http://schemas.microsoft.com/office/drawing/2014/main" id="{08289F37-39DA-49FB-A593-43965316F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 y="1410"/>
              <a:ext cx="2928"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3">
              <a:extLst>
                <a:ext uri="{FF2B5EF4-FFF2-40B4-BE49-F238E27FC236}">
                  <a16:creationId xmlns:a16="http://schemas.microsoft.com/office/drawing/2014/main" id="{C0DE58A8-5FCC-41EE-B356-47AE258B9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 y="2889"/>
              <a:ext cx="2970"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矩形 8">
              <a:extLst>
                <a:ext uri="{FF2B5EF4-FFF2-40B4-BE49-F238E27FC236}">
                  <a16:creationId xmlns:a16="http://schemas.microsoft.com/office/drawing/2014/main" id="{DF9474EF-AF54-436C-8C4F-01A97EB94012}"/>
                </a:ext>
              </a:extLst>
            </p:cNvPr>
            <p:cNvSpPr>
              <a:spLocks noChangeArrowheads="1"/>
            </p:cNvSpPr>
            <p:nvPr/>
          </p:nvSpPr>
          <p:spPr bwMode="auto">
            <a:xfrm>
              <a:off x="456" y="1590"/>
              <a:ext cx="1493" cy="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zh-CN" altLang="en-US" sz="2800" b="1" baseline="-25000">
                  <a:solidFill>
                    <a:schemeClr val="tx2"/>
                  </a:solidFill>
                  <a:latin typeface="Arial" panose="020B0604020202020204" pitchFamily="34" charset="0"/>
                  <a:ea typeface="楷体_GB2312" pitchFamily="49" charset="-122"/>
                </a:rPr>
                <a:t>传感器节点体系结构</a:t>
              </a: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endParaRPr kumimoji="0" lang="zh-CN" altLang="en-US" sz="2800" b="1" baseline="-25000">
                <a:solidFill>
                  <a:schemeClr val="tx2"/>
                </a:solidFill>
                <a:latin typeface="Arial" panose="020B0604020202020204" pitchFamily="34" charset="0"/>
                <a:ea typeface="楷体_GB2312" pitchFamily="49" charset="-122"/>
              </a:endParaRPr>
            </a:p>
            <a:p>
              <a:pPr eaLnBrk="1" hangingPunct="1">
                <a:spcBef>
                  <a:spcPct val="0"/>
                </a:spcBef>
                <a:buClrTx/>
                <a:buFontTx/>
                <a:buNone/>
              </a:pPr>
              <a:r>
                <a:rPr kumimoji="0" lang="zh-CN" altLang="en-US" sz="2800" b="1" baseline="-25000">
                  <a:solidFill>
                    <a:schemeClr val="tx2"/>
                  </a:solidFill>
                  <a:latin typeface="Arial" panose="020B0604020202020204" pitchFamily="34" charset="0"/>
                  <a:ea typeface="楷体_GB2312" pitchFamily="49" charset="-122"/>
                </a:rPr>
                <a:t>传感器网络协议栈</a:t>
              </a:r>
            </a:p>
          </p:txBody>
        </p:sp>
        <p:sp>
          <p:nvSpPr>
            <p:cNvPr id="12" name="右箭头 11">
              <a:extLst>
                <a:ext uri="{FF2B5EF4-FFF2-40B4-BE49-F238E27FC236}">
                  <a16:creationId xmlns:a16="http://schemas.microsoft.com/office/drawing/2014/main" id="{6FB90E9F-4EBB-4A9B-8488-F4D29EC37A71}"/>
                </a:ext>
              </a:extLst>
            </p:cNvPr>
            <p:cNvSpPr/>
            <p:nvPr/>
          </p:nvSpPr>
          <p:spPr>
            <a:xfrm>
              <a:off x="1986" y="1635"/>
              <a:ext cx="436" cy="27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kumimoji="0" lang="zh-CN" altLang="zh-CN" sz="1400" b="1" baseline="-25000">
                <a:solidFill>
                  <a:schemeClr val="tx2"/>
                </a:solidFill>
                <a:latin typeface="Calibri" pitchFamily="34" charset="0"/>
                <a:ea typeface="楷体_GB2312" pitchFamily="49" charset="-122"/>
              </a:endParaRPr>
            </a:p>
          </p:txBody>
        </p:sp>
        <p:sp>
          <p:nvSpPr>
            <p:cNvPr id="13" name="右箭头 12">
              <a:extLst>
                <a:ext uri="{FF2B5EF4-FFF2-40B4-BE49-F238E27FC236}">
                  <a16:creationId xmlns:a16="http://schemas.microsoft.com/office/drawing/2014/main" id="{7C9E1008-427D-4C89-A582-7EA7489D0916}"/>
                </a:ext>
              </a:extLst>
            </p:cNvPr>
            <p:cNvSpPr/>
            <p:nvPr/>
          </p:nvSpPr>
          <p:spPr>
            <a:xfrm>
              <a:off x="1986" y="3249"/>
              <a:ext cx="436" cy="27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kumimoji="0" lang="zh-CN" altLang="zh-CN" sz="1400" b="1" baseline="-25000">
                <a:solidFill>
                  <a:schemeClr val="tx2"/>
                </a:solidFill>
                <a:latin typeface="Calibri" pitchFamily="34" charset="0"/>
                <a:ea typeface="楷体_GB2312" pitchFamily="49" charset="-122"/>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a:extLst>
              <a:ext uri="{FF2B5EF4-FFF2-40B4-BE49-F238E27FC236}">
                <a16:creationId xmlns:a16="http://schemas.microsoft.com/office/drawing/2014/main" id="{BE003289-C76F-410D-9F11-32CD8172184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0179" name="Rectangle 2">
            <a:extLst>
              <a:ext uri="{FF2B5EF4-FFF2-40B4-BE49-F238E27FC236}">
                <a16:creationId xmlns:a16="http://schemas.microsoft.com/office/drawing/2014/main" id="{45FC4899-D4CC-4E9F-8047-C6C0C73A3BFD}"/>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sp>
        <p:nvSpPr>
          <p:cNvPr id="50180" name="Rectangle 3">
            <a:extLst>
              <a:ext uri="{FF2B5EF4-FFF2-40B4-BE49-F238E27FC236}">
                <a16:creationId xmlns:a16="http://schemas.microsoft.com/office/drawing/2014/main" id="{F15B2BA1-DA7F-4BB1-90C3-6A006977B27F}"/>
              </a:ext>
            </a:extLst>
          </p:cNvPr>
          <p:cNvSpPr>
            <a:spLocks noChangeArrowheads="1"/>
          </p:cNvSpPr>
          <p:nvPr/>
        </p:nvSpPr>
        <p:spPr bwMode="auto">
          <a:xfrm>
            <a:off x="323850" y="1412875"/>
            <a:ext cx="3240088"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r>
              <a:rPr lang="en-US" altLang="zh-CN" b="1">
                <a:solidFill>
                  <a:srgbClr val="CC0000"/>
                </a:solidFill>
                <a:ea typeface="隶书" panose="02010509060101010101" pitchFamily="49" charset="-122"/>
              </a:rPr>
              <a:t>WSN </a:t>
            </a:r>
            <a:r>
              <a:rPr lang="zh-CN" altLang="en-US" b="1">
                <a:solidFill>
                  <a:srgbClr val="CC0000"/>
                </a:solidFill>
                <a:ea typeface="隶书" panose="02010509060101010101" pitchFamily="49" charset="-122"/>
              </a:rPr>
              <a:t>通信</a:t>
            </a:r>
          </a:p>
        </p:txBody>
      </p:sp>
      <p:pic>
        <p:nvPicPr>
          <p:cNvPr id="50181" name="Picture 2">
            <a:extLst>
              <a:ext uri="{FF2B5EF4-FFF2-40B4-BE49-F238E27FC236}">
                <a16:creationId xmlns:a16="http://schemas.microsoft.com/office/drawing/2014/main" id="{A618C6CA-3A83-4C19-9144-50FF50ECA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840537"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矩形 3">
            <a:extLst>
              <a:ext uri="{FF2B5EF4-FFF2-40B4-BE49-F238E27FC236}">
                <a16:creationId xmlns:a16="http://schemas.microsoft.com/office/drawing/2014/main" id="{A80DC611-AAA9-48C3-A09D-364FF40D2A2F}"/>
              </a:ext>
            </a:extLst>
          </p:cNvPr>
          <p:cNvSpPr>
            <a:spLocks noChangeArrowheads="1"/>
          </p:cNvSpPr>
          <p:nvPr/>
        </p:nvSpPr>
        <p:spPr bwMode="auto">
          <a:xfrm>
            <a:off x="3348038" y="6453188"/>
            <a:ext cx="36941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en-US" altLang="zh-CN" sz="2800" b="1" baseline="-25000">
                <a:solidFill>
                  <a:schemeClr val="tx2"/>
                </a:solidFill>
                <a:ea typeface="楷体_GB2312" pitchFamily="49" charset="-122"/>
              </a:rPr>
              <a:t>WSN</a:t>
            </a:r>
            <a:r>
              <a:rPr kumimoji="0" lang="zh-CN" altLang="en-US" sz="2800" b="1" baseline="-25000">
                <a:solidFill>
                  <a:schemeClr val="tx2"/>
                </a:solidFill>
                <a:ea typeface="楷体_GB2312" pitchFamily="49" charset="-122"/>
              </a:rPr>
              <a:t>在无线通信框架中的位置</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1">
            <a:extLst>
              <a:ext uri="{FF2B5EF4-FFF2-40B4-BE49-F238E27FC236}">
                <a16:creationId xmlns:a16="http://schemas.microsoft.com/office/drawing/2014/main" id="{E21DA55E-6E2C-4867-83D4-B5FE4C08972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1203" name="Rectangle 3">
            <a:extLst>
              <a:ext uri="{FF2B5EF4-FFF2-40B4-BE49-F238E27FC236}">
                <a16:creationId xmlns:a16="http://schemas.microsoft.com/office/drawing/2014/main" id="{0FC8CB28-FB8C-4966-9883-EC20FF828C88}"/>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pic>
        <p:nvPicPr>
          <p:cNvPr id="51204" name="Picture 5">
            <a:extLst>
              <a:ext uri="{FF2B5EF4-FFF2-40B4-BE49-F238E27FC236}">
                <a16:creationId xmlns:a16="http://schemas.microsoft.com/office/drawing/2014/main" id="{3035C5DD-AEC5-4AC1-A5A5-7B2214C01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05038"/>
            <a:ext cx="4608513" cy="251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4">
            <a:extLst>
              <a:ext uri="{FF2B5EF4-FFF2-40B4-BE49-F238E27FC236}">
                <a16:creationId xmlns:a16="http://schemas.microsoft.com/office/drawing/2014/main" id="{5CBD7596-A5FA-4491-9DB7-919614E1D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557338"/>
            <a:ext cx="39973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a:extLst>
              <a:ext uri="{FF2B5EF4-FFF2-40B4-BE49-F238E27FC236}">
                <a16:creationId xmlns:a16="http://schemas.microsoft.com/office/drawing/2014/main" id="{68CAE479-1B9C-49A6-9BF4-BFF0603AF98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2227" name="Rectangle 2">
            <a:extLst>
              <a:ext uri="{FF2B5EF4-FFF2-40B4-BE49-F238E27FC236}">
                <a16:creationId xmlns:a16="http://schemas.microsoft.com/office/drawing/2014/main" id="{73EE66A0-9827-4F7B-98C0-E59348E4E6DD}"/>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1.5  </a:t>
            </a:r>
            <a:r>
              <a:rPr lang="zh-CN" altLang="en-US" sz="6000" b="1">
                <a:solidFill>
                  <a:schemeClr val="tx2"/>
                </a:solidFill>
                <a:ea typeface="隶书" panose="02010509060101010101" pitchFamily="49" charset="-122"/>
              </a:rPr>
              <a:t>物联网核心技术</a:t>
            </a:r>
          </a:p>
        </p:txBody>
      </p:sp>
      <p:grpSp>
        <p:nvGrpSpPr>
          <p:cNvPr id="52228" name="Group 7">
            <a:extLst>
              <a:ext uri="{FF2B5EF4-FFF2-40B4-BE49-F238E27FC236}">
                <a16:creationId xmlns:a16="http://schemas.microsoft.com/office/drawing/2014/main" id="{E02FE0B4-8CA7-4805-8E23-D232CA1D862C}"/>
              </a:ext>
            </a:extLst>
          </p:cNvPr>
          <p:cNvGrpSpPr>
            <a:grpSpLocks/>
          </p:cNvGrpSpPr>
          <p:nvPr/>
        </p:nvGrpSpPr>
        <p:grpSpPr bwMode="auto">
          <a:xfrm>
            <a:off x="684213" y="1484313"/>
            <a:ext cx="7991475" cy="5248275"/>
            <a:chOff x="567" y="845"/>
            <a:chExt cx="4731" cy="3215"/>
          </a:xfrm>
        </p:grpSpPr>
        <p:pic>
          <p:nvPicPr>
            <p:cNvPr id="52229" name="Picture 5">
              <a:extLst>
                <a:ext uri="{FF2B5EF4-FFF2-40B4-BE49-F238E27FC236}">
                  <a16:creationId xmlns:a16="http://schemas.microsoft.com/office/drawing/2014/main" id="{0333F3F9-D96A-444A-96C6-50A9076C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845"/>
              <a:ext cx="4731" cy="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30" name="Rectangle 6">
              <a:extLst>
                <a:ext uri="{FF2B5EF4-FFF2-40B4-BE49-F238E27FC236}">
                  <a16:creationId xmlns:a16="http://schemas.microsoft.com/office/drawing/2014/main" id="{B29D451C-6929-45A3-A4D9-A9B35303443D}"/>
                </a:ext>
              </a:extLst>
            </p:cNvPr>
            <p:cNvSpPr>
              <a:spLocks noChangeArrowheads="1"/>
            </p:cNvSpPr>
            <p:nvPr/>
          </p:nvSpPr>
          <p:spPr bwMode="auto">
            <a:xfrm>
              <a:off x="3923" y="845"/>
              <a:ext cx="1361" cy="47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endParaRPr lang="zh-CN" altLang="zh-CN" b="1">
                <a:solidFill>
                  <a:schemeClr val="accent2"/>
                </a:solidFill>
                <a:ea typeface="隶书" panose="02010509060101010101" pitchFamily="49" charset="-122"/>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1">
            <a:extLst>
              <a:ext uri="{FF2B5EF4-FFF2-40B4-BE49-F238E27FC236}">
                <a16:creationId xmlns:a16="http://schemas.microsoft.com/office/drawing/2014/main" id="{E295B9C0-2C0B-4555-8588-4ACA726EE28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3251" name="Rectangle 2">
            <a:extLst>
              <a:ext uri="{FF2B5EF4-FFF2-40B4-BE49-F238E27FC236}">
                <a16:creationId xmlns:a16="http://schemas.microsoft.com/office/drawing/2014/main" id="{92D12C19-FC80-498D-B276-F93A7A4D041E}"/>
              </a:ext>
            </a:extLst>
          </p:cNvPr>
          <p:cNvSpPr>
            <a:spLocks noChangeArrowheads="1"/>
          </p:cNvSpPr>
          <p:nvPr/>
        </p:nvSpPr>
        <p:spPr bwMode="auto">
          <a:xfrm>
            <a:off x="755650" y="1916113"/>
            <a:ext cx="7862888"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l"/>
            </a:pPr>
            <a:r>
              <a:rPr lang="en-US" altLang="zh-CN" sz="3600" b="1">
                <a:latin typeface="Tahoma" panose="020B0604030504040204" pitchFamily="34" charset="0"/>
              </a:rPr>
              <a:t> </a:t>
            </a:r>
            <a:r>
              <a:rPr lang="zh-CN" altLang="en-US" sz="3600" b="1">
                <a:latin typeface="Tahoma" panose="020B0604030504040204" pitchFamily="34" charset="0"/>
              </a:rPr>
              <a:t>物联网概述</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bg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a:t>
            </a:r>
            <a:r>
              <a:rPr lang="zh-CN" altLang="en-US" sz="3600" b="1">
                <a:solidFill>
                  <a:schemeClr val="accent1"/>
                </a:solidFill>
                <a:latin typeface="Tahoma" panose="020B0604030504040204" pitchFamily="34" charset="0"/>
              </a:rPr>
              <a:t>物联网应用与管理</a:t>
            </a:r>
          </a:p>
          <a:p>
            <a:pPr algn="just" eaLnBrk="1" hangingPunct="1">
              <a:lnSpc>
                <a:spcPct val="140000"/>
              </a:lnSpc>
              <a:spcBef>
                <a:spcPct val="0"/>
              </a:spcBef>
              <a:buClrTx/>
              <a:buFont typeface="Wingdings" panose="05000000000000000000" pitchFamily="2" charset="2"/>
              <a:buChar char="l"/>
            </a:pPr>
            <a:endParaRPr lang="zh-CN" altLang="en-US" sz="1200" b="1">
              <a:solidFill>
                <a:schemeClr val="accent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物联网发展趋势</a:t>
            </a:r>
          </a:p>
          <a:p>
            <a:pPr algn="just" eaLnBrk="1" hangingPunct="1">
              <a:lnSpc>
                <a:spcPct val="140000"/>
              </a:lnSpc>
              <a:spcBef>
                <a:spcPct val="0"/>
              </a:spcBef>
              <a:buClrTx/>
              <a:buFont typeface="Wingdings" panose="05000000000000000000" pitchFamily="2" charset="2"/>
              <a:buChar char="l"/>
            </a:pPr>
            <a:endParaRPr lang="zh-CN" altLang="en-US" sz="12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l"/>
            </a:pPr>
            <a:r>
              <a:rPr lang="zh-CN" altLang="en-US" sz="3600" b="1">
                <a:latin typeface="Tahoma" panose="020B0604030504040204" pitchFamily="34" charset="0"/>
              </a:rPr>
              <a:t> 物联网产业发展模式</a:t>
            </a:r>
          </a:p>
        </p:txBody>
      </p:sp>
      <p:sp>
        <p:nvSpPr>
          <p:cNvPr id="53252" name="Rectangle 3">
            <a:extLst>
              <a:ext uri="{FF2B5EF4-FFF2-40B4-BE49-F238E27FC236}">
                <a16:creationId xmlns:a16="http://schemas.microsoft.com/office/drawing/2014/main" id="{27F0F848-6F6F-4359-AB85-9E85EEA94A7B}"/>
              </a:ext>
            </a:extLst>
          </p:cNvPr>
          <p:cNvSpPr>
            <a:spLocks noChangeArrowheads="1"/>
          </p:cNvSpPr>
          <p:nvPr/>
        </p:nvSpPr>
        <p:spPr bwMode="auto">
          <a:xfrm>
            <a:off x="900113" y="115888"/>
            <a:ext cx="7391400" cy="118903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zh-CN" altLang="en-US" sz="7200" b="1">
                <a:solidFill>
                  <a:schemeClr val="tx2"/>
                </a:solidFill>
                <a:latin typeface="隶书" panose="02010509060101010101" pitchFamily="49" charset="-122"/>
                <a:ea typeface="隶书" panose="02010509060101010101" pitchFamily="49" charset="-122"/>
              </a:rPr>
              <a:t>目录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2408E1EE-DD8D-4A8E-B42D-88F779F7D3F6}"/>
              </a:ext>
            </a:extLst>
          </p:cNvPr>
          <p:cNvSpPr>
            <a:spLocks noChangeArrowheads="1"/>
          </p:cNvSpPr>
          <p:nvPr/>
        </p:nvSpPr>
        <p:spPr bwMode="auto">
          <a:xfrm>
            <a:off x="250825" y="1628775"/>
            <a:ext cx="8713788"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zh-CN" altLang="en-US" sz="2400" b="1">
                <a:latin typeface="Tahoma" panose="020B0604030504040204" pitchFamily="34" charset="0"/>
              </a:rPr>
              <a:t>物联网的概念分为广义和狭义两方面</a:t>
            </a:r>
          </a:p>
          <a:p>
            <a:pPr algn="just" eaLnBrk="1" hangingPunct="1">
              <a:lnSpc>
                <a:spcPct val="140000"/>
              </a:lnSpc>
              <a:spcBef>
                <a:spcPct val="0"/>
              </a:spcBef>
              <a:buClrTx/>
              <a:buFont typeface="Wingdings" panose="05000000000000000000" pitchFamily="2" charset="2"/>
              <a:buChar char="Ø"/>
            </a:pPr>
            <a:endParaRPr lang="zh-CN" altLang="en-US" sz="1200" b="1">
              <a:latin typeface="Tahoma" panose="020B0604030504040204" pitchFamily="34" charset="0"/>
            </a:endParaRPr>
          </a:p>
          <a:p>
            <a:pPr lvl="1" algn="just" eaLnBrk="1" hangingPunct="1">
              <a:lnSpc>
                <a:spcPct val="140000"/>
              </a:lnSpc>
              <a:spcBef>
                <a:spcPct val="0"/>
              </a:spcBef>
              <a:buClrTx/>
              <a:buFontTx/>
              <a:buChar char="•"/>
            </a:pPr>
            <a:r>
              <a:rPr lang="zh-CN" altLang="en-US" sz="2600" b="1">
                <a:latin typeface="Tahoma" panose="020B0604030504040204" pitchFamily="34" charset="0"/>
              </a:rPr>
              <a:t> 广义来讲，物联网是一个未来发展的愿景，等同于</a:t>
            </a:r>
            <a:r>
              <a:rPr lang="zh-CN" altLang="en-US" sz="2600" b="1"/>
              <a:t>“</a:t>
            </a:r>
            <a:r>
              <a:rPr lang="zh-CN" altLang="en-US" sz="2600" b="1">
                <a:latin typeface="Tahoma" panose="020B0604030504040204" pitchFamily="34" charset="0"/>
              </a:rPr>
              <a:t>未来的互联网</a:t>
            </a:r>
            <a:r>
              <a:rPr lang="zh-CN" altLang="en-US" sz="2600" b="1"/>
              <a:t>”</a:t>
            </a:r>
            <a:r>
              <a:rPr lang="zh-CN" altLang="en-US" sz="2600" b="1">
                <a:latin typeface="Tahoma" panose="020B0604030504040204" pitchFamily="34" charset="0"/>
              </a:rPr>
              <a:t>，或者是</a:t>
            </a:r>
            <a:r>
              <a:rPr lang="zh-CN" altLang="en-US" sz="2600" b="1"/>
              <a:t>“</a:t>
            </a:r>
            <a:r>
              <a:rPr lang="zh-CN" altLang="en-US" sz="2600" b="1">
                <a:latin typeface="Tahoma" panose="020B0604030504040204" pitchFamily="34" charset="0"/>
              </a:rPr>
              <a:t>泛在网络</a:t>
            </a:r>
            <a:r>
              <a:rPr lang="zh-CN" altLang="en-US" sz="2600" b="1"/>
              <a:t>”</a:t>
            </a:r>
            <a:r>
              <a:rPr lang="zh-CN" altLang="en-US" sz="2600" b="1">
                <a:latin typeface="Tahoma" panose="020B0604030504040204" pitchFamily="34" charset="0"/>
              </a:rPr>
              <a:t>，能够实现人在任何时间、地点，使用任何网络与任何人与物的信息交换，以及物与物之间的信息交换；</a:t>
            </a:r>
          </a:p>
          <a:p>
            <a:pPr lvl="1" algn="just" eaLnBrk="1" hangingPunct="1">
              <a:lnSpc>
                <a:spcPct val="140000"/>
              </a:lnSpc>
              <a:spcBef>
                <a:spcPct val="0"/>
              </a:spcBef>
              <a:buClrTx/>
              <a:buFont typeface="Wingdings" panose="05000000000000000000" pitchFamily="2" charset="2"/>
              <a:buChar char="Ø"/>
            </a:pPr>
            <a:endParaRPr lang="zh-CN" altLang="en-US" sz="1200" b="1">
              <a:latin typeface="Tahoma" panose="020B0604030504040204" pitchFamily="34" charset="0"/>
            </a:endParaRPr>
          </a:p>
          <a:p>
            <a:pPr lvl="1" algn="just" eaLnBrk="1" hangingPunct="1">
              <a:lnSpc>
                <a:spcPct val="140000"/>
              </a:lnSpc>
              <a:spcBef>
                <a:spcPct val="0"/>
              </a:spcBef>
              <a:buClrTx/>
              <a:buFontTx/>
              <a:buChar char="•"/>
            </a:pPr>
            <a:r>
              <a:rPr lang="zh-CN" altLang="en-US" sz="2600" b="1">
                <a:latin typeface="Tahoma" panose="020B0604030504040204" pitchFamily="34" charset="0"/>
              </a:rPr>
              <a:t> 狭义来讲，物联网是物品之间通过传感器连接起来的局域网，不论接入互联网与否，都属于物联网的范畴。</a:t>
            </a:r>
          </a:p>
        </p:txBody>
      </p:sp>
      <p:sp>
        <p:nvSpPr>
          <p:cNvPr id="8195" name="Rectangle 3">
            <a:extLst>
              <a:ext uri="{FF2B5EF4-FFF2-40B4-BE49-F238E27FC236}">
                <a16:creationId xmlns:a16="http://schemas.microsoft.com/office/drawing/2014/main" id="{EF694930-A53B-42F9-A262-4C08B1463A59}"/>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a:extLst>
              <a:ext uri="{FF2B5EF4-FFF2-40B4-BE49-F238E27FC236}">
                <a16:creationId xmlns:a16="http://schemas.microsoft.com/office/drawing/2014/main" id="{1CDD2688-9602-4F04-8F9E-6C9AF5AB7E0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4275" name="Rectangle 2">
            <a:extLst>
              <a:ext uri="{FF2B5EF4-FFF2-40B4-BE49-F238E27FC236}">
                <a16:creationId xmlns:a16="http://schemas.microsoft.com/office/drawing/2014/main" id="{8E6B59C8-9026-4F4E-A620-D6C1B7C492CF}"/>
              </a:ext>
            </a:extLst>
          </p:cNvPr>
          <p:cNvSpPr>
            <a:spLocks noChangeArrowheads="1"/>
          </p:cNvSpPr>
          <p:nvPr/>
        </p:nvSpPr>
        <p:spPr bwMode="auto">
          <a:xfrm>
            <a:off x="900113" y="2205038"/>
            <a:ext cx="7272337" cy="303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3600" b="1"/>
              <a:t>  </a:t>
            </a:r>
            <a:r>
              <a:rPr lang="zh-CN" altLang="en-US" sz="3600" b="1">
                <a:latin typeface="Tahoma" panose="020B0604030504040204" pitchFamily="34" charset="0"/>
              </a:rPr>
              <a:t>物联网应用</a:t>
            </a:r>
          </a:p>
          <a:p>
            <a:pPr algn="just" eaLnBrk="1" hangingPunct="1">
              <a:lnSpc>
                <a:spcPct val="140000"/>
              </a:lnSpc>
              <a:spcBef>
                <a:spcPct val="0"/>
              </a:spcBef>
              <a:buClrTx/>
              <a:buFont typeface="Wingdings" panose="05000000000000000000" pitchFamily="2" charset="2"/>
              <a:buChar char="Ø"/>
            </a:pPr>
            <a:endParaRPr lang="zh-CN" altLang="en-US" sz="3600" b="1">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sz="3600" b="1">
                <a:latin typeface="Tahoma" panose="020B0604030504040204" pitchFamily="34" charset="0"/>
              </a:rPr>
              <a:t> 物联网管理</a:t>
            </a:r>
          </a:p>
          <a:p>
            <a:pPr algn="just" eaLnBrk="1" hangingPunct="1">
              <a:lnSpc>
                <a:spcPct val="140000"/>
              </a:lnSpc>
              <a:spcBef>
                <a:spcPct val="0"/>
              </a:spcBef>
              <a:buClrTx/>
              <a:buFont typeface="Wingdings" panose="05000000000000000000" pitchFamily="2" charset="2"/>
              <a:buChar char="Ø"/>
            </a:pPr>
            <a:endParaRPr lang="en-US" altLang="zh-CN" sz="3000" b="1">
              <a:latin typeface="Tahoma" panose="020B0604030504040204" pitchFamily="34" charset="0"/>
            </a:endParaRPr>
          </a:p>
        </p:txBody>
      </p:sp>
      <p:sp>
        <p:nvSpPr>
          <p:cNvPr id="54276" name="Rectangle 4">
            <a:extLst>
              <a:ext uri="{FF2B5EF4-FFF2-40B4-BE49-F238E27FC236}">
                <a16:creationId xmlns:a16="http://schemas.microsoft.com/office/drawing/2014/main" id="{1C1D4025-2321-4F48-B14C-451203D154F6}"/>
              </a:ext>
            </a:extLst>
          </p:cNvPr>
          <p:cNvSpPr>
            <a:spLocks noChangeArrowheads="1"/>
          </p:cNvSpPr>
          <p:nvPr/>
        </p:nvSpPr>
        <p:spPr bwMode="auto">
          <a:xfrm>
            <a:off x="827088" y="115888"/>
            <a:ext cx="8208962"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2</a:t>
            </a:r>
            <a:r>
              <a:rPr lang="zh-CN" altLang="en-US" sz="6600" b="1">
                <a:solidFill>
                  <a:schemeClr val="tx2"/>
                </a:solidFill>
                <a:ea typeface="隶书" panose="02010509060101010101" pitchFamily="49" charset="-122"/>
              </a:rPr>
              <a:t>、物联网应用与管理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1">
            <a:extLst>
              <a:ext uri="{FF2B5EF4-FFF2-40B4-BE49-F238E27FC236}">
                <a16:creationId xmlns:a16="http://schemas.microsoft.com/office/drawing/2014/main" id="{881A84A0-1022-46D6-B684-6C683496D6C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6323" name="Rectangle 2">
            <a:extLst>
              <a:ext uri="{FF2B5EF4-FFF2-40B4-BE49-F238E27FC236}">
                <a16:creationId xmlns:a16="http://schemas.microsoft.com/office/drawing/2014/main" id="{0656C80B-2FF8-4F02-BDA2-1C47995F07D9}"/>
              </a:ext>
            </a:extLst>
          </p:cNvPr>
          <p:cNvSpPr>
            <a:spLocks noChangeArrowheads="1"/>
          </p:cNvSpPr>
          <p:nvPr/>
        </p:nvSpPr>
        <p:spPr bwMode="auto">
          <a:xfrm>
            <a:off x="468313" y="1557338"/>
            <a:ext cx="8280400"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400" b="1"/>
              <a:t> </a:t>
            </a:r>
            <a:r>
              <a:rPr lang="en-US" altLang="en-US" sz="2600" b="1"/>
              <a:t>在国家大力推动工业化与信息化两化融合的大背景下，物联网将是工业乃至更多行业信息化过程中一个比较现实的突破口。</a:t>
            </a:r>
            <a:endParaRPr lang="zh-CN" altLang="en-US" sz="2600" b="1"/>
          </a:p>
          <a:p>
            <a:pPr algn="just" eaLnBrk="1" hangingPunct="1">
              <a:lnSpc>
                <a:spcPct val="140000"/>
              </a:lnSpc>
              <a:spcBef>
                <a:spcPct val="0"/>
              </a:spcBef>
              <a:buClrTx/>
              <a:buFont typeface="Wingdings" panose="05000000000000000000" pitchFamily="2" charset="2"/>
              <a:buChar char="Ø"/>
            </a:pPr>
            <a:endParaRPr lang="zh-CN" altLang="en-US" sz="2600" b="1"/>
          </a:p>
          <a:p>
            <a:pPr algn="just" eaLnBrk="1" hangingPunct="1">
              <a:lnSpc>
                <a:spcPct val="140000"/>
              </a:lnSpc>
              <a:spcBef>
                <a:spcPct val="0"/>
              </a:spcBef>
              <a:buClrTx/>
              <a:buFont typeface="Wingdings" panose="05000000000000000000" pitchFamily="2" charset="2"/>
              <a:buChar char="Ø"/>
            </a:pPr>
            <a:r>
              <a:rPr lang="zh-CN" altLang="en-US" sz="2600" b="1"/>
              <a:t> </a:t>
            </a:r>
            <a:r>
              <a:rPr lang="en-US" altLang="en-US" sz="2600" b="1"/>
              <a:t>一旦物联网大规模普及，无数的物品需要加装更加小巧智能的传感器，用于动物、植物、机器等物品的传感器与电子标签及配套的接口装置数量将大大超过目前的手机数量。</a:t>
            </a:r>
          </a:p>
        </p:txBody>
      </p:sp>
      <p:sp>
        <p:nvSpPr>
          <p:cNvPr id="55300" name="Rectangle 3">
            <a:extLst>
              <a:ext uri="{FF2B5EF4-FFF2-40B4-BE49-F238E27FC236}">
                <a16:creationId xmlns:a16="http://schemas.microsoft.com/office/drawing/2014/main" id="{18E6330B-2845-4735-8FCF-3B2EC53B30D5}"/>
              </a:ext>
            </a:extLst>
          </p:cNvPr>
          <p:cNvSpPr>
            <a:spLocks noChangeArrowheads="1"/>
          </p:cNvSpPr>
          <p:nvPr/>
        </p:nvSpPr>
        <p:spPr bwMode="auto">
          <a:xfrm>
            <a:off x="1187450" y="115888"/>
            <a:ext cx="74168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1">
            <a:extLst>
              <a:ext uri="{FF2B5EF4-FFF2-40B4-BE49-F238E27FC236}">
                <a16:creationId xmlns:a16="http://schemas.microsoft.com/office/drawing/2014/main" id="{B6EF207D-246D-47D1-94F7-673737BD22F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7347" name="Rectangle 2">
            <a:extLst>
              <a:ext uri="{FF2B5EF4-FFF2-40B4-BE49-F238E27FC236}">
                <a16:creationId xmlns:a16="http://schemas.microsoft.com/office/drawing/2014/main" id="{D726300C-AEBF-4813-A0FA-D493B7A6899E}"/>
              </a:ext>
            </a:extLst>
          </p:cNvPr>
          <p:cNvSpPr>
            <a:spLocks noChangeArrowheads="1"/>
          </p:cNvSpPr>
          <p:nvPr/>
        </p:nvSpPr>
        <p:spPr bwMode="auto">
          <a:xfrm>
            <a:off x="539750" y="1628775"/>
            <a:ext cx="8281988"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600" b="1"/>
              <a:t> </a:t>
            </a:r>
            <a:r>
              <a:rPr lang="en-US" altLang="en-US" sz="2600" b="1"/>
              <a:t>按照目前对物联网的需求，在近年内就需要按亿计的传感器和电子标签。内嵌芯片、传感器、</a:t>
            </a:r>
            <a:r>
              <a:rPr lang="zh-CN" altLang="en-US" sz="2600" b="1"/>
              <a:t>无线射频的“智能物件”</a:t>
            </a:r>
            <a:r>
              <a:rPr lang="en-US" altLang="en-US" sz="2600" b="1"/>
              <a:t>将超过万亿个</a:t>
            </a:r>
            <a:r>
              <a:rPr lang="zh-CN" altLang="en-US" sz="2600" b="1"/>
              <a:t>。</a:t>
            </a:r>
            <a:r>
              <a:rPr lang="en-US" altLang="en-US" sz="2600" b="1"/>
              <a:t>物联网将会发展成为一个上万亿元规模的高科技市场，这将大大推进信息技术元件的生产，给市场带来巨大商机。</a:t>
            </a:r>
            <a:endParaRPr lang="zh-CN" altLang="en-US" sz="2600" b="1"/>
          </a:p>
          <a:p>
            <a:pPr algn="just" eaLnBrk="1" hangingPunct="1">
              <a:lnSpc>
                <a:spcPct val="140000"/>
              </a:lnSpc>
              <a:spcBef>
                <a:spcPct val="0"/>
              </a:spcBef>
              <a:buClrTx/>
              <a:buFont typeface="Wingdings" panose="05000000000000000000" pitchFamily="2" charset="2"/>
              <a:buChar char="Ø"/>
            </a:pPr>
            <a:endParaRPr lang="zh-CN" altLang="en-US" sz="2600" b="1"/>
          </a:p>
          <a:p>
            <a:pPr algn="just" eaLnBrk="1" hangingPunct="1">
              <a:lnSpc>
                <a:spcPct val="140000"/>
              </a:lnSpc>
              <a:spcBef>
                <a:spcPct val="0"/>
              </a:spcBef>
              <a:buClrTx/>
              <a:buFont typeface="Wingdings" panose="05000000000000000000" pitchFamily="2" charset="2"/>
              <a:buChar char="Ø"/>
            </a:pPr>
            <a:r>
              <a:rPr lang="zh-CN" altLang="en-US" sz="2600" b="1"/>
              <a:t> </a:t>
            </a:r>
            <a:r>
              <a:rPr lang="en-US" altLang="en-US" sz="2600" b="1"/>
              <a:t>物联网目前已经在行业信息化、家庭保健、城市安防等实际应用。</a:t>
            </a:r>
            <a:r>
              <a:rPr lang="zh-CN" altLang="en-US" sz="2600" b="1"/>
              <a:t>下</a:t>
            </a:r>
            <a:r>
              <a:rPr lang="en-US" altLang="en-US" sz="2600" b="1"/>
              <a:t>图展示了物联网的应用场景。</a:t>
            </a:r>
          </a:p>
        </p:txBody>
      </p:sp>
      <p:sp>
        <p:nvSpPr>
          <p:cNvPr id="56324" name="Rectangle 4">
            <a:extLst>
              <a:ext uri="{FF2B5EF4-FFF2-40B4-BE49-F238E27FC236}">
                <a16:creationId xmlns:a16="http://schemas.microsoft.com/office/drawing/2014/main" id="{29753041-BE62-43CD-9335-024F37A3C658}"/>
              </a:ext>
            </a:extLst>
          </p:cNvPr>
          <p:cNvSpPr>
            <a:spLocks noChangeArrowheads="1"/>
          </p:cNvSpPr>
          <p:nvPr/>
        </p:nvSpPr>
        <p:spPr bwMode="auto">
          <a:xfrm>
            <a:off x="1187450" y="169863"/>
            <a:ext cx="77771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1">
            <a:extLst>
              <a:ext uri="{FF2B5EF4-FFF2-40B4-BE49-F238E27FC236}">
                <a16:creationId xmlns:a16="http://schemas.microsoft.com/office/drawing/2014/main" id="{E9933F9E-34A1-4450-8557-8F4123E3BD7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7347" name="Rectangle 3">
            <a:extLst>
              <a:ext uri="{FF2B5EF4-FFF2-40B4-BE49-F238E27FC236}">
                <a16:creationId xmlns:a16="http://schemas.microsoft.com/office/drawing/2014/main" id="{8F2EF8BE-39E6-4D2D-9914-89C14FE08926}"/>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pSp>
        <p:nvGrpSpPr>
          <p:cNvPr id="57348" name="Group 82">
            <a:extLst>
              <a:ext uri="{FF2B5EF4-FFF2-40B4-BE49-F238E27FC236}">
                <a16:creationId xmlns:a16="http://schemas.microsoft.com/office/drawing/2014/main" id="{340843EA-D566-4EDA-94FC-0EE0A08B8007}"/>
              </a:ext>
            </a:extLst>
          </p:cNvPr>
          <p:cNvGrpSpPr>
            <a:grpSpLocks/>
          </p:cNvGrpSpPr>
          <p:nvPr/>
        </p:nvGrpSpPr>
        <p:grpSpPr bwMode="auto">
          <a:xfrm>
            <a:off x="498475" y="1484313"/>
            <a:ext cx="8643938" cy="4987925"/>
            <a:chOff x="63" y="655"/>
            <a:chExt cx="5445" cy="3142"/>
          </a:xfrm>
        </p:grpSpPr>
        <p:sp>
          <p:nvSpPr>
            <p:cNvPr id="57349" name="Oval 3">
              <a:extLst>
                <a:ext uri="{FF2B5EF4-FFF2-40B4-BE49-F238E27FC236}">
                  <a16:creationId xmlns:a16="http://schemas.microsoft.com/office/drawing/2014/main" id="{E87FC065-947F-4E48-BEC0-4D5B44049BA2}"/>
                </a:ext>
              </a:extLst>
            </p:cNvPr>
            <p:cNvSpPr>
              <a:spLocks noChangeArrowheads="1"/>
            </p:cNvSpPr>
            <p:nvPr/>
          </p:nvSpPr>
          <p:spPr bwMode="auto">
            <a:xfrm>
              <a:off x="2426" y="1897"/>
              <a:ext cx="817" cy="772"/>
            </a:xfrm>
            <a:prstGeom prst="ellipse">
              <a:avLst/>
            </a:prstGeom>
            <a:solidFill>
              <a:schemeClr val="bg1"/>
            </a:solidFill>
            <a:ln w="57150">
              <a:solidFill>
                <a:srgbClr val="FF9900"/>
              </a:solidFill>
              <a:round/>
              <a:headEnd/>
              <a:tailEnd/>
            </a:ln>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en-US" altLang="zh-CN" sz="1600" b="1" baseline="-25000">
                <a:solidFill>
                  <a:srgbClr val="FF3300"/>
                </a:solidFill>
                <a:latin typeface="Arial" panose="020B0604020202020204" pitchFamily="34" charset="0"/>
              </a:endParaRPr>
            </a:p>
            <a:p>
              <a:pPr algn="ctr" eaLnBrk="1" hangingPunct="1">
                <a:spcBef>
                  <a:spcPct val="0"/>
                </a:spcBef>
                <a:buClrTx/>
                <a:buFontTx/>
                <a:buNone/>
              </a:pPr>
              <a:r>
                <a:rPr lang="zh-CN" altLang="en-US" sz="2400" b="1" baseline="-25000">
                  <a:solidFill>
                    <a:srgbClr val="FF3300"/>
                  </a:solidFill>
                  <a:latin typeface="Arial" panose="020B0604020202020204" pitchFamily="34" charset="0"/>
                </a:rPr>
                <a:t>物联网</a:t>
              </a:r>
            </a:p>
            <a:p>
              <a:pPr algn="ctr" eaLnBrk="1" hangingPunct="1">
                <a:spcBef>
                  <a:spcPct val="0"/>
                </a:spcBef>
                <a:buClrTx/>
                <a:buFontTx/>
                <a:buNone/>
              </a:pPr>
              <a:r>
                <a:rPr lang="zh-CN" altLang="en-US" sz="2400" b="1" baseline="-25000">
                  <a:solidFill>
                    <a:srgbClr val="FF3300"/>
                  </a:solidFill>
                  <a:latin typeface="Arial" panose="020B0604020202020204" pitchFamily="34" charset="0"/>
                </a:rPr>
                <a:t>管理平台</a:t>
              </a:r>
            </a:p>
            <a:p>
              <a:pPr algn="ctr" eaLnBrk="1" hangingPunct="1">
                <a:spcBef>
                  <a:spcPct val="0"/>
                </a:spcBef>
                <a:buClrTx/>
                <a:buFontTx/>
                <a:buNone/>
              </a:pPr>
              <a:endParaRPr lang="en-US" altLang="zh-CN" sz="2400" b="1" baseline="-25000">
                <a:solidFill>
                  <a:srgbClr val="FF3300"/>
                </a:solidFill>
                <a:latin typeface="Arial" panose="020B0604020202020204" pitchFamily="34" charset="0"/>
              </a:endParaRPr>
            </a:p>
          </p:txBody>
        </p:sp>
        <p:sp>
          <p:nvSpPr>
            <p:cNvPr id="57350" name="Text Box 4">
              <a:extLst>
                <a:ext uri="{FF2B5EF4-FFF2-40B4-BE49-F238E27FC236}">
                  <a16:creationId xmlns:a16="http://schemas.microsoft.com/office/drawing/2014/main" id="{3E80E629-5304-4442-A56A-280C67C88385}"/>
                </a:ext>
              </a:extLst>
            </p:cNvPr>
            <p:cNvSpPr txBox="1">
              <a:spLocks noChangeArrowheads="1"/>
            </p:cNvSpPr>
            <p:nvPr/>
          </p:nvSpPr>
          <p:spPr bwMode="auto">
            <a:xfrm>
              <a:off x="1474" y="1893"/>
              <a:ext cx="45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华文楷体" panose="02010600040101010101" pitchFamily="2" charset="-122"/>
                  <a:ea typeface="华文楷体" panose="02010600040101010101" pitchFamily="2" charset="-122"/>
                </a:rPr>
                <a:t>移动</a:t>
              </a:r>
              <a:r>
                <a:rPr lang="en-US" altLang="zh-CN" sz="1600" b="1" baseline="-25000">
                  <a:latin typeface="华文楷体" panose="02010600040101010101" pitchFamily="2" charset="-122"/>
                  <a:ea typeface="华文楷体" panose="02010600040101010101" pitchFamily="2" charset="-122"/>
                </a:rPr>
                <a:t>POS</a:t>
              </a:r>
            </a:p>
          </p:txBody>
        </p:sp>
        <p:sp>
          <p:nvSpPr>
            <p:cNvPr id="57351" name="Text Box 5">
              <a:extLst>
                <a:ext uri="{FF2B5EF4-FFF2-40B4-BE49-F238E27FC236}">
                  <a16:creationId xmlns:a16="http://schemas.microsoft.com/office/drawing/2014/main" id="{1BF7E1B8-30CC-4BBE-A890-1D7D2BCC0B08}"/>
                </a:ext>
              </a:extLst>
            </p:cNvPr>
            <p:cNvSpPr txBox="1">
              <a:spLocks noChangeArrowheads="1"/>
            </p:cNvSpPr>
            <p:nvPr/>
          </p:nvSpPr>
          <p:spPr bwMode="auto">
            <a:xfrm>
              <a:off x="3152" y="2838"/>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金融</a:t>
              </a:r>
            </a:p>
          </p:txBody>
        </p:sp>
        <p:sp>
          <p:nvSpPr>
            <p:cNvPr id="57352" name="Text Box 6">
              <a:extLst>
                <a:ext uri="{FF2B5EF4-FFF2-40B4-BE49-F238E27FC236}">
                  <a16:creationId xmlns:a16="http://schemas.microsoft.com/office/drawing/2014/main" id="{0D7F0637-9BFF-4F62-B7F0-1D835FD4F799}"/>
                </a:ext>
              </a:extLst>
            </p:cNvPr>
            <p:cNvSpPr txBox="1">
              <a:spLocks noChangeArrowheads="1"/>
            </p:cNvSpPr>
            <p:nvPr/>
          </p:nvSpPr>
          <p:spPr bwMode="auto">
            <a:xfrm>
              <a:off x="1606" y="2113"/>
              <a:ext cx="38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供应链</a:t>
              </a:r>
            </a:p>
          </p:txBody>
        </p:sp>
        <p:sp>
          <p:nvSpPr>
            <p:cNvPr id="57353" name="Text Box 7">
              <a:extLst>
                <a:ext uri="{FF2B5EF4-FFF2-40B4-BE49-F238E27FC236}">
                  <a16:creationId xmlns:a16="http://schemas.microsoft.com/office/drawing/2014/main" id="{03B1B9E6-6EDD-4769-9781-1EF61E03819F}"/>
                </a:ext>
              </a:extLst>
            </p:cNvPr>
            <p:cNvSpPr txBox="1">
              <a:spLocks noChangeArrowheads="1"/>
            </p:cNvSpPr>
            <p:nvPr/>
          </p:nvSpPr>
          <p:spPr bwMode="auto">
            <a:xfrm>
              <a:off x="2064" y="1337"/>
              <a:ext cx="46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智能运输</a:t>
              </a:r>
            </a:p>
          </p:txBody>
        </p:sp>
        <p:sp>
          <p:nvSpPr>
            <p:cNvPr id="57354" name="Text Box 8">
              <a:extLst>
                <a:ext uri="{FF2B5EF4-FFF2-40B4-BE49-F238E27FC236}">
                  <a16:creationId xmlns:a16="http://schemas.microsoft.com/office/drawing/2014/main" id="{0EB16EE5-6F2C-424A-A866-2E2D86199DB4}"/>
                </a:ext>
              </a:extLst>
            </p:cNvPr>
            <p:cNvSpPr txBox="1">
              <a:spLocks noChangeArrowheads="1"/>
            </p:cNvSpPr>
            <p:nvPr/>
          </p:nvSpPr>
          <p:spPr bwMode="auto">
            <a:xfrm>
              <a:off x="1383" y="1704"/>
              <a:ext cx="55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工业自动化</a:t>
              </a:r>
            </a:p>
          </p:txBody>
        </p:sp>
        <p:sp>
          <p:nvSpPr>
            <p:cNvPr id="57355" name="Text Box 9">
              <a:extLst>
                <a:ext uri="{FF2B5EF4-FFF2-40B4-BE49-F238E27FC236}">
                  <a16:creationId xmlns:a16="http://schemas.microsoft.com/office/drawing/2014/main" id="{4A69A563-0F38-457E-B538-DE6173475208}"/>
                </a:ext>
              </a:extLst>
            </p:cNvPr>
            <p:cNvSpPr txBox="1">
              <a:spLocks noChangeArrowheads="1"/>
            </p:cNvSpPr>
            <p:nvPr/>
          </p:nvSpPr>
          <p:spPr bwMode="auto">
            <a:xfrm>
              <a:off x="2789" y="1337"/>
              <a:ext cx="46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智能建筑</a:t>
              </a:r>
            </a:p>
          </p:txBody>
        </p:sp>
        <p:sp>
          <p:nvSpPr>
            <p:cNvPr id="57356" name="Text Box 10">
              <a:extLst>
                <a:ext uri="{FF2B5EF4-FFF2-40B4-BE49-F238E27FC236}">
                  <a16:creationId xmlns:a16="http://schemas.microsoft.com/office/drawing/2014/main" id="{0A16DDD2-4F79-4677-9000-E56F751F64FA}"/>
                </a:ext>
              </a:extLst>
            </p:cNvPr>
            <p:cNvSpPr txBox="1">
              <a:spLocks noChangeArrowheads="1"/>
            </p:cNvSpPr>
            <p:nvPr/>
          </p:nvSpPr>
          <p:spPr bwMode="auto">
            <a:xfrm>
              <a:off x="3560" y="2203"/>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消防</a:t>
              </a:r>
            </a:p>
          </p:txBody>
        </p:sp>
        <p:sp>
          <p:nvSpPr>
            <p:cNvPr id="57357" name="Text Box 11">
              <a:extLst>
                <a:ext uri="{FF2B5EF4-FFF2-40B4-BE49-F238E27FC236}">
                  <a16:creationId xmlns:a16="http://schemas.microsoft.com/office/drawing/2014/main" id="{539F14BA-B174-44CE-97FF-7C42CF16882C}"/>
                </a:ext>
              </a:extLst>
            </p:cNvPr>
            <p:cNvSpPr txBox="1">
              <a:spLocks noChangeArrowheads="1"/>
            </p:cNvSpPr>
            <p:nvPr/>
          </p:nvSpPr>
          <p:spPr bwMode="auto">
            <a:xfrm>
              <a:off x="1701" y="1519"/>
              <a:ext cx="46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公共安全</a:t>
              </a:r>
            </a:p>
          </p:txBody>
        </p:sp>
        <p:sp>
          <p:nvSpPr>
            <p:cNvPr id="57358" name="Text Box 12">
              <a:extLst>
                <a:ext uri="{FF2B5EF4-FFF2-40B4-BE49-F238E27FC236}">
                  <a16:creationId xmlns:a16="http://schemas.microsoft.com/office/drawing/2014/main" id="{CF73D7DE-1023-43F8-802A-054EAFDB2573}"/>
                </a:ext>
              </a:extLst>
            </p:cNvPr>
            <p:cNvSpPr txBox="1">
              <a:spLocks noChangeArrowheads="1"/>
            </p:cNvSpPr>
            <p:nvPr/>
          </p:nvSpPr>
          <p:spPr bwMode="auto">
            <a:xfrm>
              <a:off x="3606" y="1972"/>
              <a:ext cx="46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环境保护</a:t>
              </a:r>
            </a:p>
          </p:txBody>
        </p:sp>
        <p:sp>
          <p:nvSpPr>
            <p:cNvPr id="57359" name="Text Box 13">
              <a:extLst>
                <a:ext uri="{FF2B5EF4-FFF2-40B4-BE49-F238E27FC236}">
                  <a16:creationId xmlns:a16="http://schemas.microsoft.com/office/drawing/2014/main" id="{92D0CDC0-A695-4A37-AEC8-60A0EADC9B47}"/>
                </a:ext>
              </a:extLst>
            </p:cNvPr>
            <p:cNvSpPr txBox="1">
              <a:spLocks noChangeArrowheads="1"/>
            </p:cNvSpPr>
            <p:nvPr/>
          </p:nvSpPr>
          <p:spPr bwMode="auto">
            <a:xfrm>
              <a:off x="1837" y="2521"/>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气象</a:t>
              </a:r>
            </a:p>
          </p:txBody>
        </p:sp>
        <p:sp>
          <p:nvSpPr>
            <p:cNvPr id="57360" name="Text Box 14">
              <a:extLst>
                <a:ext uri="{FF2B5EF4-FFF2-40B4-BE49-F238E27FC236}">
                  <a16:creationId xmlns:a16="http://schemas.microsoft.com/office/drawing/2014/main" id="{C6029D8B-D713-445D-854E-B3D18020EF9A}"/>
                </a:ext>
              </a:extLst>
            </p:cNvPr>
            <p:cNvSpPr txBox="1">
              <a:spLocks noChangeArrowheads="1"/>
            </p:cNvSpPr>
            <p:nvPr/>
          </p:nvSpPr>
          <p:spPr bwMode="auto">
            <a:xfrm>
              <a:off x="3314" y="1523"/>
              <a:ext cx="55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数字化医疗</a:t>
              </a:r>
            </a:p>
          </p:txBody>
        </p:sp>
        <p:sp>
          <p:nvSpPr>
            <p:cNvPr id="57361" name="Text Box 15">
              <a:extLst>
                <a:ext uri="{FF2B5EF4-FFF2-40B4-BE49-F238E27FC236}">
                  <a16:creationId xmlns:a16="http://schemas.microsoft.com/office/drawing/2014/main" id="{8F16EAE0-6E53-4CA6-A67E-F37FDF736676}"/>
                </a:ext>
              </a:extLst>
            </p:cNvPr>
            <p:cNvSpPr txBox="1">
              <a:spLocks noChangeArrowheads="1"/>
            </p:cNvSpPr>
            <p:nvPr/>
          </p:nvSpPr>
          <p:spPr bwMode="auto">
            <a:xfrm>
              <a:off x="3560" y="1750"/>
              <a:ext cx="46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遥感勘测</a:t>
              </a:r>
            </a:p>
          </p:txBody>
        </p:sp>
        <p:sp>
          <p:nvSpPr>
            <p:cNvPr id="57362" name="Text Box 16">
              <a:extLst>
                <a:ext uri="{FF2B5EF4-FFF2-40B4-BE49-F238E27FC236}">
                  <a16:creationId xmlns:a16="http://schemas.microsoft.com/office/drawing/2014/main" id="{5C79300D-4410-467C-B044-C9932BE24F36}"/>
                </a:ext>
              </a:extLst>
            </p:cNvPr>
            <p:cNvSpPr txBox="1">
              <a:spLocks noChangeArrowheads="1"/>
            </p:cNvSpPr>
            <p:nvPr/>
          </p:nvSpPr>
          <p:spPr bwMode="auto">
            <a:xfrm>
              <a:off x="3515" y="2426"/>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军事</a:t>
              </a:r>
            </a:p>
          </p:txBody>
        </p:sp>
        <p:sp>
          <p:nvSpPr>
            <p:cNvPr id="57363" name="Text Box 17">
              <a:extLst>
                <a:ext uri="{FF2B5EF4-FFF2-40B4-BE49-F238E27FC236}">
                  <a16:creationId xmlns:a16="http://schemas.microsoft.com/office/drawing/2014/main" id="{1218B119-71DF-4BA2-9B5E-F922EC695AF7}"/>
                </a:ext>
              </a:extLst>
            </p:cNvPr>
            <p:cNvSpPr txBox="1">
              <a:spLocks noChangeArrowheads="1"/>
            </p:cNvSpPr>
            <p:nvPr/>
          </p:nvSpPr>
          <p:spPr bwMode="auto">
            <a:xfrm>
              <a:off x="1973" y="2702"/>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农业</a:t>
              </a:r>
            </a:p>
          </p:txBody>
        </p:sp>
        <p:sp>
          <p:nvSpPr>
            <p:cNvPr id="57364" name="Text Box 18">
              <a:extLst>
                <a:ext uri="{FF2B5EF4-FFF2-40B4-BE49-F238E27FC236}">
                  <a16:creationId xmlns:a16="http://schemas.microsoft.com/office/drawing/2014/main" id="{FA2FAC21-702E-41ED-9B2B-6B2F233F772F}"/>
                </a:ext>
              </a:extLst>
            </p:cNvPr>
            <p:cNvSpPr txBox="1">
              <a:spLocks noChangeArrowheads="1"/>
            </p:cNvSpPr>
            <p:nvPr/>
          </p:nvSpPr>
          <p:spPr bwMode="auto">
            <a:xfrm>
              <a:off x="2426" y="2929"/>
              <a:ext cx="40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林业</a:t>
              </a:r>
            </a:p>
          </p:txBody>
        </p:sp>
        <p:sp>
          <p:nvSpPr>
            <p:cNvPr id="57365" name="Text Box 19">
              <a:extLst>
                <a:ext uri="{FF2B5EF4-FFF2-40B4-BE49-F238E27FC236}">
                  <a16:creationId xmlns:a16="http://schemas.microsoft.com/office/drawing/2014/main" id="{3DECE982-8AC5-4779-9E90-4E0E6F25C35C}"/>
                </a:ext>
              </a:extLst>
            </p:cNvPr>
            <p:cNvSpPr txBox="1">
              <a:spLocks noChangeArrowheads="1"/>
            </p:cNvSpPr>
            <p:nvPr/>
          </p:nvSpPr>
          <p:spPr bwMode="auto">
            <a:xfrm>
              <a:off x="2789" y="2929"/>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水务</a:t>
              </a:r>
            </a:p>
          </p:txBody>
        </p:sp>
        <p:sp>
          <p:nvSpPr>
            <p:cNvPr id="57366" name="Text Box 20">
              <a:extLst>
                <a:ext uri="{FF2B5EF4-FFF2-40B4-BE49-F238E27FC236}">
                  <a16:creationId xmlns:a16="http://schemas.microsoft.com/office/drawing/2014/main" id="{C0E635A3-7D56-45CC-B89A-0E48A4D02BA3}"/>
                </a:ext>
              </a:extLst>
            </p:cNvPr>
            <p:cNvSpPr txBox="1">
              <a:spLocks noChangeArrowheads="1"/>
            </p:cNvSpPr>
            <p:nvPr/>
          </p:nvSpPr>
          <p:spPr bwMode="auto">
            <a:xfrm>
              <a:off x="2154" y="2838"/>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电力</a:t>
              </a:r>
            </a:p>
          </p:txBody>
        </p:sp>
        <p:sp>
          <p:nvSpPr>
            <p:cNvPr id="57367" name="Text Box 21">
              <a:extLst>
                <a:ext uri="{FF2B5EF4-FFF2-40B4-BE49-F238E27FC236}">
                  <a16:creationId xmlns:a16="http://schemas.microsoft.com/office/drawing/2014/main" id="{EAE61E27-2346-4B7D-98BD-7DE57BE1C58D}"/>
                </a:ext>
              </a:extLst>
            </p:cNvPr>
            <p:cNvSpPr txBox="1">
              <a:spLocks noChangeArrowheads="1"/>
            </p:cNvSpPr>
            <p:nvPr/>
          </p:nvSpPr>
          <p:spPr bwMode="auto">
            <a:xfrm>
              <a:off x="3379" y="2657"/>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煤炭</a:t>
              </a:r>
            </a:p>
          </p:txBody>
        </p:sp>
        <p:sp>
          <p:nvSpPr>
            <p:cNvPr id="57368" name="Text Box 22">
              <a:extLst>
                <a:ext uri="{FF2B5EF4-FFF2-40B4-BE49-F238E27FC236}">
                  <a16:creationId xmlns:a16="http://schemas.microsoft.com/office/drawing/2014/main" id="{F09A601E-4022-44C9-82B4-9D867C250316}"/>
                </a:ext>
              </a:extLst>
            </p:cNvPr>
            <p:cNvSpPr txBox="1">
              <a:spLocks noChangeArrowheads="1"/>
            </p:cNvSpPr>
            <p:nvPr/>
          </p:nvSpPr>
          <p:spPr bwMode="auto">
            <a:xfrm>
              <a:off x="1746" y="2339"/>
              <a:ext cx="29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ea typeface="华文楷体" panose="02010600040101010101" pitchFamily="2" charset="-122"/>
                </a:rPr>
                <a:t>石化</a:t>
              </a:r>
            </a:p>
          </p:txBody>
        </p:sp>
        <p:sp>
          <p:nvSpPr>
            <p:cNvPr id="57369" name="Text Box 23">
              <a:extLst>
                <a:ext uri="{FF2B5EF4-FFF2-40B4-BE49-F238E27FC236}">
                  <a16:creationId xmlns:a16="http://schemas.microsoft.com/office/drawing/2014/main" id="{90182E34-37BA-49F3-A27D-88EB180A0C76}"/>
                </a:ext>
              </a:extLst>
            </p:cNvPr>
            <p:cNvSpPr txBox="1">
              <a:spLocks noChangeArrowheads="1"/>
            </p:cNvSpPr>
            <p:nvPr/>
          </p:nvSpPr>
          <p:spPr bwMode="auto">
            <a:xfrm>
              <a:off x="63" y="1886"/>
              <a:ext cx="1002"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物流、零售、自动服务</a:t>
              </a:r>
            </a:p>
          </p:txBody>
        </p:sp>
        <p:sp>
          <p:nvSpPr>
            <p:cNvPr id="57370" name="Text Box 24">
              <a:extLst>
                <a:ext uri="{FF2B5EF4-FFF2-40B4-BE49-F238E27FC236}">
                  <a16:creationId xmlns:a16="http://schemas.microsoft.com/office/drawing/2014/main" id="{75AE7C18-EB75-42EA-9276-FB6043C05183}"/>
                </a:ext>
              </a:extLst>
            </p:cNvPr>
            <p:cNvSpPr txBox="1">
              <a:spLocks noChangeArrowheads="1"/>
            </p:cNvSpPr>
            <p:nvPr/>
          </p:nvSpPr>
          <p:spPr bwMode="auto">
            <a:xfrm>
              <a:off x="3107" y="752"/>
              <a:ext cx="82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设备、安全、节能</a:t>
              </a:r>
            </a:p>
          </p:txBody>
        </p:sp>
        <p:sp>
          <p:nvSpPr>
            <p:cNvPr id="57371" name="Text Box 25">
              <a:extLst>
                <a:ext uri="{FF2B5EF4-FFF2-40B4-BE49-F238E27FC236}">
                  <a16:creationId xmlns:a16="http://schemas.microsoft.com/office/drawing/2014/main" id="{10E9FC0C-44DD-4A42-9FB0-8C5CDAE0E8B3}"/>
                </a:ext>
              </a:extLst>
            </p:cNvPr>
            <p:cNvSpPr txBox="1">
              <a:spLocks noChangeArrowheads="1"/>
            </p:cNvSpPr>
            <p:nvPr/>
          </p:nvSpPr>
          <p:spPr bwMode="auto">
            <a:xfrm>
              <a:off x="87" y="1404"/>
              <a:ext cx="126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生产、安全、防灾、水电油气</a:t>
              </a:r>
            </a:p>
          </p:txBody>
        </p:sp>
        <p:sp>
          <p:nvSpPr>
            <p:cNvPr id="57372" name="Text Box 26">
              <a:extLst>
                <a:ext uri="{FF2B5EF4-FFF2-40B4-BE49-F238E27FC236}">
                  <a16:creationId xmlns:a16="http://schemas.microsoft.com/office/drawing/2014/main" id="{DB33DAE6-C54B-4A98-8E85-4888F106C0CD}"/>
                </a:ext>
              </a:extLst>
            </p:cNvPr>
            <p:cNvSpPr txBox="1">
              <a:spLocks noChangeArrowheads="1"/>
            </p:cNvSpPr>
            <p:nvPr/>
          </p:nvSpPr>
          <p:spPr bwMode="auto">
            <a:xfrm>
              <a:off x="1474" y="3581"/>
              <a:ext cx="82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防火、勘察、报警</a:t>
              </a:r>
            </a:p>
          </p:txBody>
        </p:sp>
        <p:sp>
          <p:nvSpPr>
            <p:cNvPr id="57373" name="Text Box 27">
              <a:extLst>
                <a:ext uri="{FF2B5EF4-FFF2-40B4-BE49-F238E27FC236}">
                  <a16:creationId xmlns:a16="http://schemas.microsoft.com/office/drawing/2014/main" id="{0D81D26D-E59E-4E3C-B74B-9D6B7934EDC5}"/>
                </a:ext>
              </a:extLst>
            </p:cNvPr>
            <p:cNvSpPr txBox="1">
              <a:spLocks noChangeArrowheads="1"/>
            </p:cNvSpPr>
            <p:nvPr/>
          </p:nvSpPr>
          <p:spPr bwMode="auto">
            <a:xfrm>
              <a:off x="4770" y="1931"/>
              <a:ext cx="738"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污染检测、报警</a:t>
              </a:r>
            </a:p>
          </p:txBody>
        </p:sp>
        <p:sp>
          <p:nvSpPr>
            <p:cNvPr id="57374" name="Text Box 28">
              <a:extLst>
                <a:ext uri="{FF2B5EF4-FFF2-40B4-BE49-F238E27FC236}">
                  <a16:creationId xmlns:a16="http://schemas.microsoft.com/office/drawing/2014/main" id="{87F82439-6E98-47D2-B182-635AC43C19D5}"/>
                </a:ext>
              </a:extLst>
            </p:cNvPr>
            <p:cNvSpPr txBox="1">
              <a:spLocks noChangeArrowheads="1"/>
            </p:cNvSpPr>
            <p:nvPr/>
          </p:nvSpPr>
          <p:spPr bwMode="auto">
            <a:xfrm>
              <a:off x="2608" y="3627"/>
              <a:ext cx="1354"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baseline="-25000">
                  <a:latin typeface="Arial" panose="020B0604020202020204" pitchFamily="34" charset="0"/>
                </a:rPr>
                <a:t>水质、水量、污染、安全</a:t>
              </a:r>
            </a:p>
          </p:txBody>
        </p:sp>
        <p:sp>
          <p:nvSpPr>
            <p:cNvPr id="57375" name="Text Box 29">
              <a:extLst>
                <a:ext uri="{FF2B5EF4-FFF2-40B4-BE49-F238E27FC236}">
                  <a16:creationId xmlns:a16="http://schemas.microsoft.com/office/drawing/2014/main" id="{41F3BF8B-77A4-4DB6-9D1D-73EF36EBB31D}"/>
                </a:ext>
              </a:extLst>
            </p:cNvPr>
            <p:cNvSpPr txBox="1">
              <a:spLocks noChangeArrowheads="1"/>
            </p:cNvSpPr>
            <p:nvPr/>
          </p:nvSpPr>
          <p:spPr bwMode="auto">
            <a:xfrm>
              <a:off x="295" y="3065"/>
              <a:ext cx="1354"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大棚、土壤、灌溉、环境、跟踪</a:t>
              </a:r>
            </a:p>
          </p:txBody>
        </p:sp>
        <p:sp>
          <p:nvSpPr>
            <p:cNvPr id="57376" name="Text Box 30">
              <a:extLst>
                <a:ext uri="{FF2B5EF4-FFF2-40B4-BE49-F238E27FC236}">
                  <a16:creationId xmlns:a16="http://schemas.microsoft.com/office/drawing/2014/main" id="{A690F283-3794-4004-865D-506CFB91B45B}"/>
                </a:ext>
              </a:extLst>
            </p:cNvPr>
            <p:cNvSpPr txBox="1">
              <a:spLocks noChangeArrowheads="1"/>
            </p:cNvSpPr>
            <p:nvPr/>
          </p:nvSpPr>
          <p:spPr bwMode="auto">
            <a:xfrm>
              <a:off x="1066" y="3337"/>
              <a:ext cx="82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抄表、监控、节能</a:t>
              </a:r>
            </a:p>
          </p:txBody>
        </p:sp>
        <p:sp>
          <p:nvSpPr>
            <p:cNvPr id="57377" name="Text Box 31">
              <a:extLst>
                <a:ext uri="{FF2B5EF4-FFF2-40B4-BE49-F238E27FC236}">
                  <a16:creationId xmlns:a16="http://schemas.microsoft.com/office/drawing/2014/main" id="{849A5F4E-0529-4E2E-841A-37008552B539}"/>
                </a:ext>
              </a:extLst>
            </p:cNvPr>
            <p:cNvSpPr txBox="1">
              <a:spLocks noChangeArrowheads="1"/>
            </p:cNvSpPr>
            <p:nvPr/>
          </p:nvSpPr>
          <p:spPr bwMode="auto">
            <a:xfrm>
              <a:off x="4095" y="1069"/>
              <a:ext cx="126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设备、临床、辅助诊断、病程</a:t>
              </a:r>
            </a:p>
          </p:txBody>
        </p:sp>
        <p:sp>
          <p:nvSpPr>
            <p:cNvPr id="57378" name="Text Box 32">
              <a:extLst>
                <a:ext uri="{FF2B5EF4-FFF2-40B4-BE49-F238E27FC236}">
                  <a16:creationId xmlns:a16="http://schemas.microsoft.com/office/drawing/2014/main" id="{A791A039-8A3E-484B-AE76-7867BBF314AE}"/>
                </a:ext>
              </a:extLst>
            </p:cNvPr>
            <p:cNvSpPr txBox="1">
              <a:spLocks noChangeArrowheads="1"/>
            </p:cNvSpPr>
            <p:nvPr/>
          </p:nvSpPr>
          <p:spPr bwMode="auto">
            <a:xfrm>
              <a:off x="86" y="2459"/>
              <a:ext cx="1354"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baseline="-25000">
                  <a:latin typeface="Arial" panose="020B0604020202020204" pitchFamily="34" charset="0"/>
                </a:rPr>
                <a:t>险情、油井、运输、管线</a:t>
              </a:r>
            </a:p>
          </p:txBody>
        </p:sp>
        <p:sp>
          <p:nvSpPr>
            <p:cNvPr id="57379" name="Text Box 33">
              <a:extLst>
                <a:ext uri="{FF2B5EF4-FFF2-40B4-BE49-F238E27FC236}">
                  <a16:creationId xmlns:a16="http://schemas.microsoft.com/office/drawing/2014/main" id="{F777A01D-D4A5-4C17-989F-31C91C543F2B}"/>
                </a:ext>
              </a:extLst>
            </p:cNvPr>
            <p:cNvSpPr txBox="1">
              <a:spLocks noChangeArrowheads="1"/>
            </p:cNvSpPr>
            <p:nvPr/>
          </p:nvSpPr>
          <p:spPr bwMode="auto">
            <a:xfrm>
              <a:off x="4230" y="2249"/>
              <a:ext cx="1178"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联动、消防栓、定位、调度</a:t>
              </a:r>
            </a:p>
          </p:txBody>
        </p:sp>
        <p:sp>
          <p:nvSpPr>
            <p:cNvPr id="57380" name="Text Box 34">
              <a:extLst>
                <a:ext uri="{FF2B5EF4-FFF2-40B4-BE49-F238E27FC236}">
                  <a16:creationId xmlns:a16="http://schemas.microsoft.com/office/drawing/2014/main" id="{638BA79D-82BB-4B31-95C3-6D774ABEF8B6}"/>
                </a:ext>
              </a:extLst>
            </p:cNvPr>
            <p:cNvSpPr txBox="1">
              <a:spLocks noChangeArrowheads="1"/>
            </p:cNvSpPr>
            <p:nvPr/>
          </p:nvSpPr>
          <p:spPr bwMode="auto">
            <a:xfrm>
              <a:off x="65" y="950"/>
              <a:ext cx="1690"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照明、信号、应急、灾害、识别</a:t>
              </a:r>
            </a:p>
          </p:txBody>
        </p:sp>
        <p:sp>
          <p:nvSpPr>
            <p:cNvPr id="57381" name="Text Box 35">
              <a:extLst>
                <a:ext uri="{FF2B5EF4-FFF2-40B4-BE49-F238E27FC236}">
                  <a16:creationId xmlns:a16="http://schemas.microsoft.com/office/drawing/2014/main" id="{57DF83F7-B1EC-4234-B63A-70AD701281D3}"/>
                </a:ext>
              </a:extLst>
            </p:cNvPr>
            <p:cNvSpPr txBox="1">
              <a:spLocks noChangeArrowheads="1"/>
            </p:cNvSpPr>
            <p:nvPr/>
          </p:nvSpPr>
          <p:spPr bwMode="auto">
            <a:xfrm>
              <a:off x="4095" y="1421"/>
              <a:ext cx="126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大地勘测、森林、地震、海洋</a:t>
              </a:r>
            </a:p>
          </p:txBody>
        </p:sp>
        <p:sp>
          <p:nvSpPr>
            <p:cNvPr id="57382" name="Text Box 36">
              <a:extLst>
                <a:ext uri="{FF2B5EF4-FFF2-40B4-BE49-F238E27FC236}">
                  <a16:creationId xmlns:a16="http://schemas.microsoft.com/office/drawing/2014/main" id="{FCA440EC-F0F6-41FA-8D30-0FCBA20D0DAE}"/>
                </a:ext>
              </a:extLst>
            </p:cNvPr>
            <p:cNvSpPr txBox="1">
              <a:spLocks noChangeArrowheads="1"/>
            </p:cNvSpPr>
            <p:nvPr/>
          </p:nvSpPr>
          <p:spPr bwMode="auto">
            <a:xfrm>
              <a:off x="4181" y="2612"/>
              <a:ext cx="1090"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侦查、监控、定位、评估</a:t>
              </a:r>
            </a:p>
          </p:txBody>
        </p:sp>
        <p:sp>
          <p:nvSpPr>
            <p:cNvPr id="57383" name="Text Box 37">
              <a:extLst>
                <a:ext uri="{FF2B5EF4-FFF2-40B4-BE49-F238E27FC236}">
                  <a16:creationId xmlns:a16="http://schemas.microsoft.com/office/drawing/2014/main" id="{EE56D3BF-A01C-425F-A25E-696C13A380A0}"/>
                </a:ext>
              </a:extLst>
            </p:cNvPr>
            <p:cNvSpPr txBox="1">
              <a:spLocks noChangeArrowheads="1"/>
            </p:cNvSpPr>
            <p:nvPr/>
          </p:nvSpPr>
          <p:spPr bwMode="auto">
            <a:xfrm>
              <a:off x="249" y="2748"/>
              <a:ext cx="1002"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降水、防洪、远程设备</a:t>
              </a:r>
            </a:p>
          </p:txBody>
        </p:sp>
        <p:sp>
          <p:nvSpPr>
            <p:cNvPr id="57384" name="Text Box 38">
              <a:extLst>
                <a:ext uri="{FF2B5EF4-FFF2-40B4-BE49-F238E27FC236}">
                  <a16:creationId xmlns:a16="http://schemas.microsoft.com/office/drawing/2014/main" id="{B645F798-E6F0-4657-A9B0-D63814909ED4}"/>
                </a:ext>
              </a:extLst>
            </p:cNvPr>
            <p:cNvSpPr txBox="1">
              <a:spLocks noChangeArrowheads="1"/>
            </p:cNvSpPr>
            <p:nvPr/>
          </p:nvSpPr>
          <p:spPr bwMode="auto">
            <a:xfrm>
              <a:off x="86" y="2203"/>
              <a:ext cx="1090"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交易、订单、跟踪、识别</a:t>
              </a:r>
            </a:p>
          </p:txBody>
        </p:sp>
        <p:sp>
          <p:nvSpPr>
            <p:cNvPr id="57385" name="Text Box 39">
              <a:extLst>
                <a:ext uri="{FF2B5EF4-FFF2-40B4-BE49-F238E27FC236}">
                  <a16:creationId xmlns:a16="http://schemas.microsoft.com/office/drawing/2014/main" id="{C6D95416-B4A0-4CB0-9545-CB3E03FE790D}"/>
                </a:ext>
              </a:extLst>
            </p:cNvPr>
            <p:cNvSpPr txBox="1">
              <a:spLocks noChangeArrowheads="1"/>
            </p:cNvSpPr>
            <p:nvPr/>
          </p:nvSpPr>
          <p:spPr bwMode="auto">
            <a:xfrm>
              <a:off x="3969" y="3156"/>
              <a:ext cx="1002"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通风、瓦斯、救灾定位</a:t>
              </a:r>
            </a:p>
          </p:txBody>
        </p:sp>
        <p:sp>
          <p:nvSpPr>
            <p:cNvPr id="57386" name="Text Box 40">
              <a:extLst>
                <a:ext uri="{FF2B5EF4-FFF2-40B4-BE49-F238E27FC236}">
                  <a16:creationId xmlns:a16="http://schemas.microsoft.com/office/drawing/2014/main" id="{20710003-4E49-415E-99FE-04A56B58C98E}"/>
                </a:ext>
              </a:extLst>
            </p:cNvPr>
            <p:cNvSpPr txBox="1">
              <a:spLocks noChangeArrowheads="1"/>
            </p:cNvSpPr>
            <p:nvPr/>
          </p:nvSpPr>
          <p:spPr bwMode="auto">
            <a:xfrm>
              <a:off x="1009" y="655"/>
              <a:ext cx="2026"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baseline="-25000">
                  <a:latin typeface="Arial" panose="020B0604020202020204" pitchFamily="34" charset="0"/>
                </a:rPr>
                <a:t>库存、车队、监控、导航、识别、货物</a:t>
              </a:r>
            </a:p>
          </p:txBody>
        </p:sp>
        <p:sp>
          <p:nvSpPr>
            <p:cNvPr id="57387" name="Text Box 41">
              <a:extLst>
                <a:ext uri="{FF2B5EF4-FFF2-40B4-BE49-F238E27FC236}">
                  <a16:creationId xmlns:a16="http://schemas.microsoft.com/office/drawing/2014/main" id="{AB5DA487-359D-4379-A4D1-C2C1DF164EC5}"/>
                </a:ext>
              </a:extLst>
            </p:cNvPr>
            <p:cNvSpPr txBox="1">
              <a:spLocks noChangeArrowheads="1"/>
            </p:cNvSpPr>
            <p:nvPr/>
          </p:nvSpPr>
          <p:spPr bwMode="auto">
            <a:xfrm>
              <a:off x="4195" y="3536"/>
              <a:ext cx="914" cy="17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b="1" baseline="-25000">
                  <a:latin typeface="Arial" panose="020B0604020202020204" pitchFamily="34" charset="0"/>
                </a:rPr>
                <a:t>电子支付、实时信息</a:t>
              </a:r>
            </a:p>
          </p:txBody>
        </p:sp>
        <p:sp>
          <p:nvSpPr>
            <p:cNvPr id="57388" name="Line 42">
              <a:extLst>
                <a:ext uri="{FF2B5EF4-FFF2-40B4-BE49-F238E27FC236}">
                  <a16:creationId xmlns:a16="http://schemas.microsoft.com/office/drawing/2014/main" id="{C3E6A0FA-9DA2-490A-8097-CFC30730D987}"/>
                </a:ext>
              </a:extLst>
            </p:cNvPr>
            <p:cNvSpPr>
              <a:spLocks noChangeShapeType="1"/>
            </p:cNvSpPr>
            <p:nvPr/>
          </p:nvSpPr>
          <p:spPr bwMode="auto">
            <a:xfrm>
              <a:off x="1305" y="1980"/>
              <a:ext cx="214" cy="4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9" name="Line 43">
              <a:extLst>
                <a:ext uri="{FF2B5EF4-FFF2-40B4-BE49-F238E27FC236}">
                  <a16:creationId xmlns:a16="http://schemas.microsoft.com/office/drawing/2014/main" id="{E8A36DCB-F8E0-440E-B8AE-2381CDA183A9}"/>
                </a:ext>
              </a:extLst>
            </p:cNvPr>
            <p:cNvSpPr>
              <a:spLocks noChangeShapeType="1"/>
            </p:cNvSpPr>
            <p:nvPr/>
          </p:nvSpPr>
          <p:spPr bwMode="auto">
            <a:xfrm>
              <a:off x="2250" y="810"/>
              <a:ext cx="222" cy="57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0" name="Line 44">
              <a:extLst>
                <a:ext uri="{FF2B5EF4-FFF2-40B4-BE49-F238E27FC236}">
                  <a16:creationId xmlns:a16="http://schemas.microsoft.com/office/drawing/2014/main" id="{6CE95250-AB4D-412B-A97B-DDAE5EFEE826}"/>
                </a:ext>
              </a:extLst>
            </p:cNvPr>
            <p:cNvSpPr>
              <a:spLocks noChangeShapeType="1"/>
            </p:cNvSpPr>
            <p:nvPr/>
          </p:nvSpPr>
          <p:spPr bwMode="auto">
            <a:xfrm>
              <a:off x="1111" y="1614"/>
              <a:ext cx="454" cy="13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1" name="Line 45">
              <a:extLst>
                <a:ext uri="{FF2B5EF4-FFF2-40B4-BE49-F238E27FC236}">
                  <a16:creationId xmlns:a16="http://schemas.microsoft.com/office/drawing/2014/main" id="{983286BB-CC6F-444E-886D-C0008FC3CED0}"/>
                </a:ext>
              </a:extLst>
            </p:cNvPr>
            <p:cNvSpPr>
              <a:spLocks noChangeShapeType="1"/>
            </p:cNvSpPr>
            <p:nvPr/>
          </p:nvSpPr>
          <p:spPr bwMode="auto">
            <a:xfrm flipV="1">
              <a:off x="4195" y="1620"/>
              <a:ext cx="485" cy="22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2" name="Line 46">
              <a:extLst>
                <a:ext uri="{FF2B5EF4-FFF2-40B4-BE49-F238E27FC236}">
                  <a16:creationId xmlns:a16="http://schemas.microsoft.com/office/drawing/2014/main" id="{05DF7BBA-1AF0-4D25-9705-538BA3A22AEA}"/>
                </a:ext>
              </a:extLst>
            </p:cNvPr>
            <p:cNvSpPr>
              <a:spLocks noChangeShapeType="1"/>
            </p:cNvSpPr>
            <p:nvPr/>
          </p:nvSpPr>
          <p:spPr bwMode="auto">
            <a:xfrm flipV="1">
              <a:off x="1440" y="2294"/>
              <a:ext cx="215" cy="2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3" name="Line 47">
              <a:extLst>
                <a:ext uri="{FF2B5EF4-FFF2-40B4-BE49-F238E27FC236}">
                  <a16:creationId xmlns:a16="http://schemas.microsoft.com/office/drawing/2014/main" id="{93EBFDDB-9F01-4424-B133-F5E863EB8D08}"/>
                </a:ext>
              </a:extLst>
            </p:cNvPr>
            <p:cNvSpPr>
              <a:spLocks noChangeShapeType="1"/>
            </p:cNvSpPr>
            <p:nvPr/>
          </p:nvSpPr>
          <p:spPr bwMode="auto">
            <a:xfrm flipH="1">
              <a:off x="3243" y="945"/>
              <a:ext cx="222" cy="44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4" name="Line 48">
              <a:extLst>
                <a:ext uri="{FF2B5EF4-FFF2-40B4-BE49-F238E27FC236}">
                  <a16:creationId xmlns:a16="http://schemas.microsoft.com/office/drawing/2014/main" id="{B2696E3C-D45A-4269-BB70-41FFF671621D}"/>
                </a:ext>
              </a:extLst>
            </p:cNvPr>
            <p:cNvSpPr>
              <a:spLocks noChangeShapeType="1"/>
            </p:cNvSpPr>
            <p:nvPr/>
          </p:nvSpPr>
          <p:spPr bwMode="auto">
            <a:xfrm flipV="1">
              <a:off x="1485" y="2655"/>
              <a:ext cx="408" cy="1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5" name="Line 49">
              <a:extLst>
                <a:ext uri="{FF2B5EF4-FFF2-40B4-BE49-F238E27FC236}">
                  <a16:creationId xmlns:a16="http://schemas.microsoft.com/office/drawing/2014/main" id="{DE6E4524-9909-4145-9042-09C50A2FD3A7}"/>
                </a:ext>
              </a:extLst>
            </p:cNvPr>
            <p:cNvSpPr>
              <a:spLocks noChangeShapeType="1"/>
            </p:cNvSpPr>
            <p:nvPr/>
          </p:nvSpPr>
          <p:spPr bwMode="auto">
            <a:xfrm flipV="1">
              <a:off x="1791" y="2838"/>
              <a:ext cx="273" cy="22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6" name="Line 50">
              <a:extLst>
                <a:ext uri="{FF2B5EF4-FFF2-40B4-BE49-F238E27FC236}">
                  <a16:creationId xmlns:a16="http://schemas.microsoft.com/office/drawing/2014/main" id="{2DB9D893-2014-4EAE-BA48-B7378F9FC9DE}"/>
                </a:ext>
              </a:extLst>
            </p:cNvPr>
            <p:cNvSpPr>
              <a:spLocks noChangeShapeType="1"/>
            </p:cNvSpPr>
            <p:nvPr/>
          </p:nvSpPr>
          <p:spPr bwMode="auto">
            <a:xfrm flipV="1">
              <a:off x="1980" y="2974"/>
              <a:ext cx="265" cy="35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7" name="Line 51">
              <a:extLst>
                <a:ext uri="{FF2B5EF4-FFF2-40B4-BE49-F238E27FC236}">
                  <a16:creationId xmlns:a16="http://schemas.microsoft.com/office/drawing/2014/main" id="{99576A07-9D3B-4A3E-A7B8-BE8C0544FE79}"/>
                </a:ext>
              </a:extLst>
            </p:cNvPr>
            <p:cNvSpPr>
              <a:spLocks noChangeShapeType="1"/>
            </p:cNvSpPr>
            <p:nvPr/>
          </p:nvSpPr>
          <p:spPr bwMode="auto">
            <a:xfrm flipV="1">
              <a:off x="1440" y="2476"/>
              <a:ext cx="396" cy="8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8" name="Line 52">
              <a:extLst>
                <a:ext uri="{FF2B5EF4-FFF2-40B4-BE49-F238E27FC236}">
                  <a16:creationId xmlns:a16="http://schemas.microsoft.com/office/drawing/2014/main" id="{85B4A4B2-50B2-45DF-B9A7-077A2BF57952}"/>
                </a:ext>
              </a:extLst>
            </p:cNvPr>
            <p:cNvSpPr>
              <a:spLocks noChangeShapeType="1"/>
            </p:cNvSpPr>
            <p:nvPr/>
          </p:nvSpPr>
          <p:spPr bwMode="auto">
            <a:xfrm flipH="1">
              <a:off x="4286" y="2025"/>
              <a:ext cx="484" cy="4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9" name="Line 53">
              <a:extLst>
                <a:ext uri="{FF2B5EF4-FFF2-40B4-BE49-F238E27FC236}">
                  <a16:creationId xmlns:a16="http://schemas.microsoft.com/office/drawing/2014/main" id="{308C21CB-0AEE-4EA5-8A0E-1D3FF8C09138}"/>
                </a:ext>
              </a:extLst>
            </p:cNvPr>
            <p:cNvSpPr>
              <a:spLocks noChangeShapeType="1"/>
            </p:cNvSpPr>
            <p:nvPr/>
          </p:nvSpPr>
          <p:spPr bwMode="auto">
            <a:xfrm flipH="1">
              <a:off x="3742" y="1215"/>
              <a:ext cx="353" cy="35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0" name="Line 54">
              <a:extLst>
                <a:ext uri="{FF2B5EF4-FFF2-40B4-BE49-F238E27FC236}">
                  <a16:creationId xmlns:a16="http://schemas.microsoft.com/office/drawing/2014/main" id="{17FA7308-5331-4782-A593-F1E3B3AACE51}"/>
                </a:ext>
              </a:extLst>
            </p:cNvPr>
            <p:cNvSpPr>
              <a:spLocks noChangeShapeType="1"/>
            </p:cNvSpPr>
            <p:nvPr/>
          </p:nvSpPr>
          <p:spPr bwMode="auto">
            <a:xfrm flipH="1" flipV="1">
              <a:off x="3923" y="2339"/>
              <a:ext cx="307" cy="2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1" name="Line 55">
              <a:extLst>
                <a:ext uri="{FF2B5EF4-FFF2-40B4-BE49-F238E27FC236}">
                  <a16:creationId xmlns:a16="http://schemas.microsoft.com/office/drawing/2014/main" id="{25165E98-92D0-405C-B709-86DF3BE07D44}"/>
                </a:ext>
              </a:extLst>
            </p:cNvPr>
            <p:cNvSpPr>
              <a:spLocks noChangeShapeType="1"/>
            </p:cNvSpPr>
            <p:nvPr/>
          </p:nvSpPr>
          <p:spPr bwMode="auto">
            <a:xfrm flipV="1">
              <a:off x="2250" y="3111"/>
              <a:ext cx="267" cy="48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2" name="Line 56">
              <a:extLst>
                <a:ext uri="{FF2B5EF4-FFF2-40B4-BE49-F238E27FC236}">
                  <a16:creationId xmlns:a16="http://schemas.microsoft.com/office/drawing/2014/main" id="{7E572730-142B-4BFA-BEF4-7801B2B5346B}"/>
                </a:ext>
              </a:extLst>
            </p:cNvPr>
            <p:cNvSpPr>
              <a:spLocks noChangeShapeType="1"/>
            </p:cNvSpPr>
            <p:nvPr/>
          </p:nvSpPr>
          <p:spPr bwMode="auto">
            <a:xfrm flipH="1" flipV="1">
              <a:off x="2925" y="3111"/>
              <a:ext cx="273" cy="51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3" name="Line 57">
              <a:extLst>
                <a:ext uri="{FF2B5EF4-FFF2-40B4-BE49-F238E27FC236}">
                  <a16:creationId xmlns:a16="http://schemas.microsoft.com/office/drawing/2014/main" id="{E339C328-0F7F-4A5A-925C-269ACD77CA91}"/>
                </a:ext>
              </a:extLst>
            </p:cNvPr>
            <p:cNvSpPr>
              <a:spLocks noChangeShapeType="1"/>
            </p:cNvSpPr>
            <p:nvPr/>
          </p:nvSpPr>
          <p:spPr bwMode="auto">
            <a:xfrm flipH="1" flipV="1">
              <a:off x="3334" y="3020"/>
              <a:ext cx="851" cy="6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4" name="Line 58">
              <a:extLst>
                <a:ext uri="{FF2B5EF4-FFF2-40B4-BE49-F238E27FC236}">
                  <a16:creationId xmlns:a16="http://schemas.microsoft.com/office/drawing/2014/main" id="{0CB7CFAC-0063-4091-8F59-E571EC7EF336}"/>
                </a:ext>
              </a:extLst>
            </p:cNvPr>
            <p:cNvSpPr>
              <a:spLocks noChangeShapeType="1"/>
            </p:cNvSpPr>
            <p:nvPr/>
          </p:nvSpPr>
          <p:spPr bwMode="auto">
            <a:xfrm flipH="1" flipV="1">
              <a:off x="3833" y="2566"/>
              <a:ext cx="317" cy="9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5" name="Line 59">
              <a:extLst>
                <a:ext uri="{FF2B5EF4-FFF2-40B4-BE49-F238E27FC236}">
                  <a16:creationId xmlns:a16="http://schemas.microsoft.com/office/drawing/2014/main" id="{2C0E3AD8-11CB-41DD-AEEF-B32C1C68A5C9}"/>
                </a:ext>
              </a:extLst>
            </p:cNvPr>
            <p:cNvSpPr>
              <a:spLocks noChangeShapeType="1"/>
            </p:cNvSpPr>
            <p:nvPr/>
          </p:nvSpPr>
          <p:spPr bwMode="auto">
            <a:xfrm flipH="1" flipV="1">
              <a:off x="3696" y="2884"/>
              <a:ext cx="624" cy="26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6" name="Line 60">
              <a:extLst>
                <a:ext uri="{FF2B5EF4-FFF2-40B4-BE49-F238E27FC236}">
                  <a16:creationId xmlns:a16="http://schemas.microsoft.com/office/drawing/2014/main" id="{281AC9DE-B1EA-482C-9E3F-66EAB40C358A}"/>
                </a:ext>
              </a:extLst>
            </p:cNvPr>
            <p:cNvSpPr>
              <a:spLocks noChangeShapeType="1"/>
            </p:cNvSpPr>
            <p:nvPr/>
          </p:nvSpPr>
          <p:spPr bwMode="auto">
            <a:xfrm>
              <a:off x="2517" y="1523"/>
              <a:ext cx="136" cy="408"/>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7" name="Line 61">
              <a:extLst>
                <a:ext uri="{FF2B5EF4-FFF2-40B4-BE49-F238E27FC236}">
                  <a16:creationId xmlns:a16="http://schemas.microsoft.com/office/drawing/2014/main" id="{1C4B1A02-6E50-4905-B28C-70A8C9AAF9D4}"/>
                </a:ext>
              </a:extLst>
            </p:cNvPr>
            <p:cNvSpPr>
              <a:spLocks noChangeShapeType="1"/>
            </p:cNvSpPr>
            <p:nvPr/>
          </p:nvSpPr>
          <p:spPr bwMode="auto">
            <a:xfrm flipH="1">
              <a:off x="2925" y="1523"/>
              <a:ext cx="91" cy="363"/>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8" name="Line 62">
              <a:extLst>
                <a:ext uri="{FF2B5EF4-FFF2-40B4-BE49-F238E27FC236}">
                  <a16:creationId xmlns:a16="http://schemas.microsoft.com/office/drawing/2014/main" id="{4C0A7D37-7DB2-4482-947D-310E33274D38}"/>
                </a:ext>
              </a:extLst>
            </p:cNvPr>
            <p:cNvSpPr>
              <a:spLocks noChangeShapeType="1"/>
            </p:cNvSpPr>
            <p:nvPr/>
          </p:nvSpPr>
          <p:spPr bwMode="auto">
            <a:xfrm>
              <a:off x="2245" y="1659"/>
              <a:ext cx="317" cy="318"/>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09" name="Line 63">
              <a:extLst>
                <a:ext uri="{FF2B5EF4-FFF2-40B4-BE49-F238E27FC236}">
                  <a16:creationId xmlns:a16="http://schemas.microsoft.com/office/drawing/2014/main" id="{61D031EF-F641-4B45-AB6A-172E585616DC}"/>
                </a:ext>
              </a:extLst>
            </p:cNvPr>
            <p:cNvSpPr>
              <a:spLocks noChangeShapeType="1"/>
            </p:cNvSpPr>
            <p:nvPr/>
          </p:nvSpPr>
          <p:spPr bwMode="auto">
            <a:xfrm>
              <a:off x="2154" y="1886"/>
              <a:ext cx="318" cy="181"/>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0" name="Line 64">
              <a:extLst>
                <a:ext uri="{FF2B5EF4-FFF2-40B4-BE49-F238E27FC236}">
                  <a16:creationId xmlns:a16="http://schemas.microsoft.com/office/drawing/2014/main" id="{4C989ACD-0985-4AD7-A0AE-C6FACD5C4D5E}"/>
                </a:ext>
              </a:extLst>
            </p:cNvPr>
            <p:cNvSpPr>
              <a:spLocks noChangeShapeType="1"/>
            </p:cNvSpPr>
            <p:nvPr/>
          </p:nvSpPr>
          <p:spPr bwMode="auto">
            <a:xfrm>
              <a:off x="2064" y="2067"/>
              <a:ext cx="362" cy="91"/>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1" name="Line 65">
              <a:extLst>
                <a:ext uri="{FF2B5EF4-FFF2-40B4-BE49-F238E27FC236}">
                  <a16:creationId xmlns:a16="http://schemas.microsoft.com/office/drawing/2014/main" id="{37D8436A-F116-471E-B2F8-DCDB69AA663E}"/>
                </a:ext>
              </a:extLst>
            </p:cNvPr>
            <p:cNvSpPr>
              <a:spLocks noChangeShapeType="1"/>
            </p:cNvSpPr>
            <p:nvPr/>
          </p:nvSpPr>
          <p:spPr bwMode="auto">
            <a:xfrm>
              <a:off x="2064" y="2249"/>
              <a:ext cx="362" cy="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2" name="Line 66">
              <a:extLst>
                <a:ext uri="{FF2B5EF4-FFF2-40B4-BE49-F238E27FC236}">
                  <a16:creationId xmlns:a16="http://schemas.microsoft.com/office/drawing/2014/main" id="{AE7A45E3-E82F-4534-B0B2-FBB7C1735BF8}"/>
                </a:ext>
              </a:extLst>
            </p:cNvPr>
            <p:cNvSpPr>
              <a:spLocks noChangeShapeType="1"/>
            </p:cNvSpPr>
            <p:nvPr/>
          </p:nvSpPr>
          <p:spPr bwMode="auto">
            <a:xfrm flipV="1">
              <a:off x="2109" y="2385"/>
              <a:ext cx="317" cy="91"/>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3" name="Line 67">
              <a:extLst>
                <a:ext uri="{FF2B5EF4-FFF2-40B4-BE49-F238E27FC236}">
                  <a16:creationId xmlns:a16="http://schemas.microsoft.com/office/drawing/2014/main" id="{731DDA3A-F72B-45C7-9B43-82DE0657CF8A}"/>
                </a:ext>
              </a:extLst>
            </p:cNvPr>
            <p:cNvSpPr>
              <a:spLocks noChangeShapeType="1"/>
            </p:cNvSpPr>
            <p:nvPr/>
          </p:nvSpPr>
          <p:spPr bwMode="auto">
            <a:xfrm flipV="1">
              <a:off x="2154" y="2476"/>
              <a:ext cx="318" cy="136"/>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4" name="Line 68">
              <a:extLst>
                <a:ext uri="{FF2B5EF4-FFF2-40B4-BE49-F238E27FC236}">
                  <a16:creationId xmlns:a16="http://schemas.microsoft.com/office/drawing/2014/main" id="{6BDF839E-690F-48EB-823E-0332B9A2F8C9}"/>
                </a:ext>
              </a:extLst>
            </p:cNvPr>
            <p:cNvSpPr>
              <a:spLocks noChangeShapeType="1"/>
            </p:cNvSpPr>
            <p:nvPr/>
          </p:nvSpPr>
          <p:spPr bwMode="auto">
            <a:xfrm flipV="1">
              <a:off x="2290" y="2566"/>
              <a:ext cx="227" cy="227"/>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5" name="Line 69">
              <a:extLst>
                <a:ext uri="{FF2B5EF4-FFF2-40B4-BE49-F238E27FC236}">
                  <a16:creationId xmlns:a16="http://schemas.microsoft.com/office/drawing/2014/main" id="{76FAF226-BFEE-458C-A1C2-8305BADA065F}"/>
                </a:ext>
              </a:extLst>
            </p:cNvPr>
            <p:cNvSpPr>
              <a:spLocks noChangeShapeType="1"/>
            </p:cNvSpPr>
            <p:nvPr/>
          </p:nvSpPr>
          <p:spPr bwMode="auto">
            <a:xfrm flipV="1">
              <a:off x="2426" y="2612"/>
              <a:ext cx="227" cy="317"/>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6" name="Line 70">
              <a:extLst>
                <a:ext uri="{FF2B5EF4-FFF2-40B4-BE49-F238E27FC236}">
                  <a16:creationId xmlns:a16="http://schemas.microsoft.com/office/drawing/2014/main" id="{62DBF059-66C6-45F2-AC43-93D61C456CB6}"/>
                </a:ext>
              </a:extLst>
            </p:cNvPr>
            <p:cNvSpPr>
              <a:spLocks noChangeShapeType="1"/>
            </p:cNvSpPr>
            <p:nvPr/>
          </p:nvSpPr>
          <p:spPr bwMode="auto">
            <a:xfrm flipV="1">
              <a:off x="2653" y="2657"/>
              <a:ext cx="91" cy="363"/>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7" name="Line 71">
              <a:extLst>
                <a:ext uri="{FF2B5EF4-FFF2-40B4-BE49-F238E27FC236}">
                  <a16:creationId xmlns:a16="http://schemas.microsoft.com/office/drawing/2014/main" id="{54E4D192-3E97-4C89-8AFB-47E275938DAD}"/>
                </a:ext>
              </a:extLst>
            </p:cNvPr>
            <p:cNvSpPr>
              <a:spLocks noChangeShapeType="1"/>
            </p:cNvSpPr>
            <p:nvPr/>
          </p:nvSpPr>
          <p:spPr bwMode="auto">
            <a:xfrm flipH="1" flipV="1">
              <a:off x="2925" y="2657"/>
              <a:ext cx="46" cy="317"/>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8" name="Line 72">
              <a:extLst>
                <a:ext uri="{FF2B5EF4-FFF2-40B4-BE49-F238E27FC236}">
                  <a16:creationId xmlns:a16="http://schemas.microsoft.com/office/drawing/2014/main" id="{439D82ED-5BF8-4017-B5F9-D33E52DB8D2F}"/>
                </a:ext>
              </a:extLst>
            </p:cNvPr>
            <p:cNvSpPr>
              <a:spLocks noChangeShapeType="1"/>
            </p:cNvSpPr>
            <p:nvPr/>
          </p:nvSpPr>
          <p:spPr bwMode="auto">
            <a:xfrm flipH="1" flipV="1">
              <a:off x="3061" y="2612"/>
              <a:ext cx="182" cy="317"/>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19" name="Line 73">
              <a:extLst>
                <a:ext uri="{FF2B5EF4-FFF2-40B4-BE49-F238E27FC236}">
                  <a16:creationId xmlns:a16="http://schemas.microsoft.com/office/drawing/2014/main" id="{5D3DCE93-D4B9-43A5-8935-757C117F59AC}"/>
                </a:ext>
              </a:extLst>
            </p:cNvPr>
            <p:cNvSpPr>
              <a:spLocks noChangeShapeType="1"/>
            </p:cNvSpPr>
            <p:nvPr/>
          </p:nvSpPr>
          <p:spPr bwMode="auto">
            <a:xfrm flipH="1" flipV="1">
              <a:off x="3152" y="2521"/>
              <a:ext cx="272" cy="181"/>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0" name="Line 74">
              <a:extLst>
                <a:ext uri="{FF2B5EF4-FFF2-40B4-BE49-F238E27FC236}">
                  <a16:creationId xmlns:a16="http://schemas.microsoft.com/office/drawing/2014/main" id="{4D9DE9D1-23E0-497C-AFE5-8164AC576F4F}"/>
                </a:ext>
              </a:extLst>
            </p:cNvPr>
            <p:cNvSpPr>
              <a:spLocks noChangeShapeType="1"/>
            </p:cNvSpPr>
            <p:nvPr/>
          </p:nvSpPr>
          <p:spPr bwMode="auto">
            <a:xfrm flipH="1" flipV="1">
              <a:off x="3198" y="2430"/>
              <a:ext cx="408" cy="91"/>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1" name="Line 75">
              <a:extLst>
                <a:ext uri="{FF2B5EF4-FFF2-40B4-BE49-F238E27FC236}">
                  <a16:creationId xmlns:a16="http://schemas.microsoft.com/office/drawing/2014/main" id="{D64E6ABC-9D73-4896-8267-2ABB6EFA4B6F}"/>
                </a:ext>
              </a:extLst>
            </p:cNvPr>
            <p:cNvSpPr>
              <a:spLocks noChangeShapeType="1"/>
            </p:cNvSpPr>
            <p:nvPr/>
          </p:nvSpPr>
          <p:spPr bwMode="auto">
            <a:xfrm flipH="1">
              <a:off x="3243" y="2339"/>
              <a:ext cx="363" cy="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2" name="Line 76">
              <a:extLst>
                <a:ext uri="{FF2B5EF4-FFF2-40B4-BE49-F238E27FC236}">
                  <a16:creationId xmlns:a16="http://schemas.microsoft.com/office/drawing/2014/main" id="{ED40CA70-2ADF-4A8B-B86C-AF7497A9FD00}"/>
                </a:ext>
              </a:extLst>
            </p:cNvPr>
            <p:cNvSpPr>
              <a:spLocks noChangeShapeType="1"/>
            </p:cNvSpPr>
            <p:nvPr/>
          </p:nvSpPr>
          <p:spPr bwMode="auto">
            <a:xfrm flipH="1">
              <a:off x="3243" y="2067"/>
              <a:ext cx="453" cy="137"/>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3" name="Line 77">
              <a:extLst>
                <a:ext uri="{FF2B5EF4-FFF2-40B4-BE49-F238E27FC236}">
                  <a16:creationId xmlns:a16="http://schemas.microsoft.com/office/drawing/2014/main" id="{3EFDAB68-B6B2-4F4B-A6EB-2931252EAFF5}"/>
                </a:ext>
              </a:extLst>
            </p:cNvPr>
            <p:cNvSpPr>
              <a:spLocks noChangeShapeType="1"/>
            </p:cNvSpPr>
            <p:nvPr/>
          </p:nvSpPr>
          <p:spPr bwMode="auto">
            <a:xfrm flipH="1">
              <a:off x="3198" y="1840"/>
              <a:ext cx="408" cy="228"/>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4" name="Line 78">
              <a:extLst>
                <a:ext uri="{FF2B5EF4-FFF2-40B4-BE49-F238E27FC236}">
                  <a16:creationId xmlns:a16="http://schemas.microsoft.com/office/drawing/2014/main" id="{640AB176-8086-4F5D-87C8-A09BD3BF2F94}"/>
                </a:ext>
              </a:extLst>
            </p:cNvPr>
            <p:cNvSpPr>
              <a:spLocks noChangeShapeType="1"/>
            </p:cNvSpPr>
            <p:nvPr/>
          </p:nvSpPr>
          <p:spPr bwMode="auto">
            <a:xfrm flipH="1">
              <a:off x="3107" y="1704"/>
              <a:ext cx="272" cy="272"/>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425" name="Line 79">
              <a:extLst>
                <a:ext uri="{FF2B5EF4-FFF2-40B4-BE49-F238E27FC236}">
                  <a16:creationId xmlns:a16="http://schemas.microsoft.com/office/drawing/2014/main" id="{E9663125-A6A5-4235-BF6E-9AEAE4FB124D}"/>
                </a:ext>
              </a:extLst>
            </p:cNvPr>
            <p:cNvSpPr>
              <a:spLocks noChangeShapeType="1"/>
            </p:cNvSpPr>
            <p:nvPr/>
          </p:nvSpPr>
          <p:spPr bwMode="auto">
            <a:xfrm>
              <a:off x="1485" y="1170"/>
              <a:ext cx="488" cy="39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1">
            <a:extLst>
              <a:ext uri="{FF2B5EF4-FFF2-40B4-BE49-F238E27FC236}">
                <a16:creationId xmlns:a16="http://schemas.microsoft.com/office/drawing/2014/main" id="{C50BE7A5-EFCC-469A-AB47-BE9D712B5D0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8371" name="Rectangle 3">
            <a:extLst>
              <a:ext uri="{FF2B5EF4-FFF2-40B4-BE49-F238E27FC236}">
                <a16:creationId xmlns:a16="http://schemas.microsoft.com/office/drawing/2014/main" id="{8FEC1DCC-FF1E-47BA-9E5C-329F16E2A2B6}"/>
              </a:ext>
            </a:extLst>
          </p:cNvPr>
          <p:cNvSpPr>
            <a:spLocks noChangeArrowheads="1"/>
          </p:cNvSpPr>
          <p:nvPr/>
        </p:nvSpPr>
        <p:spPr bwMode="auto">
          <a:xfrm>
            <a:off x="1187450" y="169863"/>
            <a:ext cx="77771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pSp>
        <p:nvGrpSpPr>
          <p:cNvPr id="58372" name="Group 46">
            <a:extLst>
              <a:ext uri="{FF2B5EF4-FFF2-40B4-BE49-F238E27FC236}">
                <a16:creationId xmlns:a16="http://schemas.microsoft.com/office/drawing/2014/main" id="{0ACC316A-9A80-4773-9BD1-B6CADC3C48E0}"/>
              </a:ext>
            </a:extLst>
          </p:cNvPr>
          <p:cNvGrpSpPr>
            <a:grpSpLocks/>
          </p:cNvGrpSpPr>
          <p:nvPr/>
        </p:nvGrpSpPr>
        <p:grpSpPr bwMode="auto">
          <a:xfrm>
            <a:off x="107950" y="1196975"/>
            <a:ext cx="9036050" cy="5130800"/>
            <a:chOff x="68" y="799"/>
            <a:chExt cx="5692" cy="3232"/>
          </a:xfrm>
        </p:grpSpPr>
        <p:pic>
          <p:nvPicPr>
            <p:cNvPr id="58373" name="Picture 18" descr="车载模块">
              <a:extLst>
                <a:ext uri="{FF2B5EF4-FFF2-40B4-BE49-F238E27FC236}">
                  <a16:creationId xmlns:a16="http://schemas.microsoft.com/office/drawing/2014/main" id="{EF52606E-D809-49D7-B2F1-AB441E38B3C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 y="799"/>
              <a:ext cx="4309" cy="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4" name="Group 61">
              <a:extLst>
                <a:ext uri="{FF2B5EF4-FFF2-40B4-BE49-F238E27FC236}">
                  <a16:creationId xmlns:a16="http://schemas.microsoft.com/office/drawing/2014/main" id="{06AE6F63-4417-41CA-A7DA-EF5F27E9CFF4}"/>
                </a:ext>
              </a:extLst>
            </p:cNvPr>
            <p:cNvGrpSpPr>
              <a:grpSpLocks/>
            </p:cNvGrpSpPr>
            <p:nvPr/>
          </p:nvGrpSpPr>
          <p:grpSpPr bwMode="auto">
            <a:xfrm>
              <a:off x="4410" y="1162"/>
              <a:ext cx="1350" cy="2370"/>
              <a:chOff x="113" y="890"/>
              <a:chExt cx="1350" cy="2370"/>
            </a:xfrm>
          </p:grpSpPr>
          <p:pic>
            <p:nvPicPr>
              <p:cNvPr id="58375" name="Picture 20" descr="img-2451638128">
                <a:extLst>
                  <a:ext uri="{FF2B5EF4-FFF2-40B4-BE49-F238E27FC236}">
                    <a16:creationId xmlns:a16="http://schemas.microsoft.com/office/drawing/2014/main" id="{59604A5F-BC07-480C-B0BA-F057D614A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247"/>
                <a:ext cx="1350"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6" name="Group 22">
                <a:extLst>
                  <a:ext uri="{FF2B5EF4-FFF2-40B4-BE49-F238E27FC236}">
                    <a16:creationId xmlns:a16="http://schemas.microsoft.com/office/drawing/2014/main" id="{D556490B-0F86-4063-B50E-33F89E071B45}"/>
                  </a:ext>
                </a:extLst>
              </p:cNvPr>
              <p:cNvGrpSpPr>
                <a:grpSpLocks/>
              </p:cNvGrpSpPr>
              <p:nvPr/>
            </p:nvGrpSpPr>
            <p:grpSpPr bwMode="auto">
              <a:xfrm>
                <a:off x="185" y="890"/>
                <a:ext cx="1225" cy="1014"/>
                <a:chOff x="2468" y="1384"/>
                <a:chExt cx="1225" cy="1014"/>
              </a:xfrm>
            </p:grpSpPr>
            <p:sp>
              <p:nvSpPr>
                <p:cNvPr id="58378" name="Oval 23">
                  <a:extLst>
                    <a:ext uri="{FF2B5EF4-FFF2-40B4-BE49-F238E27FC236}">
                      <a16:creationId xmlns:a16="http://schemas.microsoft.com/office/drawing/2014/main" id="{6D8C7C81-F0C6-4080-BE59-47FAA61EBF35}"/>
                    </a:ext>
                  </a:extLst>
                </p:cNvPr>
                <p:cNvSpPr>
                  <a:spLocks noChangeArrowheads="1"/>
                </p:cNvSpPr>
                <p:nvPr/>
              </p:nvSpPr>
              <p:spPr bwMode="auto">
                <a:xfrm rot="619406">
                  <a:off x="2468" y="1903"/>
                  <a:ext cx="1225" cy="495"/>
                </a:xfrm>
                <a:prstGeom prst="ellipse">
                  <a:avLst/>
                </a:prstGeom>
                <a:gradFill rotWithShape="0">
                  <a:gsLst>
                    <a:gs pos="0">
                      <a:srgbClr val="FFFFFF"/>
                    </a:gs>
                    <a:gs pos="100000">
                      <a:srgbClr val="3366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a:solidFill>
                      <a:srgbClr val="1C1C1C"/>
                    </a:solidFill>
                    <a:latin typeface="Calibri" panose="020F0502020204030204" pitchFamily="34" charset="0"/>
                    <a:ea typeface="华文细黑" panose="02010600040101010101" pitchFamily="2" charset="-122"/>
                  </a:endParaRPr>
                </a:p>
              </p:txBody>
            </p:sp>
            <p:sp>
              <p:nvSpPr>
                <p:cNvPr id="58379" name="Oval 24">
                  <a:extLst>
                    <a:ext uri="{FF2B5EF4-FFF2-40B4-BE49-F238E27FC236}">
                      <a16:creationId xmlns:a16="http://schemas.microsoft.com/office/drawing/2014/main" id="{55E34F92-1FB9-4DC6-A66A-35AA9AEC1E96}"/>
                    </a:ext>
                  </a:extLst>
                </p:cNvPr>
                <p:cNvSpPr>
                  <a:spLocks noChangeArrowheads="1"/>
                </p:cNvSpPr>
                <p:nvPr/>
              </p:nvSpPr>
              <p:spPr bwMode="auto">
                <a:xfrm rot="619406">
                  <a:off x="2524" y="1926"/>
                  <a:ext cx="1104" cy="3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a:solidFill>
                      <a:srgbClr val="1C1C1C"/>
                    </a:solidFill>
                    <a:latin typeface="Calibri" panose="020F0502020204030204" pitchFamily="34" charset="0"/>
                    <a:ea typeface="华文细黑" panose="02010600040101010101" pitchFamily="2" charset="-122"/>
                  </a:endParaRPr>
                </a:p>
              </p:txBody>
            </p:sp>
            <p:sp>
              <p:nvSpPr>
                <p:cNvPr id="58380" name="Text Box 25">
                  <a:extLst>
                    <a:ext uri="{FF2B5EF4-FFF2-40B4-BE49-F238E27FC236}">
                      <a16:creationId xmlns:a16="http://schemas.microsoft.com/office/drawing/2014/main" id="{AF908197-4D38-41DB-9849-888D1B9AD44E}"/>
                    </a:ext>
                  </a:extLst>
                </p:cNvPr>
                <p:cNvSpPr txBox="1">
                  <a:spLocks noChangeArrowheads="1"/>
                </p:cNvSpPr>
                <p:nvPr/>
              </p:nvSpPr>
              <p:spPr bwMode="auto">
                <a:xfrm>
                  <a:off x="2779" y="2124"/>
                  <a:ext cx="8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kumimoji="0" lang="en-US" altLang="zh-CN" sz="1600" b="1">
                      <a:latin typeface="Arial" panose="020B0604020202020204" pitchFamily="34" charset="0"/>
                      <a:ea typeface="华文细黑" panose="02010600040101010101" pitchFamily="2" charset="-122"/>
                    </a:rPr>
                    <a:t>  </a:t>
                  </a:r>
                  <a:r>
                    <a:rPr kumimoji="0" lang="zh-CN" altLang="en-US" sz="1600" b="1">
                      <a:latin typeface="Arial" panose="020B0604020202020204" pitchFamily="34" charset="0"/>
                      <a:ea typeface="华文细黑" panose="02010600040101010101" pitchFamily="2" charset="-122"/>
                    </a:rPr>
                    <a:t>中国移动</a:t>
                  </a:r>
                </a:p>
              </p:txBody>
            </p:sp>
            <p:grpSp>
              <p:nvGrpSpPr>
                <p:cNvPr id="58381" name="Group 26">
                  <a:extLst>
                    <a:ext uri="{FF2B5EF4-FFF2-40B4-BE49-F238E27FC236}">
                      <a16:creationId xmlns:a16="http://schemas.microsoft.com/office/drawing/2014/main" id="{F9E43F23-C4E1-42EF-8D40-11C4C2D38546}"/>
                    </a:ext>
                  </a:extLst>
                </p:cNvPr>
                <p:cNvGrpSpPr>
                  <a:grpSpLocks/>
                </p:cNvGrpSpPr>
                <p:nvPr/>
              </p:nvGrpSpPr>
              <p:grpSpPr bwMode="auto">
                <a:xfrm>
                  <a:off x="3219" y="1384"/>
                  <a:ext cx="256" cy="779"/>
                  <a:chOff x="7855" y="12335"/>
                  <a:chExt cx="508" cy="1877"/>
                </a:xfrm>
              </p:grpSpPr>
              <p:sp>
                <p:nvSpPr>
                  <p:cNvPr id="58399" name="Freeform 27">
                    <a:extLst>
                      <a:ext uri="{FF2B5EF4-FFF2-40B4-BE49-F238E27FC236}">
                        <a16:creationId xmlns:a16="http://schemas.microsoft.com/office/drawing/2014/main" id="{0C4B00F3-E724-47FC-A3BD-F6E2D69BFEB5}"/>
                      </a:ext>
                    </a:extLst>
                  </p:cNvPr>
                  <p:cNvSpPr>
                    <a:spLocks/>
                  </p:cNvSpPr>
                  <p:nvPr/>
                </p:nvSpPr>
                <p:spPr bwMode="auto">
                  <a:xfrm>
                    <a:off x="8061" y="12697"/>
                    <a:ext cx="97" cy="165"/>
                  </a:xfrm>
                  <a:custGeom>
                    <a:avLst/>
                    <a:gdLst>
                      <a:gd name="T0" fmla="*/ 7072 w 56"/>
                      <a:gd name="T1" fmla="*/ 27293 h 90"/>
                      <a:gd name="T2" fmla="*/ 19698 w 56"/>
                      <a:gd name="T3" fmla="*/ 0 h 90"/>
                      <a:gd name="T4" fmla="*/ 33789 w 56"/>
                      <a:gd name="T5" fmla="*/ 27293 h 90"/>
                      <a:gd name="T6" fmla="*/ 40832 w 56"/>
                      <a:gd name="T7" fmla="*/ 103842 h 90"/>
                      <a:gd name="T8" fmla="*/ 19698 w 56"/>
                      <a:gd name="T9" fmla="*/ 130051 h 90"/>
                      <a:gd name="T10" fmla="*/ 0 w 56"/>
                      <a:gd name="T11" fmla="*/ 103842 h 90"/>
                      <a:gd name="T12" fmla="*/ 7072 w 56"/>
                      <a:gd name="T13" fmla="*/ 27293 h 90"/>
                      <a:gd name="T14" fmla="*/ 0 60000 65536"/>
                      <a:gd name="T15" fmla="*/ 0 60000 65536"/>
                      <a:gd name="T16" fmla="*/ 0 60000 65536"/>
                      <a:gd name="T17" fmla="*/ 0 60000 65536"/>
                      <a:gd name="T18" fmla="*/ 0 60000 65536"/>
                      <a:gd name="T19" fmla="*/ 0 60000 65536"/>
                      <a:gd name="T20" fmla="*/ 0 60000 65536"/>
                      <a:gd name="T21" fmla="*/ 0 w 56"/>
                      <a:gd name="T22" fmla="*/ 0 h 90"/>
                      <a:gd name="T23" fmla="*/ 56 w 5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90">
                        <a:moveTo>
                          <a:pt x="10" y="19"/>
                        </a:moveTo>
                        <a:lnTo>
                          <a:pt x="27" y="0"/>
                        </a:lnTo>
                        <a:lnTo>
                          <a:pt x="46" y="19"/>
                        </a:lnTo>
                        <a:lnTo>
                          <a:pt x="56" y="72"/>
                        </a:lnTo>
                        <a:lnTo>
                          <a:pt x="27" y="90"/>
                        </a:lnTo>
                        <a:lnTo>
                          <a:pt x="0" y="72"/>
                        </a:lnTo>
                        <a:lnTo>
                          <a:pt x="10" y="19"/>
                        </a:lnTo>
                        <a:close/>
                      </a:path>
                    </a:pathLst>
                  </a:custGeom>
                  <a:solidFill>
                    <a:srgbClr val="FFFFFF"/>
                  </a:solidFill>
                  <a:ln w="19050" cmpd="sng">
                    <a:solidFill>
                      <a:srgbClr val="000000"/>
                    </a:solidFill>
                    <a:round/>
                    <a:headEnd/>
                    <a:tailEnd/>
                  </a:ln>
                </p:spPr>
                <p:txBody>
                  <a:bodyPr/>
                  <a:lstStyle/>
                  <a:p>
                    <a:endParaRPr lang="zh-CN" altLang="en-US"/>
                  </a:p>
                </p:txBody>
              </p:sp>
              <p:sp>
                <p:nvSpPr>
                  <p:cNvPr id="58400" name="Freeform 28">
                    <a:extLst>
                      <a:ext uri="{FF2B5EF4-FFF2-40B4-BE49-F238E27FC236}">
                        <a16:creationId xmlns:a16="http://schemas.microsoft.com/office/drawing/2014/main" id="{F4319967-D687-420C-B082-5069125B798F}"/>
                      </a:ext>
                    </a:extLst>
                  </p:cNvPr>
                  <p:cNvSpPr>
                    <a:spLocks/>
                  </p:cNvSpPr>
                  <p:nvPr/>
                </p:nvSpPr>
                <p:spPr bwMode="auto">
                  <a:xfrm>
                    <a:off x="7855" y="13947"/>
                    <a:ext cx="508" cy="135"/>
                  </a:xfrm>
                  <a:custGeom>
                    <a:avLst/>
                    <a:gdLst>
                      <a:gd name="T0" fmla="*/ 0 w 290"/>
                      <a:gd name="T1" fmla="*/ 158891 h 71"/>
                      <a:gd name="T2" fmla="*/ 120044 w 290"/>
                      <a:gd name="T3" fmla="*/ 0 h 71"/>
                      <a:gd name="T4" fmla="*/ 242123 w 290"/>
                      <a:gd name="T5" fmla="*/ 158891 h 71"/>
                      <a:gd name="T6" fmla="*/ 0 60000 65536"/>
                      <a:gd name="T7" fmla="*/ 0 60000 65536"/>
                      <a:gd name="T8" fmla="*/ 0 60000 65536"/>
                      <a:gd name="T9" fmla="*/ 0 w 290"/>
                      <a:gd name="T10" fmla="*/ 0 h 71"/>
                      <a:gd name="T11" fmla="*/ 290 w 290"/>
                      <a:gd name="T12" fmla="*/ 71 h 71"/>
                    </a:gdLst>
                    <a:ahLst/>
                    <a:cxnLst>
                      <a:cxn ang="T6">
                        <a:pos x="T0" y="T1"/>
                      </a:cxn>
                      <a:cxn ang="T7">
                        <a:pos x="T2" y="T3"/>
                      </a:cxn>
                      <a:cxn ang="T8">
                        <a:pos x="T4" y="T5"/>
                      </a:cxn>
                    </a:cxnLst>
                    <a:rect l="T9" t="T10" r="T11" b="T12"/>
                    <a:pathLst>
                      <a:path w="290" h="71">
                        <a:moveTo>
                          <a:pt x="0" y="71"/>
                        </a:moveTo>
                        <a:lnTo>
                          <a:pt x="144" y="0"/>
                        </a:lnTo>
                        <a:lnTo>
                          <a:pt x="290" y="71"/>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1" name="Freeform 29">
                    <a:extLst>
                      <a:ext uri="{FF2B5EF4-FFF2-40B4-BE49-F238E27FC236}">
                        <a16:creationId xmlns:a16="http://schemas.microsoft.com/office/drawing/2014/main" id="{88CB4756-40DF-446F-A795-97D7861A7DBD}"/>
                      </a:ext>
                    </a:extLst>
                  </p:cNvPr>
                  <p:cNvSpPr>
                    <a:spLocks/>
                  </p:cNvSpPr>
                  <p:nvPr/>
                </p:nvSpPr>
                <p:spPr bwMode="auto">
                  <a:xfrm>
                    <a:off x="7855" y="12637"/>
                    <a:ext cx="508" cy="1575"/>
                  </a:xfrm>
                  <a:custGeom>
                    <a:avLst/>
                    <a:gdLst>
                      <a:gd name="T0" fmla="*/ 120044 w 290"/>
                      <a:gd name="T1" fmla="*/ 0 h 863"/>
                      <a:gd name="T2" fmla="*/ 120044 w 290"/>
                      <a:gd name="T3" fmla="*/ 1178012 h 863"/>
                      <a:gd name="T4" fmla="*/ 0 w 290"/>
                      <a:gd name="T5" fmla="*/ 1078837 h 863"/>
                      <a:gd name="T6" fmla="*/ 120044 w 290"/>
                      <a:gd name="T7" fmla="*/ 0 h 863"/>
                      <a:gd name="T8" fmla="*/ 242123 w 290"/>
                      <a:gd name="T9" fmla="*/ 1078837 h 863"/>
                      <a:gd name="T10" fmla="*/ 120044 w 290"/>
                      <a:gd name="T11" fmla="*/ 1178012 h 863"/>
                      <a:gd name="T12" fmla="*/ 0 60000 65536"/>
                      <a:gd name="T13" fmla="*/ 0 60000 65536"/>
                      <a:gd name="T14" fmla="*/ 0 60000 65536"/>
                      <a:gd name="T15" fmla="*/ 0 60000 65536"/>
                      <a:gd name="T16" fmla="*/ 0 60000 65536"/>
                      <a:gd name="T17" fmla="*/ 0 60000 65536"/>
                      <a:gd name="T18" fmla="*/ 0 w 290"/>
                      <a:gd name="T19" fmla="*/ 0 h 863"/>
                      <a:gd name="T20" fmla="*/ 290 w 290"/>
                      <a:gd name="T21" fmla="*/ 863 h 863"/>
                    </a:gdLst>
                    <a:ahLst/>
                    <a:cxnLst>
                      <a:cxn ang="T12">
                        <a:pos x="T0" y="T1"/>
                      </a:cxn>
                      <a:cxn ang="T13">
                        <a:pos x="T2" y="T3"/>
                      </a:cxn>
                      <a:cxn ang="T14">
                        <a:pos x="T4" y="T5"/>
                      </a:cxn>
                      <a:cxn ang="T15">
                        <a:pos x="T6" y="T7"/>
                      </a:cxn>
                      <a:cxn ang="T16">
                        <a:pos x="T8" y="T9"/>
                      </a:cxn>
                      <a:cxn ang="T17">
                        <a:pos x="T10" y="T11"/>
                      </a:cxn>
                    </a:cxnLst>
                    <a:rect l="T18" t="T19" r="T20" b="T21"/>
                    <a:pathLst>
                      <a:path w="290" h="863">
                        <a:moveTo>
                          <a:pt x="144" y="0"/>
                        </a:moveTo>
                        <a:lnTo>
                          <a:pt x="144" y="863"/>
                        </a:lnTo>
                        <a:lnTo>
                          <a:pt x="0" y="790"/>
                        </a:lnTo>
                        <a:lnTo>
                          <a:pt x="144" y="0"/>
                        </a:lnTo>
                        <a:lnTo>
                          <a:pt x="290" y="790"/>
                        </a:lnTo>
                        <a:lnTo>
                          <a:pt x="144" y="863"/>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2" name="Freeform 30">
                    <a:extLst>
                      <a:ext uri="{FF2B5EF4-FFF2-40B4-BE49-F238E27FC236}">
                        <a16:creationId xmlns:a16="http://schemas.microsoft.com/office/drawing/2014/main" id="{D393CC28-91D2-4E79-AB58-7AA7404932E2}"/>
                      </a:ext>
                    </a:extLst>
                  </p:cNvPr>
                  <p:cNvSpPr>
                    <a:spLocks/>
                  </p:cNvSpPr>
                  <p:nvPr/>
                </p:nvSpPr>
                <p:spPr bwMode="auto">
                  <a:xfrm>
                    <a:off x="8048" y="12992"/>
                    <a:ext cx="122" cy="35"/>
                  </a:xfrm>
                  <a:custGeom>
                    <a:avLst/>
                    <a:gdLst>
                      <a:gd name="T0" fmla="*/ 0 w 71"/>
                      <a:gd name="T1" fmla="*/ 0 h 17"/>
                      <a:gd name="T2" fmla="*/ 23084 w 71"/>
                      <a:gd name="T3" fmla="*/ 98476 h 17"/>
                      <a:gd name="T4" fmla="*/ 47111 w 71"/>
                      <a:gd name="T5" fmla="*/ 0 h 17"/>
                      <a:gd name="T6" fmla="*/ 0 60000 65536"/>
                      <a:gd name="T7" fmla="*/ 0 60000 65536"/>
                      <a:gd name="T8" fmla="*/ 0 60000 65536"/>
                      <a:gd name="T9" fmla="*/ 0 w 71"/>
                      <a:gd name="T10" fmla="*/ 0 h 17"/>
                      <a:gd name="T11" fmla="*/ 71 w 71"/>
                      <a:gd name="T12" fmla="*/ 17 h 17"/>
                    </a:gdLst>
                    <a:ahLst/>
                    <a:cxnLst>
                      <a:cxn ang="T6">
                        <a:pos x="T0" y="T1"/>
                      </a:cxn>
                      <a:cxn ang="T7">
                        <a:pos x="T2" y="T3"/>
                      </a:cxn>
                      <a:cxn ang="T8">
                        <a:pos x="T4" y="T5"/>
                      </a:cxn>
                    </a:cxnLst>
                    <a:rect l="T9" t="T10" r="T11" b="T12"/>
                    <a:pathLst>
                      <a:path w="71" h="17">
                        <a:moveTo>
                          <a:pt x="0" y="0"/>
                        </a:moveTo>
                        <a:lnTo>
                          <a:pt x="35" y="17"/>
                        </a:lnTo>
                        <a:lnTo>
                          <a:pt x="71"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3" name="Freeform 31">
                    <a:extLst>
                      <a:ext uri="{FF2B5EF4-FFF2-40B4-BE49-F238E27FC236}">
                        <a16:creationId xmlns:a16="http://schemas.microsoft.com/office/drawing/2014/main" id="{AD12DD9B-5D7F-42F5-9FEE-D3485BA9CA27}"/>
                      </a:ext>
                    </a:extLst>
                  </p:cNvPr>
                  <p:cNvSpPr>
                    <a:spLocks/>
                  </p:cNvSpPr>
                  <p:nvPr/>
                </p:nvSpPr>
                <p:spPr bwMode="auto">
                  <a:xfrm>
                    <a:off x="8026" y="13114"/>
                    <a:ext cx="167" cy="43"/>
                  </a:xfrm>
                  <a:custGeom>
                    <a:avLst/>
                    <a:gdLst>
                      <a:gd name="T0" fmla="*/ 0 w 98"/>
                      <a:gd name="T1" fmla="*/ 0 h 25"/>
                      <a:gd name="T2" fmla="*/ 28969 w 98"/>
                      <a:gd name="T3" fmla="*/ 16691 h 25"/>
                      <a:gd name="T4" fmla="*/ 58876 w 98"/>
                      <a:gd name="T5" fmla="*/ 0 h 25"/>
                      <a:gd name="T6" fmla="*/ 0 60000 65536"/>
                      <a:gd name="T7" fmla="*/ 0 60000 65536"/>
                      <a:gd name="T8" fmla="*/ 0 60000 65536"/>
                      <a:gd name="T9" fmla="*/ 0 w 98"/>
                      <a:gd name="T10" fmla="*/ 0 h 25"/>
                      <a:gd name="T11" fmla="*/ 98 w 98"/>
                      <a:gd name="T12" fmla="*/ 25 h 25"/>
                    </a:gdLst>
                    <a:ahLst/>
                    <a:cxnLst>
                      <a:cxn ang="T6">
                        <a:pos x="T0" y="T1"/>
                      </a:cxn>
                      <a:cxn ang="T7">
                        <a:pos x="T2" y="T3"/>
                      </a:cxn>
                      <a:cxn ang="T8">
                        <a:pos x="T4" y="T5"/>
                      </a:cxn>
                    </a:cxnLst>
                    <a:rect l="T9" t="T10" r="T11" b="T12"/>
                    <a:pathLst>
                      <a:path w="98" h="25">
                        <a:moveTo>
                          <a:pt x="0" y="0"/>
                        </a:moveTo>
                        <a:lnTo>
                          <a:pt x="48" y="25"/>
                        </a:lnTo>
                        <a:lnTo>
                          <a:pt x="98"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4" name="Freeform 32">
                    <a:extLst>
                      <a:ext uri="{FF2B5EF4-FFF2-40B4-BE49-F238E27FC236}">
                        <a16:creationId xmlns:a16="http://schemas.microsoft.com/office/drawing/2014/main" id="{7F8CBCD5-9DF4-453A-8361-0D4D6F522326}"/>
                      </a:ext>
                    </a:extLst>
                  </p:cNvPr>
                  <p:cNvSpPr>
                    <a:spLocks/>
                  </p:cNvSpPr>
                  <p:nvPr/>
                </p:nvSpPr>
                <p:spPr bwMode="auto">
                  <a:xfrm>
                    <a:off x="8005" y="13235"/>
                    <a:ext cx="208" cy="57"/>
                  </a:xfrm>
                  <a:custGeom>
                    <a:avLst/>
                    <a:gdLst>
                      <a:gd name="T0" fmla="*/ 0 w 119"/>
                      <a:gd name="T1" fmla="*/ 3133 h 31"/>
                      <a:gd name="T2" fmla="*/ 49039 w 119"/>
                      <a:gd name="T3" fmla="*/ 46405 h 31"/>
                      <a:gd name="T4" fmla="*/ 96897 w 119"/>
                      <a:gd name="T5" fmla="*/ 0 h 31"/>
                      <a:gd name="T6" fmla="*/ 0 60000 65536"/>
                      <a:gd name="T7" fmla="*/ 0 60000 65536"/>
                      <a:gd name="T8" fmla="*/ 0 60000 65536"/>
                      <a:gd name="T9" fmla="*/ 0 w 119"/>
                      <a:gd name="T10" fmla="*/ 0 h 31"/>
                      <a:gd name="T11" fmla="*/ 119 w 119"/>
                      <a:gd name="T12" fmla="*/ 31 h 31"/>
                    </a:gdLst>
                    <a:ahLst/>
                    <a:cxnLst>
                      <a:cxn ang="T6">
                        <a:pos x="T0" y="T1"/>
                      </a:cxn>
                      <a:cxn ang="T7">
                        <a:pos x="T2" y="T3"/>
                      </a:cxn>
                      <a:cxn ang="T8">
                        <a:pos x="T4" y="T5"/>
                      </a:cxn>
                    </a:cxnLst>
                    <a:rect l="T9" t="T10" r="T11" b="T12"/>
                    <a:pathLst>
                      <a:path w="119" h="31">
                        <a:moveTo>
                          <a:pt x="0" y="2"/>
                        </a:moveTo>
                        <a:lnTo>
                          <a:pt x="60" y="31"/>
                        </a:lnTo>
                        <a:lnTo>
                          <a:pt x="119"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5" name="Freeform 33">
                    <a:extLst>
                      <a:ext uri="{FF2B5EF4-FFF2-40B4-BE49-F238E27FC236}">
                        <a16:creationId xmlns:a16="http://schemas.microsoft.com/office/drawing/2014/main" id="{DDA98C8D-2023-4932-A904-24965B42AE21}"/>
                      </a:ext>
                    </a:extLst>
                  </p:cNvPr>
                  <p:cNvSpPr>
                    <a:spLocks/>
                  </p:cNvSpPr>
                  <p:nvPr/>
                </p:nvSpPr>
                <p:spPr bwMode="auto">
                  <a:xfrm>
                    <a:off x="7983" y="13355"/>
                    <a:ext cx="250" cy="67"/>
                  </a:xfrm>
                  <a:custGeom>
                    <a:avLst/>
                    <a:gdLst>
                      <a:gd name="T0" fmla="*/ 0 w 144"/>
                      <a:gd name="T1" fmla="*/ 0 h 37"/>
                      <a:gd name="T2" fmla="*/ 53344 w 144"/>
                      <a:gd name="T3" fmla="*/ 45909 h 37"/>
                      <a:gd name="T4" fmla="*/ 107861 w 144"/>
                      <a:gd name="T5" fmla="*/ 0 h 37"/>
                      <a:gd name="T6" fmla="*/ 0 60000 65536"/>
                      <a:gd name="T7" fmla="*/ 0 60000 65536"/>
                      <a:gd name="T8" fmla="*/ 0 60000 65536"/>
                      <a:gd name="T9" fmla="*/ 0 w 144"/>
                      <a:gd name="T10" fmla="*/ 0 h 37"/>
                      <a:gd name="T11" fmla="*/ 144 w 144"/>
                      <a:gd name="T12" fmla="*/ 37 h 37"/>
                    </a:gdLst>
                    <a:ahLst/>
                    <a:cxnLst>
                      <a:cxn ang="T6">
                        <a:pos x="T0" y="T1"/>
                      </a:cxn>
                      <a:cxn ang="T7">
                        <a:pos x="T2" y="T3"/>
                      </a:cxn>
                      <a:cxn ang="T8">
                        <a:pos x="T4" y="T5"/>
                      </a:cxn>
                    </a:cxnLst>
                    <a:rect l="T9" t="T10" r="T11" b="T12"/>
                    <a:pathLst>
                      <a:path w="144" h="37">
                        <a:moveTo>
                          <a:pt x="0" y="0"/>
                        </a:moveTo>
                        <a:lnTo>
                          <a:pt x="71" y="37"/>
                        </a:lnTo>
                        <a:lnTo>
                          <a:pt x="144"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6" name="Freeform 34">
                    <a:extLst>
                      <a:ext uri="{FF2B5EF4-FFF2-40B4-BE49-F238E27FC236}">
                        <a16:creationId xmlns:a16="http://schemas.microsoft.com/office/drawing/2014/main" id="{8F3B96FF-2D2A-4143-9CA9-1BDADA326BF9}"/>
                      </a:ext>
                    </a:extLst>
                  </p:cNvPr>
                  <p:cNvSpPr>
                    <a:spLocks/>
                  </p:cNvSpPr>
                  <p:nvPr/>
                </p:nvSpPr>
                <p:spPr bwMode="auto">
                  <a:xfrm>
                    <a:off x="7965" y="13477"/>
                    <a:ext cx="290" cy="78"/>
                  </a:xfrm>
                  <a:custGeom>
                    <a:avLst/>
                    <a:gdLst>
                      <a:gd name="T0" fmla="*/ 0 w 168"/>
                      <a:gd name="T1" fmla="*/ 0 h 43"/>
                      <a:gd name="T2" fmla="*/ 57962 w 168"/>
                      <a:gd name="T3" fmla="*/ 54404 h 43"/>
                      <a:gd name="T4" fmla="*/ 117681 w 168"/>
                      <a:gd name="T5" fmla="*/ 0 h 43"/>
                      <a:gd name="T6" fmla="*/ 0 60000 65536"/>
                      <a:gd name="T7" fmla="*/ 0 60000 65536"/>
                      <a:gd name="T8" fmla="*/ 0 60000 65536"/>
                      <a:gd name="T9" fmla="*/ 0 w 168"/>
                      <a:gd name="T10" fmla="*/ 0 h 43"/>
                      <a:gd name="T11" fmla="*/ 168 w 168"/>
                      <a:gd name="T12" fmla="*/ 43 h 43"/>
                    </a:gdLst>
                    <a:ahLst/>
                    <a:cxnLst>
                      <a:cxn ang="T6">
                        <a:pos x="T0" y="T1"/>
                      </a:cxn>
                      <a:cxn ang="T7">
                        <a:pos x="T2" y="T3"/>
                      </a:cxn>
                      <a:cxn ang="T8">
                        <a:pos x="T4" y="T5"/>
                      </a:cxn>
                    </a:cxnLst>
                    <a:rect l="T9" t="T10" r="T11" b="T12"/>
                    <a:pathLst>
                      <a:path w="168" h="43">
                        <a:moveTo>
                          <a:pt x="0" y="0"/>
                        </a:moveTo>
                        <a:lnTo>
                          <a:pt x="83" y="43"/>
                        </a:lnTo>
                        <a:lnTo>
                          <a:pt x="168"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7" name="Freeform 35">
                    <a:extLst>
                      <a:ext uri="{FF2B5EF4-FFF2-40B4-BE49-F238E27FC236}">
                        <a16:creationId xmlns:a16="http://schemas.microsoft.com/office/drawing/2014/main" id="{5B5800AF-0E0D-4C22-ABF2-EA411CC0F3A1}"/>
                      </a:ext>
                    </a:extLst>
                  </p:cNvPr>
                  <p:cNvSpPr>
                    <a:spLocks/>
                  </p:cNvSpPr>
                  <p:nvPr/>
                </p:nvSpPr>
                <p:spPr bwMode="auto">
                  <a:xfrm>
                    <a:off x="7940" y="13595"/>
                    <a:ext cx="335" cy="90"/>
                  </a:xfrm>
                  <a:custGeom>
                    <a:avLst/>
                    <a:gdLst>
                      <a:gd name="T0" fmla="*/ 0 w 192"/>
                      <a:gd name="T1" fmla="*/ 2507 h 50"/>
                      <a:gd name="T2" fmla="*/ 76600 w 192"/>
                      <a:gd name="T3" fmla="*/ 57987 h 50"/>
                      <a:gd name="T4" fmla="*/ 152955 w 192"/>
                      <a:gd name="T5" fmla="*/ 0 h 50"/>
                      <a:gd name="T6" fmla="*/ 0 60000 65536"/>
                      <a:gd name="T7" fmla="*/ 0 60000 65536"/>
                      <a:gd name="T8" fmla="*/ 0 60000 65536"/>
                      <a:gd name="T9" fmla="*/ 0 w 192"/>
                      <a:gd name="T10" fmla="*/ 0 h 50"/>
                      <a:gd name="T11" fmla="*/ 192 w 192"/>
                      <a:gd name="T12" fmla="*/ 50 h 50"/>
                    </a:gdLst>
                    <a:ahLst/>
                    <a:cxnLst>
                      <a:cxn ang="T6">
                        <a:pos x="T0" y="T1"/>
                      </a:cxn>
                      <a:cxn ang="T7">
                        <a:pos x="T2" y="T3"/>
                      </a:cxn>
                      <a:cxn ang="T8">
                        <a:pos x="T4" y="T5"/>
                      </a:cxn>
                    </a:cxnLst>
                    <a:rect l="T9" t="T10" r="T11" b="T12"/>
                    <a:pathLst>
                      <a:path w="192" h="50">
                        <a:moveTo>
                          <a:pt x="0" y="2"/>
                        </a:moveTo>
                        <a:lnTo>
                          <a:pt x="96" y="50"/>
                        </a:lnTo>
                        <a:lnTo>
                          <a:pt x="192"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8" name="Freeform 36">
                    <a:extLst>
                      <a:ext uri="{FF2B5EF4-FFF2-40B4-BE49-F238E27FC236}">
                        <a16:creationId xmlns:a16="http://schemas.microsoft.com/office/drawing/2014/main" id="{91CBFB85-E67B-48D8-A053-2A10685A8764}"/>
                      </a:ext>
                    </a:extLst>
                  </p:cNvPr>
                  <p:cNvSpPr>
                    <a:spLocks/>
                  </p:cNvSpPr>
                  <p:nvPr/>
                </p:nvSpPr>
                <p:spPr bwMode="auto">
                  <a:xfrm>
                    <a:off x="7920" y="13717"/>
                    <a:ext cx="380" cy="100"/>
                  </a:xfrm>
                  <a:custGeom>
                    <a:avLst/>
                    <a:gdLst>
                      <a:gd name="T0" fmla="*/ 0 w 218"/>
                      <a:gd name="T1" fmla="*/ 0 h 53"/>
                      <a:gd name="T2" fmla="*/ 85001 w 218"/>
                      <a:gd name="T3" fmla="*/ 108270 h 53"/>
                      <a:gd name="T4" fmla="*/ 171488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08" y="53"/>
                        </a:lnTo>
                        <a:lnTo>
                          <a:pt x="218"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09" name="Freeform 37">
                    <a:extLst>
                      <a:ext uri="{FF2B5EF4-FFF2-40B4-BE49-F238E27FC236}">
                        <a16:creationId xmlns:a16="http://schemas.microsoft.com/office/drawing/2014/main" id="{5E57A9EE-1D2A-49DC-B7DF-4F4FB3D15C14}"/>
                      </a:ext>
                    </a:extLst>
                  </p:cNvPr>
                  <p:cNvSpPr>
                    <a:spLocks/>
                  </p:cNvSpPr>
                  <p:nvPr/>
                </p:nvSpPr>
                <p:spPr bwMode="auto">
                  <a:xfrm>
                    <a:off x="7898" y="13834"/>
                    <a:ext cx="422" cy="113"/>
                  </a:xfrm>
                  <a:custGeom>
                    <a:avLst/>
                    <a:gdLst>
                      <a:gd name="T0" fmla="*/ 0 w 240"/>
                      <a:gd name="T1" fmla="*/ 0 h 61"/>
                      <a:gd name="T2" fmla="*/ 103617 w 240"/>
                      <a:gd name="T3" fmla="*/ 99410 h 61"/>
                      <a:gd name="T4" fmla="*/ 209672 w 240"/>
                      <a:gd name="T5" fmla="*/ 3318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19" y="61"/>
                        </a:lnTo>
                        <a:lnTo>
                          <a:pt x="240" y="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0" name="Freeform 38">
                    <a:extLst>
                      <a:ext uri="{FF2B5EF4-FFF2-40B4-BE49-F238E27FC236}">
                        <a16:creationId xmlns:a16="http://schemas.microsoft.com/office/drawing/2014/main" id="{B44322BD-EF03-4938-B00C-AAB9B93458DC}"/>
                      </a:ext>
                    </a:extLst>
                  </p:cNvPr>
                  <p:cNvSpPr>
                    <a:spLocks/>
                  </p:cNvSpPr>
                  <p:nvPr/>
                </p:nvSpPr>
                <p:spPr bwMode="auto">
                  <a:xfrm>
                    <a:off x="7881" y="13957"/>
                    <a:ext cx="452" cy="125"/>
                  </a:xfrm>
                  <a:custGeom>
                    <a:avLst/>
                    <a:gdLst>
                      <a:gd name="T0" fmla="*/ 0 w 262"/>
                      <a:gd name="T1" fmla="*/ 3554 h 67"/>
                      <a:gd name="T2" fmla="*/ 91116 w 262"/>
                      <a:gd name="T3" fmla="*/ 119170 h 67"/>
                      <a:gd name="T4" fmla="*/ 182203 w 262"/>
                      <a:gd name="T5" fmla="*/ 0 h 67"/>
                      <a:gd name="T6" fmla="*/ 0 60000 65536"/>
                      <a:gd name="T7" fmla="*/ 0 60000 65536"/>
                      <a:gd name="T8" fmla="*/ 0 60000 65536"/>
                      <a:gd name="T9" fmla="*/ 0 w 262"/>
                      <a:gd name="T10" fmla="*/ 0 h 67"/>
                      <a:gd name="T11" fmla="*/ 262 w 262"/>
                      <a:gd name="T12" fmla="*/ 67 h 67"/>
                    </a:gdLst>
                    <a:ahLst/>
                    <a:cxnLst>
                      <a:cxn ang="T6">
                        <a:pos x="T0" y="T1"/>
                      </a:cxn>
                      <a:cxn ang="T7">
                        <a:pos x="T2" y="T3"/>
                      </a:cxn>
                      <a:cxn ang="T8">
                        <a:pos x="T4" y="T5"/>
                      </a:cxn>
                    </a:cxnLst>
                    <a:rect l="T9" t="T10" r="T11" b="T12"/>
                    <a:pathLst>
                      <a:path w="262" h="67">
                        <a:moveTo>
                          <a:pt x="0" y="2"/>
                        </a:moveTo>
                        <a:lnTo>
                          <a:pt x="131" y="67"/>
                        </a:lnTo>
                        <a:lnTo>
                          <a:pt x="262"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1" name="Freeform 39">
                    <a:extLst>
                      <a:ext uri="{FF2B5EF4-FFF2-40B4-BE49-F238E27FC236}">
                        <a16:creationId xmlns:a16="http://schemas.microsoft.com/office/drawing/2014/main" id="{F662795F-B23B-4221-898C-98B9D0121E15}"/>
                      </a:ext>
                    </a:extLst>
                  </p:cNvPr>
                  <p:cNvSpPr>
                    <a:spLocks/>
                  </p:cNvSpPr>
                  <p:nvPr/>
                </p:nvSpPr>
                <p:spPr bwMode="auto">
                  <a:xfrm>
                    <a:off x="8061" y="12697"/>
                    <a:ext cx="97" cy="165"/>
                  </a:xfrm>
                  <a:custGeom>
                    <a:avLst/>
                    <a:gdLst>
                      <a:gd name="T0" fmla="*/ 7072 w 56"/>
                      <a:gd name="T1" fmla="*/ 27293 h 90"/>
                      <a:gd name="T2" fmla="*/ 19698 w 56"/>
                      <a:gd name="T3" fmla="*/ 0 h 90"/>
                      <a:gd name="T4" fmla="*/ 33789 w 56"/>
                      <a:gd name="T5" fmla="*/ 27293 h 90"/>
                      <a:gd name="T6" fmla="*/ 40832 w 56"/>
                      <a:gd name="T7" fmla="*/ 103842 h 90"/>
                      <a:gd name="T8" fmla="*/ 19698 w 56"/>
                      <a:gd name="T9" fmla="*/ 130051 h 90"/>
                      <a:gd name="T10" fmla="*/ 0 w 56"/>
                      <a:gd name="T11" fmla="*/ 103842 h 90"/>
                      <a:gd name="T12" fmla="*/ 7072 w 56"/>
                      <a:gd name="T13" fmla="*/ 27293 h 90"/>
                      <a:gd name="T14" fmla="*/ 0 60000 65536"/>
                      <a:gd name="T15" fmla="*/ 0 60000 65536"/>
                      <a:gd name="T16" fmla="*/ 0 60000 65536"/>
                      <a:gd name="T17" fmla="*/ 0 60000 65536"/>
                      <a:gd name="T18" fmla="*/ 0 60000 65536"/>
                      <a:gd name="T19" fmla="*/ 0 60000 65536"/>
                      <a:gd name="T20" fmla="*/ 0 60000 65536"/>
                      <a:gd name="T21" fmla="*/ 0 w 56"/>
                      <a:gd name="T22" fmla="*/ 0 h 90"/>
                      <a:gd name="T23" fmla="*/ 56 w 5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90">
                        <a:moveTo>
                          <a:pt x="10" y="19"/>
                        </a:moveTo>
                        <a:lnTo>
                          <a:pt x="27" y="0"/>
                        </a:lnTo>
                        <a:lnTo>
                          <a:pt x="46" y="19"/>
                        </a:lnTo>
                        <a:lnTo>
                          <a:pt x="56" y="72"/>
                        </a:lnTo>
                        <a:lnTo>
                          <a:pt x="27" y="90"/>
                        </a:lnTo>
                        <a:lnTo>
                          <a:pt x="0" y="72"/>
                        </a:lnTo>
                        <a:lnTo>
                          <a:pt x="10" y="19"/>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2" name="Freeform 40">
                    <a:extLst>
                      <a:ext uri="{FF2B5EF4-FFF2-40B4-BE49-F238E27FC236}">
                        <a16:creationId xmlns:a16="http://schemas.microsoft.com/office/drawing/2014/main" id="{54A42309-571D-43E9-BE2B-3C25B6CDFA54}"/>
                      </a:ext>
                    </a:extLst>
                  </p:cNvPr>
                  <p:cNvSpPr>
                    <a:spLocks/>
                  </p:cNvSpPr>
                  <p:nvPr/>
                </p:nvSpPr>
                <p:spPr bwMode="auto">
                  <a:xfrm>
                    <a:off x="7855" y="12567"/>
                    <a:ext cx="193" cy="70"/>
                  </a:xfrm>
                  <a:custGeom>
                    <a:avLst/>
                    <a:gdLst>
                      <a:gd name="T0" fmla="*/ 103659 w 109"/>
                      <a:gd name="T1" fmla="*/ 104893 h 36"/>
                      <a:gd name="T2" fmla="*/ 34195 w 109"/>
                      <a:gd name="T3" fmla="*/ 87440 h 36"/>
                      <a:gd name="T4" fmla="*/ 71212 w 109"/>
                      <a:gd name="T5" fmla="*/ 14712 h 36"/>
                      <a:gd name="T6" fmla="*/ 0 w 109"/>
                      <a:gd name="T7" fmla="*/ 0 h 36"/>
                      <a:gd name="T8" fmla="*/ 0 60000 65536"/>
                      <a:gd name="T9" fmla="*/ 0 60000 65536"/>
                      <a:gd name="T10" fmla="*/ 0 60000 65536"/>
                      <a:gd name="T11" fmla="*/ 0 60000 65536"/>
                      <a:gd name="T12" fmla="*/ 0 w 109"/>
                      <a:gd name="T13" fmla="*/ 0 h 36"/>
                      <a:gd name="T14" fmla="*/ 109 w 109"/>
                      <a:gd name="T15" fmla="*/ 36 h 36"/>
                    </a:gdLst>
                    <a:ahLst/>
                    <a:cxnLst>
                      <a:cxn ang="T8">
                        <a:pos x="T0" y="T1"/>
                      </a:cxn>
                      <a:cxn ang="T9">
                        <a:pos x="T2" y="T3"/>
                      </a:cxn>
                      <a:cxn ang="T10">
                        <a:pos x="T4" y="T5"/>
                      </a:cxn>
                      <a:cxn ang="T11">
                        <a:pos x="T6" y="T7"/>
                      </a:cxn>
                    </a:cxnLst>
                    <a:rect l="T12" t="T13" r="T14" b="T15"/>
                    <a:pathLst>
                      <a:path w="109" h="36">
                        <a:moveTo>
                          <a:pt x="109" y="36"/>
                        </a:moveTo>
                        <a:lnTo>
                          <a:pt x="36" y="30"/>
                        </a:lnTo>
                        <a:lnTo>
                          <a:pt x="75" y="5"/>
                        </a:lnTo>
                        <a:lnTo>
                          <a:pt x="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3" name="Freeform 41">
                    <a:extLst>
                      <a:ext uri="{FF2B5EF4-FFF2-40B4-BE49-F238E27FC236}">
                        <a16:creationId xmlns:a16="http://schemas.microsoft.com/office/drawing/2014/main" id="{E8492A90-5B1B-4CDA-BE51-245816B4CB19}"/>
                      </a:ext>
                    </a:extLst>
                  </p:cNvPr>
                  <p:cNvSpPr>
                    <a:spLocks/>
                  </p:cNvSpPr>
                  <p:nvPr/>
                </p:nvSpPr>
                <p:spPr bwMode="auto">
                  <a:xfrm>
                    <a:off x="8143" y="12560"/>
                    <a:ext cx="220" cy="79"/>
                  </a:xfrm>
                  <a:custGeom>
                    <a:avLst/>
                    <a:gdLst>
                      <a:gd name="T0" fmla="*/ 92686 w 127"/>
                      <a:gd name="T1" fmla="*/ 4458 h 44"/>
                      <a:gd name="T2" fmla="*/ 37963 w 127"/>
                      <a:gd name="T3" fmla="*/ 49447 h 44"/>
                      <a:gd name="T4" fmla="*/ 53126 w 127"/>
                      <a:gd name="T5" fmla="*/ 0 h 44"/>
                      <a:gd name="T6" fmla="*/ 0 w 127"/>
                      <a:gd name="T7" fmla="*/ 45061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3" y="0"/>
                        </a:lnTo>
                        <a:lnTo>
                          <a:pt x="0" y="4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414" name="Freeform 42">
                    <a:extLst>
                      <a:ext uri="{FF2B5EF4-FFF2-40B4-BE49-F238E27FC236}">
                        <a16:creationId xmlns:a16="http://schemas.microsoft.com/office/drawing/2014/main" id="{44BFF0E9-806D-4220-8B5B-C1ECAA9EA309}"/>
                      </a:ext>
                    </a:extLst>
                  </p:cNvPr>
                  <p:cNvSpPr>
                    <a:spLocks/>
                  </p:cNvSpPr>
                  <p:nvPr/>
                </p:nvSpPr>
                <p:spPr bwMode="auto">
                  <a:xfrm>
                    <a:off x="8075" y="12335"/>
                    <a:ext cx="68" cy="264"/>
                  </a:xfrm>
                  <a:custGeom>
                    <a:avLst/>
                    <a:gdLst>
                      <a:gd name="T0" fmla="*/ 34484 w 36"/>
                      <a:gd name="T1" fmla="*/ 207508 h 144"/>
                      <a:gd name="T2" fmla="*/ 0 w 36"/>
                      <a:gd name="T3" fmla="*/ 77693 h 144"/>
                      <a:gd name="T4" fmla="*/ 74037 w 36"/>
                      <a:gd name="T5" fmla="*/ 129683 h 144"/>
                      <a:gd name="T6" fmla="*/ 3448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7" y="144"/>
                        </a:moveTo>
                        <a:lnTo>
                          <a:pt x="0" y="54"/>
                        </a:lnTo>
                        <a:lnTo>
                          <a:pt x="36" y="90"/>
                        </a:lnTo>
                        <a:lnTo>
                          <a:pt x="17"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8382" name="Group 43">
                  <a:extLst>
                    <a:ext uri="{FF2B5EF4-FFF2-40B4-BE49-F238E27FC236}">
                      <a16:creationId xmlns:a16="http://schemas.microsoft.com/office/drawing/2014/main" id="{B9AD55FF-00FE-40F9-BC3E-1EDCF70B2DB6}"/>
                    </a:ext>
                  </a:extLst>
                </p:cNvPr>
                <p:cNvGrpSpPr>
                  <a:grpSpLocks/>
                </p:cNvGrpSpPr>
                <p:nvPr/>
              </p:nvGrpSpPr>
              <p:grpSpPr bwMode="auto">
                <a:xfrm flipH="1">
                  <a:off x="2864" y="1717"/>
                  <a:ext cx="78" cy="281"/>
                  <a:chOff x="7855" y="12335"/>
                  <a:chExt cx="508" cy="1877"/>
                </a:xfrm>
              </p:grpSpPr>
              <p:sp>
                <p:nvSpPr>
                  <p:cNvPr id="58383" name="Freeform 44">
                    <a:extLst>
                      <a:ext uri="{FF2B5EF4-FFF2-40B4-BE49-F238E27FC236}">
                        <a16:creationId xmlns:a16="http://schemas.microsoft.com/office/drawing/2014/main" id="{A0D8EF99-3FFE-4A46-B98A-A66023D8C544}"/>
                      </a:ext>
                    </a:extLst>
                  </p:cNvPr>
                  <p:cNvSpPr>
                    <a:spLocks/>
                  </p:cNvSpPr>
                  <p:nvPr/>
                </p:nvSpPr>
                <p:spPr bwMode="auto">
                  <a:xfrm>
                    <a:off x="8061" y="12697"/>
                    <a:ext cx="97" cy="165"/>
                  </a:xfrm>
                  <a:custGeom>
                    <a:avLst/>
                    <a:gdLst>
                      <a:gd name="T0" fmla="*/ 7072 w 56"/>
                      <a:gd name="T1" fmla="*/ 27293 h 90"/>
                      <a:gd name="T2" fmla="*/ 19698 w 56"/>
                      <a:gd name="T3" fmla="*/ 0 h 90"/>
                      <a:gd name="T4" fmla="*/ 33789 w 56"/>
                      <a:gd name="T5" fmla="*/ 27293 h 90"/>
                      <a:gd name="T6" fmla="*/ 40832 w 56"/>
                      <a:gd name="T7" fmla="*/ 103842 h 90"/>
                      <a:gd name="T8" fmla="*/ 19698 w 56"/>
                      <a:gd name="T9" fmla="*/ 130051 h 90"/>
                      <a:gd name="T10" fmla="*/ 0 w 56"/>
                      <a:gd name="T11" fmla="*/ 103842 h 90"/>
                      <a:gd name="T12" fmla="*/ 7072 w 56"/>
                      <a:gd name="T13" fmla="*/ 27293 h 90"/>
                      <a:gd name="T14" fmla="*/ 0 60000 65536"/>
                      <a:gd name="T15" fmla="*/ 0 60000 65536"/>
                      <a:gd name="T16" fmla="*/ 0 60000 65536"/>
                      <a:gd name="T17" fmla="*/ 0 60000 65536"/>
                      <a:gd name="T18" fmla="*/ 0 60000 65536"/>
                      <a:gd name="T19" fmla="*/ 0 60000 65536"/>
                      <a:gd name="T20" fmla="*/ 0 60000 65536"/>
                      <a:gd name="T21" fmla="*/ 0 w 56"/>
                      <a:gd name="T22" fmla="*/ 0 h 90"/>
                      <a:gd name="T23" fmla="*/ 56 w 5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90">
                        <a:moveTo>
                          <a:pt x="10" y="19"/>
                        </a:moveTo>
                        <a:lnTo>
                          <a:pt x="27" y="0"/>
                        </a:lnTo>
                        <a:lnTo>
                          <a:pt x="46" y="19"/>
                        </a:lnTo>
                        <a:lnTo>
                          <a:pt x="56" y="72"/>
                        </a:lnTo>
                        <a:lnTo>
                          <a:pt x="27" y="90"/>
                        </a:lnTo>
                        <a:lnTo>
                          <a:pt x="0" y="72"/>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384" name="Freeform 45">
                    <a:extLst>
                      <a:ext uri="{FF2B5EF4-FFF2-40B4-BE49-F238E27FC236}">
                        <a16:creationId xmlns:a16="http://schemas.microsoft.com/office/drawing/2014/main" id="{7943CB96-AEC0-4ED9-94F4-37BD2B59D67B}"/>
                      </a:ext>
                    </a:extLst>
                  </p:cNvPr>
                  <p:cNvSpPr>
                    <a:spLocks/>
                  </p:cNvSpPr>
                  <p:nvPr/>
                </p:nvSpPr>
                <p:spPr bwMode="auto">
                  <a:xfrm>
                    <a:off x="7855" y="13947"/>
                    <a:ext cx="508" cy="135"/>
                  </a:xfrm>
                  <a:custGeom>
                    <a:avLst/>
                    <a:gdLst>
                      <a:gd name="T0" fmla="*/ 0 w 290"/>
                      <a:gd name="T1" fmla="*/ 158891 h 71"/>
                      <a:gd name="T2" fmla="*/ 120044 w 290"/>
                      <a:gd name="T3" fmla="*/ 0 h 71"/>
                      <a:gd name="T4" fmla="*/ 242123 w 290"/>
                      <a:gd name="T5" fmla="*/ 158891 h 71"/>
                      <a:gd name="T6" fmla="*/ 0 60000 65536"/>
                      <a:gd name="T7" fmla="*/ 0 60000 65536"/>
                      <a:gd name="T8" fmla="*/ 0 60000 65536"/>
                      <a:gd name="T9" fmla="*/ 0 w 290"/>
                      <a:gd name="T10" fmla="*/ 0 h 71"/>
                      <a:gd name="T11" fmla="*/ 290 w 290"/>
                      <a:gd name="T12" fmla="*/ 71 h 71"/>
                    </a:gdLst>
                    <a:ahLst/>
                    <a:cxnLst>
                      <a:cxn ang="T6">
                        <a:pos x="T0" y="T1"/>
                      </a:cxn>
                      <a:cxn ang="T7">
                        <a:pos x="T2" y="T3"/>
                      </a:cxn>
                      <a:cxn ang="T8">
                        <a:pos x="T4" y="T5"/>
                      </a:cxn>
                    </a:cxnLst>
                    <a:rect l="T9" t="T10" r="T11" b="T12"/>
                    <a:pathLst>
                      <a:path w="290" h="71">
                        <a:moveTo>
                          <a:pt x="0" y="71"/>
                        </a:moveTo>
                        <a:lnTo>
                          <a:pt x="144" y="0"/>
                        </a:lnTo>
                        <a:lnTo>
                          <a:pt x="290" y="71"/>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85" name="Freeform 46">
                    <a:extLst>
                      <a:ext uri="{FF2B5EF4-FFF2-40B4-BE49-F238E27FC236}">
                        <a16:creationId xmlns:a16="http://schemas.microsoft.com/office/drawing/2014/main" id="{56503E6D-9CCB-4628-B4CD-2AAFA1C0999B}"/>
                      </a:ext>
                    </a:extLst>
                  </p:cNvPr>
                  <p:cNvSpPr>
                    <a:spLocks/>
                  </p:cNvSpPr>
                  <p:nvPr/>
                </p:nvSpPr>
                <p:spPr bwMode="auto">
                  <a:xfrm>
                    <a:off x="7855" y="12637"/>
                    <a:ext cx="508" cy="1575"/>
                  </a:xfrm>
                  <a:custGeom>
                    <a:avLst/>
                    <a:gdLst>
                      <a:gd name="T0" fmla="*/ 120044 w 290"/>
                      <a:gd name="T1" fmla="*/ 0 h 863"/>
                      <a:gd name="T2" fmla="*/ 120044 w 290"/>
                      <a:gd name="T3" fmla="*/ 1178012 h 863"/>
                      <a:gd name="T4" fmla="*/ 0 w 290"/>
                      <a:gd name="T5" fmla="*/ 1078837 h 863"/>
                      <a:gd name="T6" fmla="*/ 120044 w 290"/>
                      <a:gd name="T7" fmla="*/ 0 h 863"/>
                      <a:gd name="T8" fmla="*/ 242123 w 290"/>
                      <a:gd name="T9" fmla="*/ 1078837 h 863"/>
                      <a:gd name="T10" fmla="*/ 120044 w 290"/>
                      <a:gd name="T11" fmla="*/ 1178012 h 863"/>
                      <a:gd name="T12" fmla="*/ 0 60000 65536"/>
                      <a:gd name="T13" fmla="*/ 0 60000 65536"/>
                      <a:gd name="T14" fmla="*/ 0 60000 65536"/>
                      <a:gd name="T15" fmla="*/ 0 60000 65536"/>
                      <a:gd name="T16" fmla="*/ 0 60000 65536"/>
                      <a:gd name="T17" fmla="*/ 0 60000 65536"/>
                      <a:gd name="T18" fmla="*/ 0 w 290"/>
                      <a:gd name="T19" fmla="*/ 0 h 863"/>
                      <a:gd name="T20" fmla="*/ 290 w 290"/>
                      <a:gd name="T21" fmla="*/ 863 h 863"/>
                    </a:gdLst>
                    <a:ahLst/>
                    <a:cxnLst>
                      <a:cxn ang="T12">
                        <a:pos x="T0" y="T1"/>
                      </a:cxn>
                      <a:cxn ang="T13">
                        <a:pos x="T2" y="T3"/>
                      </a:cxn>
                      <a:cxn ang="T14">
                        <a:pos x="T4" y="T5"/>
                      </a:cxn>
                      <a:cxn ang="T15">
                        <a:pos x="T6" y="T7"/>
                      </a:cxn>
                      <a:cxn ang="T16">
                        <a:pos x="T8" y="T9"/>
                      </a:cxn>
                      <a:cxn ang="T17">
                        <a:pos x="T10" y="T11"/>
                      </a:cxn>
                    </a:cxnLst>
                    <a:rect l="T18" t="T19" r="T20" b="T21"/>
                    <a:pathLst>
                      <a:path w="290" h="863">
                        <a:moveTo>
                          <a:pt x="144" y="0"/>
                        </a:moveTo>
                        <a:lnTo>
                          <a:pt x="144" y="863"/>
                        </a:lnTo>
                        <a:lnTo>
                          <a:pt x="0" y="790"/>
                        </a:lnTo>
                        <a:lnTo>
                          <a:pt x="144" y="0"/>
                        </a:lnTo>
                        <a:lnTo>
                          <a:pt x="290" y="790"/>
                        </a:lnTo>
                        <a:lnTo>
                          <a:pt x="144" y="86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86" name="Freeform 47">
                    <a:extLst>
                      <a:ext uri="{FF2B5EF4-FFF2-40B4-BE49-F238E27FC236}">
                        <a16:creationId xmlns:a16="http://schemas.microsoft.com/office/drawing/2014/main" id="{2B79A10C-CD04-4114-B73A-43023F79F8E1}"/>
                      </a:ext>
                    </a:extLst>
                  </p:cNvPr>
                  <p:cNvSpPr>
                    <a:spLocks/>
                  </p:cNvSpPr>
                  <p:nvPr/>
                </p:nvSpPr>
                <p:spPr bwMode="auto">
                  <a:xfrm>
                    <a:off x="8048" y="12992"/>
                    <a:ext cx="122" cy="35"/>
                  </a:xfrm>
                  <a:custGeom>
                    <a:avLst/>
                    <a:gdLst>
                      <a:gd name="T0" fmla="*/ 0 w 71"/>
                      <a:gd name="T1" fmla="*/ 0 h 17"/>
                      <a:gd name="T2" fmla="*/ 23084 w 71"/>
                      <a:gd name="T3" fmla="*/ 98476 h 17"/>
                      <a:gd name="T4" fmla="*/ 47111 w 71"/>
                      <a:gd name="T5" fmla="*/ 0 h 17"/>
                      <a:gd name="T6" fmla="*/ 0 60000 65536"/>
                      <a:gd name="T7" fmla="*/ 0 60000 65536"/>
                      <a:gd name="T8" fmla="*/ 0 60000 65536"/>
                      <a:gd name="T9" fmla="*/ 0 w 71"/>
                      <a:gd name="T10" fmla="*/ 0 h 17"/>
                      <a:gd name="T11" fmla="*/ 71 w 71"/>
                      <a:gd name="T12" fmla="*/ 17 h 17"/>
                    </a:gdLst>
                    <a:ahLst/>
                    <a:cxnLst>
                      <a:cxn ang="T6">
                        <a:pos x="T0" y="T1"/>
                      </a:cxn>
                      <a:cxn ang="T7">
                        <a:pos x="T2" y="T3"/>
                      </a:cxn>
                      <a:cxn ang="T8">
                        <a:pos x="T4" y="T5"/>
                      </a:cxn>
                    </a:cxnLst>
                    <a:rect l="T9" t="T10" r="T11" b="T12"/>
                    <a:pathLst>
                      <a:path w="71" h="17">
                        <a:moveTo>
                          <a:pt x="0" y="0"/>
                        </a:moveTo>
                        <a:lnTo>
                          <a:pt x="35" y="17"/>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87" name="Freeform 48">
                    <a:extLst>
                      <a:ext uri="{FF2B5EF4-FFF2-40B4-BE49-F238E27FC236}">
                        <a16:creationId xmlns:a16="http://schemas.microsoft.com/office/drawing/2014/main" id="{B2ABA4B0-96ED-4CA9-8C34-5F3269044F0A}"/>
                      </a:ext>
                    </a:extLst>
                  </p:cNvPr>
                  <p:cNvSpPr>
                    <a:spLocks/>
                  </p:cNvSpPr>
                  <p:nvPr/>
                </p:nvSpPr>
                <p:spPr bwMode="auto">
                  <a:xfrm>
                    <a:off x="8026" y="13114"/>
                    <a:ext cx="167" cy="43"/>
                  </a:xfrm>
                  <a:custGeom>
                    <a:avLst/>
                    <a:gdLst>
                      <a:gd name="T0" fmla="*/ 0 w 98"/>
                      <a:gd name="T1" fmla="*/ 0 h 25"/>
                      <a:gd name="T2" fmla="*/ 28969 w 98"/>
                      <a:gd name="T3" fmla="*/ 16691 h 25"/>
                      <a:gd name="T4" fmla="*/ 58876 w 98"/>
                      <a:gd name="T5" fmla="*/ 0 h 25"/>
                      <a:gd name="T6" fmla="*/ 0 60000 65536"/>
                      <a:gd name="T7" fmla="*/ 0 60000 65536"/>
                      <a:gd name="T8" fmla="*/ 0 60000 65536"/>
                      <a:gd name="T9" fmla="*/ 0 w 98"/>
                      <a:gd name="T10" fmla="*/ 0 h 25"/>
                      <a:gd name="T11" fmla="*/ 98 w 98"/>
                      <a:gd name="T12" fmla="*/ 25 h 25"/>
                    </a:gdLst>
                    <a:ahLst/>
                    <a:cxnLst>
                      <a:cxn ang="T6">
                        <a:pos x="T0" y="T1"/>
                      </a:cxn>
                      <a:cxn ang="T7">
                        <a:pos x="T2" y="T3"/>
                      </a:cxn>
                      <a:cxn ang="T8">
                        <a:pos x="T4" y="T5"/>
                      </a:cxn>
                    </a:cxnLst>
                    <a:rect l="T9" t="T10" r="T11" b="T12"/>
                    <a:pathLst>
                      <a:path w="98" h="25">
                        <a:moveTo>
                          <a:pt x="0" y="0"/>
                        </a:moveTo>
                        <a:lnTo>
                          <a:pt x="48" y="25"/>
                        </a:lnTo>
                        <a:lnTo>
                          <a:pt x="9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88" name="Freeform 49">
                    <a:extLst>
                      <a:ext uri="{FF2B5EF4-FFF2-40B4-BE49-F238E27FC236}">
                        <a16:creationId xmlns:a16="http://schemas.microsoft.com/office/drawing/2014/main" id="{9B44C7F2-E0FC-41B0-B5F4-836C03C1DB3A}"/>
                      </a:ext>
                    </a:extLst>
                  </p:cNvPr>
                  <p:cNvSpPr>
                    <a:spLocks/>
                  </p:cNvSpPr>
                  <p:nvPr/>
                </p:nvSpPr>
                <p:spPr bwMode="auto">
                  <a:xfrm>
                    <a:off x="8005" y="13235"/>
                    <a:ext cx="208" cy="57"/>
                  </a:xfrm>
                  <a:custGeom>
                    <a:avLst/>
                    <a:gdLst>
                      <a:gd name="T0" fmla="*/ 0 w 119"/>
                      <a:gd name="T1" fmla="*/ 3133 h 31"/>
                      <a:gd name="T2" fmla="*/ 49039 w 119"/>
                      <a:gd name="T3" fmla="*/ 46405 h 31"/>
                      <a:gd name="T4" fmla="*/ 96897 w 119"/>
                      <a:gd name="T5" fmla="*/ 0 h 31"/>
                      <a:gd name="T6" fmla="*/ 0 60000 65536"/>
                      <a:gd name="T7" fmla="*/ 0 60000 65536"/>
                      <a:gd name="T8" fmla="*/ 0 60000 65536"/>
                      <a:gd name="T9" fmla="*/ 0 w 119"/>
                      <a:gd name="T10" fmla="*/ 0 h 31"/>
                      <a:gd name="T11" fmla="*/ 119 w 119"/>
                      <a:gd name="T12" fmla="*/ 31 h 31"/>
                    </a:gdLst>
                    <a:ahLst/>
                    <a:cxnLst>
                      <a:cxn ang="T6">
                        <a:pos x="T0" y="T1"/>
                      </a:cxn>
                      <a:cxn ang="T7">
                        <a:pos x="T2" y="T3"/>
                      </a:cxn>
                      <a:cxn ang="T8">
                        <a:pos x="T4" y="T5"/>
                      </a:cxn>
                    </a:cxnLst>
                    <a:rect l="T9" t="T10" r="T11" b="T12"/>
                    <a:pathLst>
                      <a:path w="119" h="31">
                        <a:moveTo>
                          <a:pt x="0" y="2"/>
                        </a:moveTo>
                        <a:lnTo>
                          <a:pt x="60" y="31"/>
                        </a:lnTo>
                        <a:lnTo>
                          <a:pt x="11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89" name="Freeform 50">
                    <a:extLst>
                      <a:ext uri="{FF2B5EF4-FFF2-40B4-BE49-F238E27FC236}">
                        <a16:creationId xmlns:a16="http://schemas.microsoft.com/office/drawing/2014/main" id="{DD751142-687A-48DE-9957-9A6F09360A1C}"/>
                      </a:ext>
                    </a:extLst>
                  </p:cNvPr>
                  <p:cNvSpPr>
                    <a:spLocks/>
                  </p:cNvSpPr>
                  <p:nvPr/>
                </p:nvSpPr>
                <p:spPr bwMode="auto">
                  <a:xfrm>
                    <a:off x="7983" y="13355"/>
                    <a:ext cx="250" cy="67"/>
                  </a:xfrm>
                  <a:custGeom>
                    <a:avLst/>
                    <a:gdLst>
                      <a:gd name="T0" fmla="*/ 0 w 144"/>
                      <a:gd name="T1" fmla="*/ 0 h 37"/>
                      <a:gd name="T2" fmla="*/ 53344 w 144"/>
                      <a:gd name="T3" fmla="*/ 45909 h 37"/>
                      <a:gd name="T4" fmla="*/ 107861 w 144"/>
                      <a:gd name="T5" fmla="*/ 0 h 37"/>
                      <a:gd name="T6" fmla="*/ 0 60000 65536"/>
                      <a:gd name="T7" fmla="*/ 0 60000 65536"/>
                      <a:gd name="T8" fmla="*/ 0 60000 65536"/>
                      <a:gd name="T9" fmla="*/ 0 w 144"/>
                      <a:gd name="T10" fmla="*/ 0 h 37"/>
                      <a:gd name="T11" fmla="*/ 144 w 144"/>
                      <a:gd name="T12" fmla="*/ 37 h 37"/>
                    </a:gdLst>
                    <a:ahLst/>
                    <a:cxnLst>
                      <a:cxn ang="T6">
                        <a:pos x="T0" y="T1"/>
                      </a:cxn>
                      <a:cxn ang="T7">
                        <a:pos x="T2" y="T3"/>
                      </a:cxn>
                      <a:cxn ang="T8">
                        <a:pos x="T4" y="T5"/>
                      </a:cxn>
                    </a:cxnLst>
                    <a:rect l="T9" t="T10" r="T11" b="T12"/>
                    <a:pathLst>
                      <a:path w="144" h="37">
                        <a:moveTo>
                          <a:pt x="0" y="0"/>
                        </a:moveTo>
                        <a:lnTo>
                          <a:pt x="71" y="37"/>
                        </a:lnTo>
                        <a:lnTo>
                          <a:pt x="14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0" name="Freeform 51">
                    <a:extLst>
                      <a:ext uri="{FF2B5EF4-FFF2-40B4-BE49-F238E27FC236}">
                        <a16:creationId xmlns:a16="http://schemas.microsoft.com/office/drawing/2014/main" id="{2BBDF1F9-2C3F-4EBE-A5FB-903B1A710505}"/>
                      </a:ext>
                    </a:extLst>
                  </p:cNvPr>
                  <p:cNvSpPr>
                    <a:spLocks/>
                  </p:cNvSpPr>
                  <p:nvPr/>
                </p:nvSpPr>
                <p:spPr bwMode="auto">
                  <a:xfrm>
                    <a:off x="7965" y="13477"/>
                    <a:ext cx="290" cy="78"/>
                  </a:xfrm>
                  <a:custGeom>
                    <a:avLst/>
                    <a:gdLst>
                      <a:gd name="T0" fmla="*/ 0 w 168"/>
                      <a:gd name="T1" fmla="*/ 0 h 43"/>
                      <a:gd name="T2" fmla="*/ 57962 w 168"/>
                      <a:gd name="T3" fmla="*/ 54404 h 43"/>
                      <a:gd name="T4" fmla="*/ 117681 w 168"/>
                      <a:gd name="T5" fmla="*/ 0 h 43"/>
                      <a:gd name="T6" fmla="*/ 0 60000 65536"/>
                      <a:gd name="T7" fmla="*/ 0 60000 65536"/>
                      <a:gd name="T8" fmla="*/ 0 60000 65536"/>
                      <a:gd name="T9" fmla="*/ 0 w 168"/>
                      <a:gd name="T10" fmla="*/ 0 h 43"/>
                      <a:gd name="T11" fmla="*/ 168 w 168"/>
                      <a:gd name="T12" fmla="*/ 43 h 43"/>
                    </a:gdLst>
                    <a:ahLst/>
                    <a:cxnLst>
                      <a:cxn ang="T6">
                        <a:pos x="T0" y="T1"/>
                      </a:cxn>
                      <a:cxn ang="T7">
                        <a:pos x="T2" y="T3"/>
                      </a:cxn>
                      <a:cxn ang="T8">
                        <a:pos x="T4" y="T5"/>
                      </a:cxn>
                    </a:cxnLst>
                    <a:rect l="T9" t="T10" r="T11" b="T12"/>
                    <a:pathLst>
                      <a:path w="168" h="43">
                        <a:moveTo>
                          <a:pt x="0" y="0"/>
                        </a:moveTo>
                        <a:lnTo>
                          <a:pt x="83" y="43"/>
                        </a:lnTo>
                        <a:lnTo>
                          <a:pt x="1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1" name="Freeform 52">
                    <a:extLst>
                      <a:ext uri="{FF2B5EF4-FFF2-40B4-BE49-F238E27FC236}">
                        <a16:creationId xmlns:a16="http://schemas.microsoft.com/office/drawing/2014/main" id="{D76BE815-4927-4A8E-9819-705A169C0169}"/>
                      </a:ext>
                    </a:extLst>
                  </p:cNvPr>
                  <p:cNvSpPr>
                    <a:spLocks/>
                  </p:cNvSpPr>
                  <p:nvPr/>
                </p:nvSpPr>
                <p:spPr bwMode="auto">
                  <a:xfrm>
                    <a:off x="7940" y="13595"/>
                    <a:ext cx="335" cy="90"/>
                  </a:xfrm>
                  <a:custGeom>
                    <a:avLst/>
                    <a:gdLst>
                      <a:gd name="T0" fmla="*/ 0 w 192"/>
                      <a:gd name="T1" fmla="*/ 2507 h 50"/>
                      <a:gd name="T2" fmla="*/ 76600 w 192"/>
                      <a:gd name="T3" fmla="*/ 57987 h 50"/>
                      <a:gd name="T4" fmla="*/ 152955 w 192"/>
                      <a:gd name="T5" fmla="*/ 0 h 50"/>
                      <a:gd name="T6" fmla="*/ 0 60000 65536"/>
                      <a:gd name="T7" fmla="*/ 0 60000 65536"/>
                      <a:gd name="T8" fmla="*/ 0 60000 65536"/>
                      <a:gd name="T9" fmla="*/ 0 w 192"/>
                      <a:gd name="T10" fmla="*/ 0 h 50"/>
                      <a:gd name="T11" fmla="*/ 192 w 192"/>
                      <a:gd name="T12" fmla="*/ 50 h 50"/>
                    </a:gdLst>
                    <a:ahLst/>
                    <a:cxnLst>
                      <a:cxn ang="T6">
                        <a:pos x="T0" y="T1"/>
                      </a:cxn>
                      <a:cxn ang="T7">
                        <a:pos x="T2" y="T3"/>
                      </a:cxn>
                      <a:cxn ang="T8">
                        <a:pos x="T4" y="T5"/>
                      </a:cxn>
                    </a:cxnLst>
                    <a:rect l="T9" t="T10" r="T11" b="T12"/>
                    <a:pathLst>
                      <a:path w="192" h="50">
                        <a:moveTo>
                          <a:pt x="0" y="2"/>
                        </a:moveTo>
                        <a:lnTo>
                          <a:pt x="96" y="50"/>
                        </a:lnTo>
                        <a:lnTo>
                          <a:pt x="19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2" name="Freeform 53">
                    <a:extLst>
                      <a:ext uri="{FF2B5EF4-FFF2-40B4-BE49-F238E27FC236}">
                        <a16:creationId xmlns:a16="http://schemas.microsoft.com/office/drawing/2014/main" id="{E107F0F7-B47B-4004-8744-69308631FC9F}"/>
                      </a:ext>
                    </a:extLst>
                  </p:cNvPr>
                  <p:cNvSpPr>
                    <a:spLocks/>
                  </p:cNvSpPr>
                  <p:nvPr/>
                </p:nvSpPr>
                <p:spPr bwMode="auto">
                  <a:xfrm>
                    <a:off x="7920" y="13717"/>
                    <a:ext cx="380" cy="100"/>
                  </a:xfrm>
                  <a:custGeom>
                    <a:avLst/>
                    <a:gdLst>
                      <a:gd name="T0" fmla="*/ 0 w 218"/>
                      <a:gd name="T1" fmla="*/ 0 h 53"/>
                      <a:gd name="T2" fmla="*/ 85001 w 218"/>
                      <a:gd name="T3" fmla="*/ 108270 h 53"/>
                      <a:gd name="T4" fmla="*/ 171488 w 218"/>
                      <a:gd name="T5" fmla="*/ 0 h 53"/>
                      <a:gd name="T6" fmla="*/ 0 60000 65536"/>
                      <a:gd name="T7" fmla="*/ 0 60000 65536"/>
                      <a:gd name="T8" fmla="*/ 0 60000 65536"/>
                      <a:gd name="T9" fmla="*/ 0 w 218"/>
                      <a:gd name="T10" fmla="*/ 0 h 53"/>
                      <a:gd name="T11" fmla="*/ 218 w 218"/>
                      <a:gd name="T12" fmla="*/ 53 h 53"/>
                    </a:gdLst>
                    <a:ahLst/>
                    <a:cxnLst>
                      <a:cxn ang="T6">
                        <a:pos x="T0" y="T1"/>
                      </a:cxn>
                      <a:cxn ang="T7">
                        <a:pos x="T2" y="T3"/>
                      </a:cxn>
                      <a:cxn ang="T8">
                        <a:pos x="T4" y="T5"/>
                      </a:cxn>
                    </a:cxnLst>
                    <a:rect l="T9" t="T10" r="T11" b="T12"/>
                    <a:pathLst>
                      <a:path w="218" h="53">
                        <a:moveTo>
                          <a:pt x="0" y="0"/>
                        </a:moveTo>
                        <a:lnTo>
                          <a:pt x="108" y="53"/>
                        </a:lnTo>
                        <a:lnTo>
                          <a:pt x="2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3" name="Freeform 54">
                    <a:extLst>
                      <a:ext uri="{FF2B5EF4-FFF2-40B4-BE49-F238E27FC236}">
                        <a16:creationId xmlns:a16="http://schemas.microsoft.com/office/drawing/2014/main" id="{ACA4F460-7E3D-458A-99B0-06FBD4FAAFD4}"/>
                      </a:ext>
                    </a:extLst>
                  </p:cNvPr>
                  <p:cNvSpPr>
                    <a:spLocks/>
                  </p:cNvSpPr>
                  <p:nvPr/>
                </p:nvSpPr>
                <p:spPr bwMode="auto">
                  <a:xfrm>
                    <a:off x="7898" y="13834"/>
                    <a:ext cx="422" cy="113"/>
                  </a:xfrm>
                  <a:custGeom>
                    <a:avLst/>
                    <a:gdLst>
                      <a:gd name="T0" fmla="*/ 0 w 240"/>
                      <a:gd name="T1" fmla="*/ 0 h 61"/>
                      <a:gd name="T2" fmla="*/ 103617 w 240"/>
                      <a:gd name="T3" fmla="*/ 99410 h 61"/>
                      <a:gd name="T4" fmla="*/ 209672 w 240"/>
                      <a:gd name="T5" fmla="*/ 3318 h 61"/>
                      <a:gd name="T6" fmla="*/ 0 60000 65536"/>
                      <a:gd name="T7" fmla="*/ 0 60000 65536"/>
                      <a:gd name="T8" fmla="*/ 0 60000 65536"/>
                      <a:gd name="T9" fmla="*/ 0 w 240"/>
                      <a:gd name="T10" fmla="*/ 0 h 61"/>
                      <a:gd name="T11" fmla="*/ 240 w 240"/>
                      <a:gd name="T12" fmla="*/ 61 h 61"/>
                    </a:gdLst>
                    <a:ahLst/>
                    <a:cxnLst>
                      <a:cxn ang="T6">
                        <a:pos x="T0" y="T1"/>
                      </a:cxn>
                      <a:cxn ang="T7">
                        <a:pos x="T2" y="T3"/>
                      </a:cxn>
                      <a:cxn ang="T8">
                        <a:pos x="T4" y="T5"/>
                      </a:cxn>
                    </a:cxnLst>
                    <a:rect l="T9" t="T10" r="T11" b="T12"/>
                    <a:pathLst>
                      <a:path w="240" h="61">
                        <a:moveTo>
                          <a:pt x="0" y="0"/>
                        </a:moveTo>
                        <a:lnTo>
                          <a:pt x="119" y="61"/>
                        </a:lnTo>
                        <a:lnTo>
                          <a:pt x="240" y="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4" name="Freeform 55">
                    <a:extLst>
                      <a:ext uri="{FF2B5EF4-FFF2-40B4-BE49-F238E27FC236}">
                        <a16:creationId xmlns:a16="http://schemas.microsoft.com/office/drawing/2014/main" id="{ED4F3DE4-5C00-4A0F-8A0E-97D786A8EABF}"/>
                      </a:ext>
                    </a:extLst>
                  </p:cNvPr>
                  <p:cNvSpPr>
                    <a:spLocks/>
                  </p:cNvSpPr>
                  <p:nvPr/>
                </p:nvSpPr>
                <p:spPr bwMode="auto">
                  <a:xfrm>
                    <a:off x="7881" y="13957"/>
                    <a:ext cx="452" cy="125"/>
                  </a:xfrm>
                  <a:custGeom>
                    <a:avLst/>
                    <a:gdLst>
                      <a:gd name="T0" fmla="*/ 0 w 262"/>
                      <a:gd name="T1" fmla="*/ 3554 h 67"/>
                      <a:gd name="T2" fmla="*/ 91116 w 262"/>
                      <a:gd name="T3" fmla="*/ 119170 h 67"/>
                      <a:gd name="T4" fmla="*/ 182203 w 262"/>
                      <a:gd name="T5" fmla="*/ 0 h 67"/>
                      <a:gd name="T6" fmla="*/ 0 60000 65536"/>
                      <a:gd name="T7" fmla="*/ 0 60000 65536"/>
                      <a:gd name="T8" fmla="*/ 0 60000 65536"/>
                      <a:gd name="T9" fmla="*/ 0 w 262"/>
                      <a:gd name="T10" fmla="*/ 0 h 67"/>
                      <a:gd name="T11" fmla="*/ 262 w 262"/>
                      <a:gd name="T12" fmla="*/ 67 h 67"/>
                    </a:gdLst>
                    <a:ahLst/>
                    <a:cxnLst>
                      <a:cxn ang="T6">
                        <a:pos x="T0" y="T1"/>
                      </a:cxn>
                      <a:cxn ang="T7">
                        <a:pos x="T2" y="T3"/>
                      </a:cxn>
                      <a:cxn ang="T8">
                        <a:pos x="T4" y="T5"/>
                      </a:cxn>
                    </a:cxnLst>
                    <a:rect l="T9" t="T10" r="T11" b="T12"/>
                    <a:pathLst>
                      <a:path w="262" h="67">
                        <a:moveTo>
                          <a:pt x="0" y="2"/>
                        </a:moveTo>
                        <a:lnTo>
                          <a:pt x="131" y="67"/>
                        </a:lnTo>
                        <a:lnTo>
                          <a:pt x="26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5" name="Freeform 56">
                    <a:extLst>
                      <a:ext uri="{FF2B5EF4-FFF2-40B4-BE49-F238E27FC236}">
                        <a16:creationId xmlns:a16="http://schemas.microsoft.com/office/drawing/2014/main" id="{615BE1B5-F62C-475C-A0B2-72036DCB8B70}"/>
                      </a:ext>
                    </a:extLst>
                  </p:cNvPr>
                  <p:cNvSpPr>
                    <a:spLocks/>
                  </p:cNvSpPr>
                  <p:nvPr/>
                </p:nvSpPr>
                <p:spPr bwMode="auto">
                  <a:xfrm>
                    <a:off x="8061" y="12697"/>
                    <a:ext cx="97" cy="165"/>
                  </a:xfrm>
                  <a:custGeom>
                    <a:avLst/>
                    <a:gdLst>
                      <a:gd name="T0" fmla="*/ 7072 w 56"/>
                      <a:gd name="T1" fmla="*/ 27293 h 90"/>
                      <a:gd name="T2" fmla="*/ 19698 w 56"/>
                      <a:gd name="T3" fmla="*/ 0 h 90"/>
                      <a:gd name="T4" fmla="*/ 33789 w 56"/>
                      <a:gd name="T5" fmla="*/ 27293 h 90"/>
                      <a:gd name="T6" fmla="*/ 40832 w 56"/>
                      <a:gd name="T7" fmla="*/ 103842 h 90"/>
                      <a:gd name="T8" fmla="*/ 19698 w 56"/>
                      <a:gd name="T9" fmla="*/ 130051 h 90"/>
                      <a:gd name="T10" fmla="*/ 0 w 56"/>
                      <a:gd name="T11" fmla="*/ 103842 h 90"/>
                      <a:gd name="T12" fmla="*/ 7072 w 56"/>
                      <a:gd name="T13" fmla="*/ 27293 h 90"/>
                      <a:gd name="T14" fmla="*/ 0 60000 65536"/>
                      <a:gd name="T15" fmla="*/ 0 60000 65536"/>
                      <a:gd name="T16" fmla="*/ 0 60000 65536"/>
                      <a:gd name="T17" fmla="*/ 0 60000 65536"/>
                      <a:gd name="T18" fmla="*/ 0 60000 65536"/>
                      <a:gd name="T19" fmla="*/ 0 60000 65536"/>
                      <a:gd name="T20" fmla="*/ 0 60000 65536"/>
                      <a:gd name="T21" fmla="*/ 0 w 56"/>
                      <a:gd name="T22" fmla="*/ 0 h 90"/>
                      <a:gd name="T23" fmla="*/ 56 w 5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90">
                        <a:moveTo>
                          <a:pt x="10" y="19"/>
                        </a:moveTo>
                        <a:lnTo>
                          <a:pt x="27" y="0"/>
                        </a:lnTo>
                        <a:lnTo>
                          <a:pt x="46" y="19"/>
                        </a:lnTo>
                        <a:lnTo>
                          <a:pt x="56" y="72"/>
                        </a:lnTo>
                        <a:lnTo>
                          <a:pt x="27" y="90"/>
                        </a:lnTo>
                        <a:lnTo>
                          <a:pt x="0" y="72"/>
                        </a:lnTo>
                        <a:lnTo>
                          <a:pt x="10" y="1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6" name="Freeform 57">
                    <a:extLst>
                      <a:ext uri="{FF2B5EF4-FFF2-40B4-BE49-F238E27FC236}">
                        <a16:creationId xmlns:a16="http://schemas.microsoft.com/office/drawing/2014/main" id="{297B2795-1299-4662-941F-0C568056DFA6}"/>
                      </a:ext>
                    </a:extLst>
                  </p:cNvPr>
                  <p:cNvSpPr>
                    <a:spLocks/>
                  </p:cNvSpPr>
                  <p:nvPr/>
                </p:nvSpPr>
                <p:spPr bwMode="auto">
                  <a:xfrm>
                    <a:off x="7855" y="12567"/>
                    <a:ext cx="193" cy="70"/>
                  </a:xfrm>
                  <a:custGeom>
                    <a:avLst/>
                    <a:gdLst>
                      <a:gd name="T0" fmla="*/ 103659 w 109"/>
                      <a:gd name="T1" fmla="*/ 104893 h 36"/>
                      <a:gd name="T2" fmla="*/ 34195 w 109"/>
                      <a:gd name="T3" fmla="*/ 87440 h 36"/>
                      <a:gd name="T4" fmla="*/ 71212 w 109"/>
                      <a:gd name="T5" fmla="*/ 14712 h 36"/>
                      <a:gd name="T6" fmla="*/ 0 w 109"/>
                      <a:gd name="T7" fmla="*/ 0 h 36"/>
                      <a:gd name="T8" fmla="*/ 0 60000 65536"/>
                      <a:gd name="T9" fmla="*/ 0 60000 65536"/>
                      <a:gd name="T10" fmla="*/ 0 60000 65536"/>
                      <a:gd name="T11" fmla="*/ 0 60000 65536"/>
                      <a:gd name="T12" fmla="*/ 0 w 109"/>
                      <a:gd name="T13" fmla="*/ 0 h 36"/>
                      <a:gd name="T14" fmla="*/ 109 w 109"/>
                      <a:gd name="T15" fmla="*/ 36 h 36"/>
                    </a:gdLst>
                    <a:ahLst/>
                    <a:cxnLst>
                      <a:cxn ang="T8">
                        <a:pos x="T0" y="T1"/>
                      </a:cxn>
                      <a:cxn ang="T9">
                        <a:pos x="T2" y="T3"/>
                      </a:cxn>
                      <a:cxn ang="T10">
                        <a:pos x="T4" y="T5"/>
                      </a:cxn>
                      <a:cxn ang="T11">
                        <a:pos x="T6" y="T7"/>
                      </a:cxn>
                    </a:cxnLst>
                    <a:rect l="T12" t="T13" r="T14" b="T15"/>
                    <a:pathLst>
                      <a:path w="109" h="36">
                        <a:moveTo>
                          <a:pt x="109" y="36"/>
                        </a:moveTo>
                        <a:lnTo>
                          <a:pt x="36" y="30"/>
                        </a:lnTo>
                        <a:lnTo>
                          <a:pt x="75" y="5"/>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7" name="Freeform 58">
                    <a:extLst>
                      <a:ext uri="{FF2B5EF4-FFF2-40B4-BE49-F238E27FC236}">
                        <a16:creationId xmlns:a16="http://schemas.microsoft.com/office/drawing/2014/main" id="{49EF9E92-827A-4F56-A232-53E71155E111}"/>
                      </a:ext>
                    </a:extLst>
                  </p:cNvPr>
                  <p:cNvSpPr>
                    <a:spLocks/>
                  </p:cNvSpPr>
                  <p:nvPr/>
                </p:nvSpPr>
                <p:spPr bwMode="auto">
                  <a:xfrm>
                    <a:off x="8143" y="12560"/>
                    <a:ext cx="220" cy="79"/>
                  </a:xfrm>
                  <a:custGeom>
                    <a:avLst/>
                    <a:gdLst>
                      <a:gd name="T0" fmla="*/ 92686 w 127"/>
                      <a:gd name="T1" fmla="*/ 4458 h 44"/>
                      <a:gd name="T2" fmla="*/ 37963 w 127"/>
                      <a:gd name="T3" fmla="*/ 49447 h 44"/>
                      <a:gd name="T4" fmla="*/ 53126 w 127"/>
                      <a:gd name="T5" fmla="*/ 0 h 44"/>
                      <a:gd name="T6" fmla="*/ 0 w 127"/>
                      <a:gd name="T7" fmla="*/ 45061 h 44"/>
                      <a:gd name="T8" fmla="*/ 0 60000 65536"/>
                      <a:gd name="T9" fmla="*/ 0 60000 65536"/>
                      <a:gd name="T10" fmla="*/ 0 60000 65536"/>
                      <a:gd name="T11" fmla="*/ 0 60000 65536"/>
                      <a:gd name="T12" fmla="*/ 0 w 127"/>
                      <a:gd name="T13" fmla="*/ 0 h 44"/>
                      <a:gd name="T14" fmla="*/ 127 w 127"/>
                      <a:gd name="T15" fmla="*/ 44 h 44"/>
                    </a:gdLst>
                    <a:ahLst/>
                    <a:cxnLst>
                      <a:cxn ang="T8">
                        <a:pos x="T0" y="T1"/>
                      </a:cxn>
                      <a:cxn ang="T9">
                        <a:pos x="T2" y="T3"/>
                      </a:cxn>
                      <a:cxn ang="T10">
                        <a:pos x="T4" y="T5"/>
                      </a:cxn>
                      <a:cxn ang="T11">
                        <a:pos x="T6" y="T7"/>
                      </a:cxn>
                    </a:cxnLst>
                    <a:rect l="T12" t="T13" r="T14" b="T15"/>
                    <a:pathLst>
                      <a:path w="127" h="44">
                        <a:moveTo>
                          <a:pt x="127" y="4"/>
                        </a:moveTo>
                        <a:lnTo>
                          <a:pt x="52" y="44"/>
                        </a:lnTo>
                        <a:lnTo>
                          <a:pt x="73" y="0"/>
                        </a:lnTo>
                        <a:lnTo>
                          <a:pt x="0" y="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98" name="Freeform 59">
                    <a:extLst>
                      <a:ext uri="{FF2B5EF4-FFF2-40B4-BE49-F238E27FC236}">
                        <a16:creationId xmlns:a16="http://schemas.microsoft.com/office/drawing/2014/main" id="{DA20036B-0475-45B0-A204-1C7E625FC270}"/>
                      </a:ext>
                    </a:extLst>
                  </p:cNvPr>
                  <p:cNvSpPr>
                    <a:spLocks/>
                  </p:cNvSpPr>
                  <p:nvPr/>
                </p:nvSpPr>
                <p:spPr bwMode="auto">
                  <a:xfrm>
                    <a:off x="8075" y="12335"/>
                    <a:ext cx="68" cy="264"/>
                  </a:xfrm>
                  <a:custGeom>
                    <a:avLst/>
                    <a:gdLst>
                      <a:gd name="T0" fmla="*/ 34484 w 36"/>
                      <a:gd name="T1" fmla="*/ 207508 h 144"/>
                      <a:gd name="T2" fmla="*/ 0 w 36"/>
                      <a:gd name="T3" fmla="*/ 77693 h 144"/>
                      <a:gd name="T4" fmla="*/ 74037 w 36"/>
                      <a:gd name="T5" fmla="*/ 129683 h 144"/>
                      <a:gd name="T6" fmla="*/ 34484 w 36"/>
                      <a:gd name="T7" fmla="*/ 0 h 144"/>
                      <a:gd name="T8" fmla="*/ 0 60000 65536"/>
                      <a:gd name="T9" fmla="*/ 0 60000 65536"/>
                      <a:gd name="T10" fmla="*/ 0 60000 65536"/>
                      <a:gd name="T11" fmla="*/ 0 60000 65536"/>
                      <a:gd name="T12" fmla="*/ 0 w 36"/>
                      <a:gd name="T13" fmla="*/ 0 h 144"/>
                      <a:gd name="T14" fmla="*/ 36 w 36"/>
                      <a:gd name="T15" fmla="*/ 144 h 144"/>
                    </a:gdLst>
                    <a:ahLst/>
                    <a:cxnLst>
                      <a:cxn ang="T8">
                        <a:pos x="T0" y="T1"/>
                      </a:cxn>
                      <a:cxn ang="T9">
                        <a:pos x="T2" y="T3"/>
                      </a:cxn>
                      <a:cxn ang="T10">
                        <a:pos x="T4" y="T5"/>
                      </a:cxn>
                      <a:cxn ang="T11">
                        <a:pos x="T6" y="T7"/>
                      </a:cxn>
                    </a:cxnLst>
                    <a:rect l="T12" t="T13" r="T14" b="T15"/>
                    <a:pathLst>
                      <a:path w="36" h="144">
                        <a:moveTo>
                          <a:pt x="17" y="144"/>
                        </a:moveTo>
                        <a:lnTo>
                          <a:pt x="0" y="54"/>
                        </a:lnTo>
                        <a:lnTo>
                          <a:pt x="36" y="90"/>
                        </a:lnTo>
                        <a:lnTo>
                          <a:pt x="17"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8377" name="AutoShape 60">
                <a:extLst>
                  <a:ext uri="{FF2B5EF4-FFF2-40B4-BE49-F238E27FC236}">
                    <a16:creationId xmlns:a16="http://schemas.microsoft.com/office/drawing/2014/main" id="{3C2D2098-48D0-4D0C-BAC7-7110CEC1C9BA}"/>
                  </a:ext>
                </a:extLst>
              </p:cNvPr>
              <p:cNvSpPr>
                <a:spLocks noChangeArrowheads="1"/>
              </p:cNvSpPr>
              <p:nvPr/>
            </p:nvSpPr>
            <p:spPr bwMode="auto">
              <a:xfrm rot="16216124" flipH="1">
                <a:off x="527" y="2109"/>
                <a:ext cx="597" cy="338"/>
              </a:xfrm>
              <a:prstGeom prst="rightArrow">
                <a:avLst>
                  <a:gd name="adj1" fmla="val 50000"/>
                  <a:gd name="adj2" fmla="val 34279"/>
                </a:avLst>
              </a:prstGeom>
              <a:gradFill rotWithShape="1">
                <a:gsLst>
                  <a:gs pos="0">
                    <a:schemeClr val="bg1">
                      <a:alpha val="0"/>
                    </a:schemeClr>
                  </a:gs>
                  <a:gs pos="100000">
                    <a:srgbClr val="CC33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zh-CN" sz="1400" b="1">
                  <a:solidFill>
                    <a:srgbClr val="1C1C1C"/>
                  </a:solidFill>
                  <a:latin typeface="Calibri" panose="020F0502020204030204" pitchFamily="34" charset="0"/>
                  <a:ea typeface="华文细黑" panose="02010600040101010101" pitchFamily="2" charset="-122"/>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1">
            <a:extLst>
              <a:ext uri="{FF2B5EF4-FFF2-40B4-BE49-F238E27FC236}">
                <a16:creationId xmlns:a16="http://schemas.microsoft.com/office/drawing/2014/main" id="{BCE06372-519D-4C6E-B3F9-153D7D7FE89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59395" name="Rectangle 3">
            <a:extLst>
              <a:ext uri="{FF2B5EF4-FFF2-40B4-BE49-F238E27FC236}">
                <a16:creationId xmlns:a16="http://schemas.microsoft.com/office/drawing/2014/main" id="{90CB9A30-FE8E-4432-95BB-E0839417E71D}"/>
              </a:ext>
            </a:extLst>
          </p:cNvPr>
          <p:cNvSpPr>
            <a:spLocks noChangeArrowheads="1"/>
          </p:cNvSpPr>
          <p:nvPr/>
        </p:nvSpPr>
        <p:spPr bwMode="auto">
          <a:xfrm>
            <a:off x="1187450" y="169863"/>
            <a:ext cx="77771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59396" name="Picture 4">
            <a:extLst>
              <a:ext uri="{FF2B5EF4-FFF2-40B4-BE49-F238E27FC236}">
                <a16:creationId xmlns:a16="http://schemas.microsoft.com/office/drawing/2014/main" id="{D57E16A4-860B-4EB5-A0A7-6EF3B678D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696075" cy="528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a:extLst>
              <a:ext uri="{FF2B5EF4-FFF2-40B4-BE49-F238E27FC236}">
                <a16:creationId xmlns:a16="http://schemas.microsoft.com/office/drawing/2014/main" id="{A8BD4A16-5B62-4F26-B7FB-09AA50D6190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0419" name="Rectangle 2">
            <a:extLst>
              <a:ext uri="{FF2B5EF4-FFF2-40B4-BE49-F238E27FC236}">
                <a16:creationId xmlns:a16="http://schemas.microsoft.com/office/drawing/2014/main" id="{D7E2D924-3FAC-4402-8997-61A0C914568D}"/>
              </a:ext>
            </a:extLst>
          </p:cNvPr>
          <p:cNvSpPr>
            <a:spLocks noChangeArrowheads="1"/>
          </p:cNvSpPr>
          <p:nvPr/>
        </p:nvSpPr>
        <p:spPr bwMode="auto">
          <a:xfrm>
            <a:off x="900113" y="115888"/>
            <a:ext cx="73914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aphicFrame>
        <p:nvGraphicFramePr>
          <p:cNvPr id="6" name="图示 5">
            <a:extLst>
              <a:ext uri="{FF2B5EF4-FFF2-40B4-BE49-F238E27FC236}">
                <a16:creationId xmlns:a16="http://schemas.microsoft.com/office/drawing/2014/main" id="{ABF252A5-E0F3-4B90-BB87-68F2E9D06D3C}"/>
              </a:ext>
            </a:extLst>
          </p:cNvPr>
          <p:cNvGraphicFramePr/>
          <p:nvPr/>
        </p:nvGraphicFramePr>
        <p:xfrm>
          <a:off x="111162" y="1425554"/>
          <a:ext cx="8537397" cy="5015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1">
            <a:extLst>
              <a:ext uri="{FF2B5EF4-FFF2-40B4-BE49-F238E27FC236}">
                <a16:creationId xmlns:a16="http://schemas.microsoft.com/office/drawing/2014/main" id="{C9DFB376-117B-4DCD-BB9B-09521F35D56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1443" name="Rectangle 2">
            <a:extLst>
              <a:ext uri="{FF2B5EF4-FFF2-40B4-BE49-F238E27FC236}">
                <a16:creationId xmlns:a16="http://schemas.microsoft.com/office/drawing/2014/main" id="{A42EA8D1-19FF-4074-83CC-710A8C6D378B}"/>
              </a:ext>
            </a:extLst>
          </p:cNvPr>
          <p:cNvSpPr>
            <a:spLocks noChangeArrowheads="1"/>
          </p:cNvSpPr>
          <p:nvPr/>
        </p:nvSpPr>
        <p:spPr bwMode="auto">
          <a:xfrm>
            <a:off x="358775" y="1700213"/>
            <a:ext cx="8605838"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1</a:t>
            </a:r>
            <a:r>
              <a:rPr lang="zh-CN" altLang="en-US" b="1">
                <a:solidFill>
                  <a:schemeClr val="accent2"/>
                </a:solidFill>
                <a:ea typeface="隶书" panose="02010509060101010101" pitchFamily="49" charset="-122"/>
              </a:rPr>
              <a:t>：牲畜溯源</a:t>
            </a:r>
          </a:p>
          <a:p>
            <a:pPr algn="just" eaLnBrk="1" hangingPunct="1">
              <a:lnSpc>
                <a:spcPct val="140000"/>
              </a:lnSpc>
              <a:spcBef>
                <a:spcPct val="0"/>
              </a:spcBef>
              <a:buClr>
                <a:schemeClr val="accent2"/>
              </a:buClr>
              <a:buFont typeface="Wingdings" panose="05000000000000000000" pitchFamily="2" charset="2"/>
              <a:buChar char="Ø"/>
            </a:pPr>
            <a:endParaRPr lang="zh-CN" altLang="en-US" sz="2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给放养的牲畜中的每一只羊都贴上一个二维码，这个二维码会一直保持到超市出售的肉品上，消费者可通过手机阅读二维码，知道牲畜的成长历史，确保食品安全。</a:t>
            </a:r>
          </a:p>
          <a:p>
            <a:pPr lvl="1" algn="just" eaLnBrk="1" hangingPunct="1">
              <a:lnSpc>
                <a:spcPct val="140000"/>
              </a:lnSpc>
              <a:spcBef>
                <a:spcPct val="0"/>
              </a:spcBef>
              <a:buClrTx/>
              <a:buFont typeface="Wingdings" panose="05000000000000000000" pitchFamily="2" charset="2"/>
              <a:buChar char="l"/>
            </a:pPr>
            <a:endParaRPr lang="zh-CN" altLang="en-US" sz="1600" b="1"/>
          </a:p>
          <a:p>
            <a:pPr lvl="1" algn="just" eaLnBrk="1" hangingPunct="1">
              <a:lnSpc>
                <a:spcPct val="140000"/>
              </a:lnSpc>
              <a:spcBef>
                <a:spcPct val="0"/>
              </a:spcBef>
              <a:buClrTx/>
              <a:buFont typeface="Wingdings" panose="05000000000000000000" pitchFamily="2" charset="2"/>
              <a:buChar char="l"/>
            </a:pPr>
            <a:r>
              <a:rPr lang="zh-CN" altLang="en-US" sz="2400" b="1"/>
              <a:t> 我国已有</a:t>
            </a:r>
            <a:r>
              <a:rPr lang="en-US" altLang="zh-CN" sz="2400" b="1"/>
              <a:t>10</a:t>
            </a:r>
            <a:r>
              <a:rPr lang="zh-CN" altLang="en-US" sz="2400" b="1"/>
              <a:t>亿存栏动物贴上了这种二维码。</a:t>
            </a:r>
          </a:p>
        </p:txBody>
      </p:sp>
      <p:sp>
        <p:nvSpPr>
          <p:cNvPr id="61444" name="Rectangle 3">
            <a:extLst>
              <a:ext uri="{FF2B5EF4-FFF2-40B4-BE49-F238E27FC236}">
                <a16:creationId xmlns:a16="http://schemas.microsoft.com/office/drawing/2014/main" id="{96FAD60C-F26C-4FDC-B72A-6FEA845336E3}"/>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1">
            <a:extLst>
              <a:ext uri="{FF2B5EF4-FFF2-40B4-BE49-F238E27FC236}">
                <a16:creationId xmlns:a16="http://schemas.microsoft.com/office/drawing/2014/main" id="{38F5CA54-27CA-4D84-8CA7-868F94D8B9B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2467" name="Rectangle 3">
            <a:extLst>
              <a:ext uri="{FF2B5EF4-FFF2-40B4-BE49-F238E27FC236}">
                <a16:creationId xmlns:a16="http://schemas.microsoft.com/office/drawing/2014/main" id="{60C1047B-C8B3-4930-B346-E6CBA7DF0087}"/>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62468" name="Picture 6">
            <a:extLst>
              <a:ext uri="{FF2B5EF4-FFF2-40B4-BE49-F238E27FC236}">
                <a16:creationId xmlns:a16="http://schemas.microsoft.com/office/drawing/2014/main" id="{50CF91F6-7FB5-4434-B40F-C50E37959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341438"/>
            <a:ext cx="40322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graphicFrame>
        <p:nvGraphicFramePr>
          <p:cNvPr id="62469" name="Object 2">
            <a:extLst>
              <a:ext uri="{FF2B5EF4-FFF2-40B4-BE49-F238E27FC236}">
                <a16:creationId xmlns:a16="http://schemas.microsoft.com/office/drawing/2014/main" id="{352CF293-7BDA-40FE-9AF1-EFAD922B28FA}"/>
              </a:ext>
            </a:extLst>
          </p:cNvPr>
          <p:cNvGraphicFramePr>
            <a:graphicFrameLocks noChangeAspect="1"/>
          </p:cNvGraphicFramePr>
          <p:nvPr/>
        </p:nvGraphicFramePr>
        <p:xfrm>
          <a:off x="0" y="3357563"/>
          <a:ext cx="5329238" cy="3386137"/>
        </p:xfrm>
        <a:graphic>
          <a:graphicData uri="http://schemas.openxmlformats.org/presentationml/2006/ole">
            <mc:AlternateContent xmlns:mc="http://schemas.openxmlformats.org/markup-compatibility/2006">
              <mc:Choice xmlns:v="urn:schemas-microsoft-com:vml" Requires="v">
                <p:oleObj spid="_x0000_s62471" name="Visio" r:id="rId4" imgW="5493068" imgH="3657600" progId="Visio.Drawing.11">
                  <p:embed/>
                </p:oleObj>
              </mc:Choice>
              <mc:Fallback>
                <p:oleObj name="Visio" r:id="rId4" imgW="5493068" imgH="36576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7563"/>
                        <a:ext cx="5329238" cy="33861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4D4D4D"/>
                              </a:outerShdw>
                            </a:effectLst>
                          </a14:hiddenEffects>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1">
            <a:extLst>
              <a:ext uri="{FF2B5EF4-FFF2-40B4-BE49-F238E27FC236}">
                <a16:creationId xmlns:a16="http://schemas.microsoft.com/office/drawing/2014/main" id="{E9A5739F-DF0B-49CD-AB14-ED1DDE78DDC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3491" name="Rectangle 3">
            <a:extLst>
              <a:ext uri="{FF2B5EF4-FFF2-40B4-BE49-F238E27FC236}">
                <a16:creationId xmlns:a16="http://schemas.microsoft.com/office/drawing/2014/main" id="{D6CFAFCE-A994-47DD-BAC7-47559CF25B67}"/>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pSp>
        <p:nvGrpSpPr>
          <p:cNvPr id="63492" name="Group 7">
            <a:extLst>
              <a:ext uri="{FF2B5EF4-FFF2-40B4-BE49-F238E27FC236}">
                <a16:creationId xmlns:a16="http://schemas.microsoft.com/office/drawing/2014/main" id="{BA022E46-0EA6-4F8C-94CD-EAE78CF58080}"/>
              </a:ext>
            </a:extLst>
          </p:cNvPr>
          <p:cNvGrpSpPr>
            <a:grpSpLocks/>
          </p:cNvGrpSpPr>
          <p:nvPr/>
        </p:nvGrpSpPr>
        <p:grpSpPr bwMode="auto">
          <a:xfrm>
            <a:off x="539750" y="1484313"/>
            <a:ext cx="7127875" cy="5256212"/>
            <a:chOff x="839" y="1009"/>
            <a:chExt cx="4128" cy="3311"/>
          </a:xfrm>
        </p:grpSpPr>
        <p:pic>
          <p:nvPicPr>
            <p:cNvPr id="63493" name="Picture 4">
              <a:extLst>
                <a:ext uri="{FF2B5EF4-FFF2-40B4-BE49-F238E27FC236}">
                  <a16:creationId xmlns:a16="http://schemas.microsoft.com/office/drawing/2014/main" id="{56F81474-5CA7-43BC-80F5-C1473356F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1009"/>
              <a:ext cx="4128" cy="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5">
              <a:extLst>
                <a:ext uri="{FF2B5EF4-FFF2-40B4-BE49-F238E27FC236}">
                  <a16:creationId xmlns:a16="http://schemas.microsoft.com/office/drawing/2014/main" id="{A794107A-921A-437E-85C8-BD0496C1C887}"/>
                </a:ext>
              </a:extLst>
            </p:cNvPr>
            <p:cNvSpPr>
              <a:spLocks noChangeArrowheads="1"/>
            </p:cNvSpPr>
            <p:nvPr/>
          </p:nvSpPr>
          <p:spPr bwMode="auto">
            <a:xfrm>
              <a:off x="874" y="1089"/>
              <a:ext cx="1825" cy="304"/>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0"/>
                </a:spcBef>
                <a:buClr>
                  <a:schemeClr val="accent2"/>
                </a:buClr>
                <a:buFont typeface="Wingdings" panose="05000000000000000000" pitchFamily="2" charset="2"/>
                <a:buNone/>
              </a:pPr>
              <a:r>
                <a:rPr lang="zh-CN" altLang="en-US" b="1">
                  <a:solidFill>
                    <a:schemeClr val="accent2"/>
                  </a:solidFill>
                  <a:ea typeface="隶书" panose="02010509060101010101" pitchFamily="49" charset="-122"/>
                </a:rPr>
                <a:t>商品溯源</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3587BAB6-D94F-47B1-ABB4-5E81F43E7FF5}"/>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grpSp>
        <p:nvGrpSpPr>
          <p:cNvPr id="9219" name="Group 4">
            <a:extLst>
              <a:ext uri="{FF2B5EF4-FFF2-40B4-BE49-F238E27FC236}">
                <a16:creationId xmlns:a16="http://schemas.microsoft.com/office/drawing/2014/main" id="{EA13B021-A0E8-4585-ABBD-225222645ABA}"/>
              </a:ext>
            </a:extLst>
          </p:cNvPr>
          <p:cNvGrpSpPr>
            <a:grpSpLocks/>
          </p:cNvGrpSpPr>
          <p:nvPr/>
        </p:nvGrpSpPr>
        <p:grpSpPr bwMode="auto">
          <a:xfrm>
            <a:off x="2339975" y="1457325"/>
            <a:ext cx="4608513" cy="5400675"/>
            <a:chOff x="3663" y="4493"/>
            <a:chExt cx="4567" cy="5662"/>
          </a:xfrm>
        </p:grpSpPr>
        <p:sp>
          <p:nvSpPr>
            <p:cNvPr id="9220" name="AutoShape 5">
              <a:extLst>
                <a:ext uri="{FF2B5EF4-FFF2-40B4-BE49-F238E27FC236}">
                  <a16:creationId xmlns:a16="http://schemas.microsoft.com/office/drawing/2014/main" id="{EB7CB86F-F1FE-4754-8A4B-AE5ED1E89611}"/>
                </a:ext>
              </a:extLst>
            </p:cNvPr>
            <p:cNvSpPr>
              <a:spLocks noChangeArrowheads="1"/>
            </p:cNvSpPr>
            <p:nvPr/>
          </p:nvSpPr>
          <p:spPr bwMode="auto">
            <a:xfrm>
              <a:off x="4372" y="9758"/>
              <a:ext cx="3150" cy="3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latin typeface="Tahoma" panose="020B0604030504040204" pitchFamily="34" charset="0"/>
                </a:rPr>
                <a:t>图</a:t>
              </a:r>
              <a:r>
                <a:rPr lang="en-US" altLang="zh-CN" sz="1800" b="1">
                  <a:latin typeface="Tahoma" panose="020B0604030504040204" pitchFamily="34" charset="0"/>
                </a:rPr>
                <a:t>1   </a:t>
              </a:r>
              <a:r>
                <a:rPr lang="zh-CN" altLang="en-US" sz="1800" b="1">
                  <a:latin typeface="Tahoma" panose="020B0604030504040204" pitchFamily="34" charset="0"/>
                </a:rPr>
                <a:t>物联网的一般架构</a:t>
              </a:r>
            </a:p>
          </p:txBody>
        </p:sp>
        <p:pic>
          <p:nvPicPr>
            <p:cNvPr id="9221" name="Picture 6">
              <a:extLst>
                <a:ext uri="{FF2B5EF4-FFF2-40B4-BE49-F238E27FC236}">
                  <a16:creationId xmlns:a16="http://schemas.microsoft.com/office/drawing/2014/main" id="{52DB22B3-0A6D-4FAD-9765-58D5DE8EE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88" r="2492" b="7573"/>
            <a:stretch>
              <a:fillRect/>
            </a:stretch>
          </p:blipFill>
          <p:spPr bwMode="auto">
            <a:xfrm>
              <a:off x="3663" y="4493"/>
              <a:ext cx="4567" cy="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1">
            <a:extLst>
              <a:ext uri="{FF2B5EF4-FFF2-40B4-BE49-F238E27FC236}">
                <a16:creationId xmlns:a16="http://schemas.microsoft.com/office/drawing/2014/main" id="{C56B681F-26F6-4F22-94DC-B6ADEFA9431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4515" name="Rectangle 2">
            <a:extLst>
              <a:ext uri="{FF2B5EF4-FFF2-40B4-BE49-F238E27FC236}">
                <a16:creationId xmlns:a16="http://schemas.microsoft.com/office/drawing/2014/main" id="{125CA986-1549-4BB8-AB79-C444AE9CFE91}"/>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64516" name="Picture 9">
            <a:extLst>
              <a:ext uri="{FF2B5EF4-FFF2-40B4-BE49-F238E27FC236}">
                <a16:creationId xmlns:a16="http://schemas.microsoft.com/office/drawing/2014/main" id="{7334E9BD-494E-44C6-AF98-37A4307E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386013"/>
            <a:ext cx="7129463"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4">
            <a:extLst>
              <a:ext uri="{FF2B5EF4-FFF2-40B4-BE49-F238E27FC236}">
                <a16:creationId xmlns:a16="http://schemas.microsoft.com/office/drawing/2014/main" id="{AE795440-6005-49D8-B016-61CAAC70558C}"/>
              </a:ext>
            </a:extLst>
          </p:cNvPr>
          <p:cNvSpPr>
            <a:spLocks noChangeArrowheads="1"/>
          </p:cNvSpPr>
          <p:nvPr/>
        </p:nvSpPr>
        <p:spPr bwMode="auto">
          <a:xfrm>
            <a:off x="179388" y="1358900"/>
            <a:ext cx="561657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2</a:t>
            </a:r>
            <a:r>
              <a:rPr lang="zh-CN" altLang="en-US" b="1">
                <a:solidFill>
                  <a:schemeClr val="accent2"/>
                </a:solidFill>
                <a:ea typeface="隶书" panose="02010509060101010101" pitchFamily="49" charset="-122"/>
              </a:rPr>
              <a:t>：精准农业</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1">
            <a:extLst>
              <a:ext uri="{FF2B5EF4-FFF2-40B4-BE49-F238E27FC236}">
                <a16:creationId xmlns:a16="http://schemas.microsoft.com/office/drawing/2014/main" id="{E6893536-4D6C-4F14-ACD0-8B077DC6669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5539" name="Rectangle 2">
            <a:extLst>
              <a:ext uri="{FF2B5EF4-FFF2-40B4-BE49-F238E27FC236}">
                <a16:creationId xmlns:a16="http://schemas.microsoft.com/office/drawing/2014/main" id="{45D90EDA-2D6F-49B4-BA49-593668A7E00E}"/>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65540" name="Picture 4">
            <a:extLst>
              <a:ext uri="{FF2B5EF4-FFF2-40B4-BE49-F238E27FC236}">
                <a16:creationId xmlns:a16="http://schemas.microsoft.com/office/drawing/2014/main" id="{2150FE7F-C12E-4F1B-A01E-F196868DE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276475"/>
            <a:ext cx="6875462"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4">
            <a:extLst>
              <a:ext uri="{FF2B5EF4-FFF2-40B4-BE49-F238E27FC236}">
                <a16:creationId xmlns:a16="http://schemas.microsoft.com/office/drawing/2014/main" id="{D23E165C-FA6C-493E-A231-1DC5A6313B64}"/>
              </a:ext>
            </a:extLst>
          </p:cNvPr>
          <p:cNvSpPr>
            <a:spLocks noChangeArrowheads="1"/>
          </p:cNvSpPr>
          <p:nvPr/>
        </p:nvSpPr>
        <p:spPr bwMode="auto">
          <a:xfrm>
            <a:off x="179388" y="1358900"/>
            <a:ext cx="561657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2</a:t>
            </a:r>
            <a:r>
              <a:rPr lang="zh-CN" altLang="en-US" b="1">
                <a:solidFill>
                  <a:schemeClr val="accent2"/>
                </a:solidFill>
                <a:ea typeface="隶书" panose="02010509060101010101" pitchFamily="49" charset="-122"/>
              </a:rPr>
              <a:t>：精准农业</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1">
            <a:extLst>
              <a:ext uri="{FF2B5EF4-FFF2-40B4-BE49-F238E27FC236}">
                <a16:creationId xmlns:a16="http://schemas.microsoft.com/office/drawing/2014/main" id="{13A97730-3243-4B5A-B84B-2E248AA926E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6563" name="Rectangle 2">
            <a:extLst>
              <a:ext uri="{FF2B5EF4-FFF2-40B4-BE49-F238E27FC236}">
                <a16:creationId xmlns:a16="http://schemas.microsoft.com/office/drawing/2014/main" id="{E5FEEE7F-B571-4F37-9015-F9980BEFF385}"/>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
        <p:nvSpPr>
          <p:cNvPr id="66564" name="Rectangle 6">
            <a:extLst>
              <a:ext uri="{FF2B5EF4-FFF2-40B4-BE49-F238E27FC236}">
                <a16:creationId xmlns:a16="http://schemas.microsoft.com/office/drawing/2014/main" id="{90BF1311-36C9-44C3-8E6B-5BB10A3B07C0}"/>
              </a:ext>
            </a:extLst>
          </p:cNvPr>
          <p:cNvSpPr>
            <a:spLocks noChangeArrowheads="1"/>
          </p:cNvSpPr>
          <p:nvPr/>
        </p:nvSpPr>
        <p:spPr bwMode="auto">
          <a:xfrm>
            <a:off x="179388" y="1358900"/>
            <a:ext cx="7561262"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2</a:t>
            </a:r>
            <a:r>
              <a:rPr lang="zh-CN" altLang="en-US" b="1">
                <a:solidFill>
                  <a:schemeClr val="accent2"/>
                </a:solidFill>
                <a:ea typeface="隶书" panose="02010509060101010101" pitchFamily="49" charset="-122"/>
              </a:rPr>
              <a:t>：精准农业</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无线葡萄园</a:t>
            </a:r>
            <a:r>
              <a:rPr lang="zh-CN" altLang="en-US" sz="2400" b="1">
                <a:solidFill>
                  <a:schemeClr val="accent2"/>
                </a:solidFill>
              </a:rPr>
              <a:t>         </a:t>
            </a:r>
            <a:endParaRPr lang="zh-CN" altLang="en-US" sz="2000" b="1">
              <a:solidFill>
                <a:schemeClr val="accent2"/>
              </a:solidFill>
              <a:ea typeface="隶书" panose="02010509060101010101" pitchFamily="49" charset="-122"/>
            </a:endParaRPr>
          </a:p>
        </p:txBody>
      </p:sp>
      <p:pic>
        <p:nvPicPr>
          <p:cNvPr id="66565" name="Picture 2">
            <a:extLst>
              <a:ext uri="{FF2B5EF4-FFF2-40B4-BE49-F238E27FC236}">
                <a16:creationId xmlns:a16="http://schemas.microsoft.com/office/drawing/2014/main" id="{54ADC976-721A-488D-915A-333FF0965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420938"/>
            <a:ext cx="385127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9">
            <a:extLst>
              <a:ext uri="{FF2B5EF4-FFF2-40B4-BE49-F238E27FC236}">
                <a16:creationId xmlns:a16="http://schemas.microsoft.com/office/drawing/2014/main" id="{32E7673C-5B4D-4FB0-AC7B-0987AFEEF8CB}"/>
              </a:ext>
            </a:extLst>
          </p:cNvPr>
          <p:cNvSpPr>
            <a:spLocks noChangeArrowheads="1"/>
          </p:cNvSpPr>
          <p:nvPr/>
        </p:nvSpPr>
        <p:spPr bwMode="auto">
          <a:xfrm>
            <a:off x="179388" y="2068513"/>
            <a:ext cx="5113337"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None/>
            </a:pPr>
            <a:r>
              <a:rPr lang="en-US" altLang="zh-CN" sz="2000" b="1"/>
              <a:t>         2002</a:t>
            </a:r>
            <a:r>
              <a:rPr lang="zh-CN" altLang="en-US" sz="2000" b="1"/>
              <a:t>年，英特尔公司率先在俄勒冈建立了世界上第一个无线葡萄园。传感器节点被分布在葡萄园的每个角落，每隔一分钟检测一次土壤温度、湿度或该区域有害物的数量，以确保葡萄可以健康生长。研究人员发现，葡萄园气候的细微变化可极大地影响葡萄酒的质量。</a:t>
            </a:r>
          </a:p>
          <a:p>
            <a:pPr algn="just" eaLnBrk="1" hangingPunct="1">
              <a:lnSpc>
                <a:spcPct val="140000"/>
              </a:lnSpc>
              <a:spcBef>
                <a:spcPct val="0"/>
              </a:spcBef>
              <a:buClr>
                <a:schemeClr val="accent2"/>
              </a:buClr>
              <a:buFont typeface="Wingdings" panose="05000000000000000000" pitchFamily="2" charset="2"/>
              <a:buNone/>
            </a:pPr>
            <a:r>
              <a:rPr lang="zh-CN" altLang="en-US" sz="2000" b="1"/>
              <a:t>         通过长年的数据记录以及相关分析，便能精确的掌握葡萄酒的质地与葡萄生长过程中的日照、温度、湿度的确切关系。这是一个典型的精准农业、智能耕种的实例。</a:t>
            </a:r>
            <a:endParaRPr lang="zh-CN" altLang="en-US" sz="2000" b="1">
              <a:ea typeface="隶书" panose="020105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1">
            <a:extLst>
              <a:ext uri="{FF2B5EF4-FFF2-40B4-BE49-F238E27FC236}">
                <a16:creationId xmlns:a16="http://schemas.microsoft.com/office/drawing/2014/main" id="{03253D4C-9398-4CEC-BE54-5A85EA581DB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7587" name="Rectangle 2">
            <a:extLst>
              <a:ext uri="{FF2B5EF4-FFF2-40B4-BE49-F238E27FC236}">
                <a16:creationId xmlns:a16="http://schemas.microsoft.com/office/drawing/2014/main" id="{A9AE99F2-C579-448F-9802-6681B1A0C640}"/>
              </a:ext>
            </a:extLst>
          </p:cNvPr>
          <p:cNvSpPr>
            <a:spLocks noChangeArrowheads="1"/>
          </p:cNvSpPr>
          <p:nvPr/>
        </p:nvSpPr>
        <p:spPr bwMode="auto">
          <a:xfrm>
            <a:off x="0" y="1196975"/>
            <a:ext cx="608330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3</a:t>
            </a:r>
            <a:r>
              <a:rPr lang="zh-CN" altLang="en-US" b="1">
                <a:solidFill>
                  <a:schemeClr val="accent2"/>
                </a:solidFill>
                <a:ea typeface="隶书" panose="02010509060101010101" pitchFamily="49" charset="-122"/>
              </a:rPr>
              <a:t>：机场防入侵</a:t>
            </a:r>
          </a:p>
          <a:p>
            <a:pPr algn="just" eaLnBrk="1" hangingPunct="1">
              <a:lnSpc>
                <a:spcPct val="140000"/>
              </a:lnSpc>
              <a:spcBef>
                <a:spcPct val="0"/>
              </a:spcBef>
              <a:buClr>
                <a:schemeClr val="accent2"/>
              </a:buClr>
              <a:buFont typeface="Wingdings" panose="05000000000000000000" pitchFamily="2" charset="2"/>
              <a:buChar char="Ø"/>
            </a:pPr>
            <a:endParaRPr lang="zh-CN" altLang="en-US" sz="8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上海浦东国际机场防入侵系统铺设了</a:t>
            </a:r>
            <a:r>
              <a:rPr lang="en-US" altLang="zh-CN" sz="2400" b="1"/>
              <a:t>3</a:t>
            </a:r>
            <a:r>
              <a:rPr lang="zh-CN" altLang="en-US" sz="2400" b="1"/>
              <a:t>万多个传感节点，覆盖了地面、栅栏和低空探测，多种传感手段组成一个协同系统后，可以防止人员的翻越、偷渡、恐怖袭击等攻击性入侵。</a:t>
            </a:r>
          </a:p>
          <a:p>
            <a:pPr lvl="1" algn="just" eaLnBrk="1" hangingPunct="1">
              <a:lnSpc>
                <a:spcPct val="140000"/>
              </a:lnSpc>
              <a:spcBef>
                <a:spcPct val="0"/>
              </a:spcBef>
              <a:buClrTx/>
              <a:buFont typeface="Wingdings" panose="05000000000000000000" pitchFamily="2" charset="2"/>
              <a:buChar char="l"/>
            </a:pPr>
            <a:endParaRPr lang="zh-CN" altLang="en-US" sz="600" b="1"/>
          </a:p>
          <a:p>
            <a:pPr lvl="1" algn="just" eaLnBrk="1" hangingPunct="1">
              <a:lnSpc>
                <a:spcPct val="140000"/>
              </a:lnSpc>
              <a:spcBef>
                <a:spcPct val="0"/>
              </a:spcBef>
              <a:buClrTx/>
              <a:buFont typeface="Wingdings" panose="05000000000000000000" pitchFamily="2" charset="2"/>
              <a:buChar char="l"/>
            </a:pPr>
            <a:r>
              <a:rPr lang="zh-CN" altLang="en-US" sz="2400" b="1"/>
              <a:t>上海移动的车务通在</a:t>
            </a:r>
            <a:r>
              <a:rPr lang="en-US" altLang="zh-CN" sz="2400" b="1"/>
              <a:t>2010</a:t>
            </a:r>
            <a:r>
              <a:rPr lang="zh-CN" altLang="en-US" sz="2400" b="1"/>
              <a:t>年世博会期间全面运用于上海公共交通系统，以最先进的技术保障世博园区周边大流量交通的顺畅。</a:t>
            </a:r>
          </a:p>
        </p:txBody>
      </p:sp>
      <p:sp>
        <p:nvSpPr>
          <p:cNvPr id="67588" name="Rectangle 3">
            <a:extLst>
              <a:ext uri="{FF2B5EF4-FFF2-40B4-BE49-F238E27FC236}">
                <a16:creationId xmlns:a16="http://schemas.microsoft.com/office/drawing/2014/main" id="{C2572F65-16C1-45EA-B723-962804D88AFA}"/>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67589" name="Picture 4" descr="W020090702535405743402">
            <a:extLst>
              <a:ext uri="{FF2B5EF4-FFF2-40B4-BE49-F238E27FC236}">
                <a16:creationId xmlns:a16="http://schemas.microsoft.com/office/drawing/2014/main" id="{22157557-5EED-410C-8526-B00DE5006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3068638"/>
            <a:ext cx="3059112"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1">
            <a:extLst>
              <a:ext uri="{FF2B5EF4-FFF2-40B4-BE49-F238E27FC236}">
                <a16:creationId xmlns:a16="http://schemas.microsoft.com/office/drawing/2014/main" id="{ED3546A1-7083-4DE9-86AD-100E2FEF073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8611" name="Rectangle 2">
            <a:extLst>
              <a:ext uri="{FF2B5EF4-FFF2-40B4-BE49-F238E27FC236}">
                <a16:creationId xmlns:a16="http://schemas.microsoft.com/office/drawing/2014/main" id="{6B6B8367-7112-488A-83C3-0557764E4142}"/>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4</a:t>
            </a:r>
            <a:r>
              <a:rPr lang="zh-CN" altLang="en-US" b="1">
                <a:solidFill>
                  <a:schemeClr val="accent2"/>
                </a:solidFill>
                <a:ea typeface="隶书" panose="02010509060101010101" pitchFamily="49" charset="-122"/>
              </a:rPr>
              <a:t>：智能电网</a:t>
            </a:r>
            <a:endParaRPr lang="zh-CN" altLang="en-US" sz="2400" b="1"/>
          </a:p>
        </p:txBody>
      </p:sp>
      <p:sp>
        <p:nvSpPr>
          <p:cNvPr id="68612" name="Rectangle 3">
            <a:extLst>
              <a:ext uri="{FF2B5EF4-FFF2-40B4-BE49-F238E27FC236}">
                <a16:creationId xmlns:a16="http://schemas.microsoft.com/office/drawing/2014/main" id="{94B3160C-2746-47E6-83A3-BE80BC9FE047}"/>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68613" name="Picture 4">
            <a:extLst>
              <a:ext uri="{FF2B5EF4-FFF2-40B4-BE49-F238E27FC236}">
                <a16:creationId xmlns:a16="http://schemas.microsoft.com/office/drawing/2014/main" id="{70C5D2D4-3489-47F4-BF30-DF9591AD9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76475"/>
            <a:ext cx="7354888"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1">
            <a:extLst>
              <a:ext uri="{FF2B5EF4-FFF2-40B4-BE49-F238E27FC236}">
                <a16:creationId xmlns:a16="http://schemas.microsoft.com/office/drawing/2014/main" id="{C886DA77-B7F1-486F-B937-D84591E8BED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69635" name="Rectangle 2">
            <a:extLst>
              <a:ext uri="{FF2B5EF4-FFF2-40B4-BE49-F238E27FC236}">
                <a16:creationId xmlns:a16="http://schemas.microsoft.com/office/drawing/2014/main" id="{DA0DA9C8-2E92-454E-B891-7B1ED119EF11}"/>
              </a:ext>
            </a:extLst>
          </p:cNvPr>
          <p:cNvSpPr>
            <a:spLocks noChangeArrowheads="1"/>
          </p:cNvSpPr>
          <p:nvPr/>
        </p:nvSpPr>
        <p:spPr bwMode="auto">
          <a:xfrm>
            <a:off x="323850" y="1484313"/>
            <a:ext cx="864076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4</a:t>
            </a:r>
            <a:r>
              <a:rPr lang="zh-CN" altLang="en-US" b="1">
                <a:solidFill>
                  <a:schemeClr val="accent2"/>
                </a:solidFill>
                <a:ea typeface="隶书" panose="02010509060101010101" pitchFamily="49" charset="-122"/>
              </a:rPr>
              <a:t>：智能电网</a:t>
            </a:r>
          </a:p>
          <a:p>
            <a:pPr algn="just" eaLnBrk="1" hangingPunct="1">
              <a:lnSpc>
                <a:spcPct val="140000"/>
              </a:lnSpc>
              <a:spcBef>
                <a:spcPct val="0"/>
              </a:spcBef>
              <a:buClr>
                <a:schemeClr val="accent2"/>
              </a:buClr>
              <a:buFont typeface="Wingdings" panose="05000000000000000000" pitchFamily="2" charset="2"/>
              <a:buChar char="Ø"/>
            </a:pPr>
            <a:endParaRPr lang="zh-CN" altLang="en-US" sz="2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江西省电网对分布在全省范围内的</a:t>
            </a:r>
            <a:r>
              <a:rPr lang="en-US" altLang="zh-CN" sz="2400" b="1"/>
              <a:t>2</a:t>
            </a:r>
            <a:r>
              <a:rPr lang="zh-CN" altLang="en-US" sz="2400" b="1"/>
              <a:t>万台配电变压器安装传感装置，对运行状态进行实时监测，实现用电检查、电能质量监测、负荷管理、线损管理、需求侧管理等高效一体化管理，一年来降低电损</a:t>
            </a:r>
            <a:r>
              <a:rPr lang="en-US" altLang="zh-CN" sz="2400" b="1"/>
              <a:t>1.2</a:t>
            </a:r>
            <a:r>
              <a:rPr lang="zh-CN" altLang="en-US" sz="2400" b="1"/>
              <a:t>亿千瓦时。</a:t>
            </a:r>
          </a:p>
        </p:txBody>
      </p:sp>
      <p:sp>
        <p:nvSpPr>
          <p:cNvPr id="69636" name="Rectangle 3">
            <a:extLst>
              <a:ext uri="{FF2B5EF4-FFF2-40B4-BE49-F238E27FC236}">
                <a16:creationId xmlns:a16="http://schemas.microsoft.com/office/drawing/2014/main" id="{6D125A82-CC66-44FB-A4F8-C0B5558372FF}"/>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a:extLst>
              <a:ext uri="{FF2B5EF4-FFF2-40B4-BE49-F238E27FC236}">
                <a16:creationId xmlns:a16="http://schemas.microsoft.com/office/drawing/2014/main" id="{29760BB3-C2FA-4236-8729-319845CD744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0659" name="Rectangle 2">
            <a:extLst>
              <a:ext uri="{FF2B5EF4-FFF2-40B4-BE49-F238E27FC236}">
                <a16:creationId xmlns:a16="http://schemas.microsoft.com/office/drawing/2014/main" id="{4B1A3F84-0CD9-448A-8D6F-67AE7EC23FE5}"/>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1000" b="1">
              <a:solidFill>
                <a:schemeClr val="accent2"/>
              </a:solidFill>
              <a:ea typeface="隶书" panose="02010509060101010101" pitchFamily="49" charset="-122"/>
            </a:endParaRPr>
          </a:p>
        </p:txBody>
      </p:sp>
      <p:sp>
        <p:nvSpPr>
          <p:cNvPr id="70660" name="Rectangle 3">
            <a:extLst>
              <a:ext uri="{FF2B5EF4-FFF2-40B4-BE49-F238E27FC236}">
                <a16:creationId xmlns:a16="http://schemas.microsoft.com/office/drawing/2014/main" id="{2EF249AA-EB08-43ED-B386-604245469C9B}"/>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0661" name="Picture 7">
            <a:extLst>
              <a:ext uri="{FF2B5EF4-FFF2-40B4-BE49-F238E27FC236}">
                <a16:creationId xmlns:a16="http://schemas.microsoft.com/office/drawing/2014/main" id="{3DBDEE63-5528-49CA-9F71-1CC9C8C8B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349500"/>
            <a:ext cx="7921625"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1">
            <a:extLst>
              <a:ext uri="{FF2B5EF4-FFF2-40B4-BE49-F238E27FC236}">
                <a16:creationId xmlns:a16="http://schemas.microsoft.com/office/drawing/2014/main" id="{064AAFA6-A83F-42EC-A27D-D651F93565C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1683" name="Rectangle 2">
            <a:extLst>
              <a:ext uri="{FF2B5EF4-FFF2-40B4-BE49-F238E27FC236}">
                <a16:creationId xmlns:a16="http://schemas.microsoft.com/office/drawing/2014/main" id="{EB4A0B50-DD55-4AE8-9C9C-83C7B655D1E0}"/>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1000" b="1">
              <a:solidFill>
                <a:schemeClr val="accent2"/>
              </a:solidFill>
              <a:ea typeface="隶书" panose="02010509060101010101" pitchFamily="49" charset="-122"/>
            </a:endParaRPr>
          </a:p>
        </p:txBody>
      </p:sp>
      <p:sp>
        <p:nvSpPr>
          <p:cNvPr id="71684" name="Rectangle 3">
            <a:extLst>
              <a:ext uri="{FF2B5EF4-FFF2-40B4-BE49-F238E27FC236}">
                <a16:creationId xmlns:a16="http://schemas.microsoft.com/office/drawing/2014/main" id="{0B6B801B-334F-4502-8E9E-3B46D7CBCACD}"/>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1685" name="Picture 4">
            <a:extLst>
              <a:ext uri="{FF2B5EF4-FFF2-40B4-BE49-F238E27FC236}">
                <a16:creationId xmlns:a16="http://schemas.microsoft.com/office/drawing/2014/main" id="{33BC0EC9-E894-42A9-B4CD-C925CAB82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349500"/>
            <a:ext cx="7345363"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1">
            <a:extLst>
              <a:ext uri="{FF2B5EF4-FFF2-40B4-BE49-F238E27FC236}">
                <a16:creationId xmlns:a16="http://schemas.microsoft.com/office/drawing/2014/main" id="{B5AA6860-1702-4081-B9AD-DE9CEA5783A7}"/>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2707" name="Rectangle 2">
            <a:extLst>
              <a:ext uri="{FF2B5EF4-FFF2-40B4-BE49-F238E27FC236}">
                <a16:creationId xmlns:a16="http://schemas.microsoft.com/office/drawing/2014/main" id="{403FDD01-3815-49C2-8E40-7997402BDC9F}"/>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1000" b="1">
              <a:solidFill>
                <a:schemeClr val="accent2"/>
              </a:solidFill>
              <a:ea typeface="隶书" panose="02010509060101010101" pitchFamily="49" charset="-122"/>
            </a:endParaRPr>
          </a:p>
        </p:txBody>
      </p:sp>
      <p:sp>
        <p:nvSpPr>
          <p:cNvPr id="72708" name="Rectangle 3">
            <a:extLst>
              <a:ext uri="{FF2B5EF4-FFF2-40B4-BE49-F238E27FC236}">
                <a16:creationId xmlns:a16="http://schemas.microsoft.com/office/drawing/2014/main" id="{AB9E3405-9F81-4F2E-A7A6-DD8FC7429682}"/>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2709" name="Picture 4">
            <a:extLst>
              <a:ext uri="{FF2B5EF4-FFF2-40B4-BE49-F238E27FC236}">
                <a16:creationId xmlns:a16="http://schemas.microsoft.com/office/drawing/2014/main" id="{4F43E042-30D9-423E-98B8-15579B5C0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420938"/>
            <a:ext cx="6697662"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1">
            <a:extLst>
              <a:ext uri="{FF2B5EF4-FFF2-40B4-BE49-F238E27FC236}">
                <a16:creationId xmlns:a16="http://schemas.microsoft.com/office/drawing/2014/main" id="{E8D1617C-7F53-4AF1-98E4-6D18E592940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3731" name="Rectangle 2">
            <a:extLst>
              <a:ext uri="{FF2B5EF4-FFF2-40B4-BE49-F238E27FC236}">
                <a16:creationId xmlns:a16="http://schemas.microsoft.com/office/drawing/2014/main" id="{D90DA081-709A-45D3-A499-48633F51E1DC}"/>
              </a:ext>
            </a:extLst>
          </p:cNvPr>
          <p:cNvSpPr>
            <a:spLocks noChangeArrowheads="1"/>
          </p:cNvSpPr>
          <p:nvPr/>
        </p:nvSpPr>
        <p:spPr bwMode="auto">
          <a:xfrm>
            <a:off x="323850" y="1484313"/>
            <a:ext cx="8640763"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a:t>
            </a:r>
            <a:r>
              <a:rPr lang="zh-CN" altLang="en-US" sz="2000" b="1"/>
              <a:t>人身上可以安装不同的传感器，对人的健康参数进行监控，并且实时传送到相关的医疗保健中心，如果有异常，保健中心通过手机，提醒您去医院检查身体。</a:t>
            </a:r>
          </a:p>
        </p:txBody>
      </p:sp>
      <p:sp>
        <p:nvSpPr>
          <p:cNvPr id="73732" name="Rectangle 3">
            <a:extLst>
              <a:ext uri="{FF2B5EF4-FFF2-40B4-BE49-F238E27FC236}">
                <a16:creationId xmlns:a16="http://schemas.microsoft.com/office/drawing/2014/main" id="{50A17AB5-DAF6-4CFB-B82D-1A571B369FF2}"/>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aphicFrame>
        <p:nvGraphicFramePr>
          <p:cNvPr id="73733" name="Object 2">
            <a:extLst>
              <a:ext uri="{FF2B5EF4-FFF2-40B4-BE49-F238E27FC236}">
                <a16:creationId xmlns:a16="http://schemas.microsoft.com/office/drawing/2014/main" id="{87E300AD-D056-4934-823E-F43CFB386F1F}"/>
              </a:ext>
            </a:extLst>
          </p:cNvPr>
          <p:cNvGraphicFramePr>
            <a:graphicFrameLocks noChangeAspect="1"/>
          </p:cNvGraphicFramePr>
          <p:nvPr/>
        </p:nvGraphicFramePr>
        <p:xfrm>
          <a:off x="900113" y="3473450"/>
          <a:ext cx="7921625" cy="3384550"/>
        </p:xfrm>
        <a:graphic>
          <a:graphicData uri="http://schemas.openxmlformats.org/presentationml/2006/ole">
            <mc:AlternateContent xmlns:mc="http://schemas.openxmlformats.org/markup-compatibility/2006">
              <mc:Choice xmlns:v="urn:schemas-microsoft-com:vml" Requires="v">
                <p:oleObj spid="_x0000_s73735" name="Visio" r:id="rId3" imgW="5729451" imgH="3509798" progId="">
                  <p:embed/>
                </p:oleObj>
              </mc:Choice>
              <mc:Fallback>
                <p:oleObj name="Visio" r:id="rId3" imgW="5729451" imgH="3509798"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473450"/>
                        <a:ext cx="7921625" cy="33845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4D4D4D"/>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8882D74E-F4D6-46D2-903B-5B6589422848}"/>
              </a:ext>
            </a:extLst>
          </p:cNvPr>
          <p:cNvSpPr>
            <a:spLocks noChangeArrowheads="1"/>
          </p:cNvSpPr>
          <p:nvPr/>
        </p:nvSpPr>
        <p:spPr bwMode="auto">
          <a:xfrm>
            <a:off x="250825" y="1484313"/>
            <a:ext cx="8713788"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b="1">
                <a:solidFill>
                  <a:schemeClr val="hlink"/>
                </a:solidFill>
                <a:ea typeface="隶书" panose="02010509060101010101" pitchFamily="49" charset="-122"/>
              </a:rPr>
              <a:t>物联网与互联网的不同</a:t>
            </a:r>
          </a:p>
          <a:p>
            <a:pPr algn="just" eaLnBrk="1" hangingPunct="1">
              <a:lnSpc>
                <a:spcPct val="140000"/>
              </a:lnSpc>
              <a:spcBef>
                <a:spcPct val="0"/>
              </a:spcBef>
              <a:buClrTx/>
              <a:buFont typeface="Wingdings" panose="05000000000000000000" pitchFamily="2" charset="2"/>
              <a:buChar char="Ø"/>
            </a:pPr>
            <a:endParaRPr lang="zh-CN" altLang="en-US" sz="1600" b="1">
              <a:latin typeface="Tahoma" panose="020B0604030504040204" pitchFamily="34" charset="0"/>
            </a:endParaRPr>
          </a:p>
          <a:p>
            <a:pPr lvl="1" algn="just" eaLnBrk="1" hangingPunct="1">
              <a:lnSpc>
                <a:spcPct val="140000"/>
              </a:lnSpc>
              <a:spcBef>
                <a:spcPct val="0"/>
              </a:spcBef>
              <a:buClrTx/>
              <a:buFontTx/>
              <a:buChar char="•"/>
            </a:pPr>
            <a:r>
              <a:rPr lang="zh-CN" altLang="en-US" sz="2600" b="1"/>
              <a:t> </a:t>
            </a:r>
            <a:r>
              <a:rPr lang="zh-CN" altLang="en-US" sz="2400" b="1"/>
              <a:t>物联网是</a:t>
            </a:r>
            <a:r>
              <a:rPr lang="en-US" altLang="zh-CN" sz="2400" b="1"/>
              <a:t>RFID</a:t>
            </a:r>
            <a:r>
              <a:rPr lang="zh-CN" altLang="en-US" sz="2400" b="1"/>
              <a:t>技术与互联网结合而产生的新型网络，主要解决物品到物品（</a:t>
            </a:r>
            <a:r>
              <a:rPr lang="en-US" altLang="zh-CN" sz="2400" b="1"/>
              <a:t>Thing to Thing</a:t>
            </a:r>
            <a:r>
              <a:rPr lang="zh-CN" altLang="en-US" sz="2400" b="1"/>
              <a:t>，</a:t>
            </a:r>
            <a:r>
              <a:rPr lang="en-US" altLang="zh-CN" sz="2400" b="1"/>
              <a:t>T2T</a:t>
            </a:r>
            <a:r>
              <a:rPr lang="zh-CN" altLang="en-US" sz="2400" b="1"/>
              <a:t>），人到物品（</a:t>
            </a:r>
            <a:r>
              <a:rPr lang="en-US" altLang="zh-CN" sz="2400" b="1"/>
              <a:t>Human to Thing</a:t>
            </a:r>
            <a:r>
              <a:rPr lang="zh-CN" altLang="en-US" sz="2400" b="1"/>
              <a:t>，</a:t>
            </a:r>
            <a:r>
              <a:rPr lang="en-US" altLang="zh-CN" sz="2400" b="1"/>
              <a:t>H2T</a:t>
            </a:r>
            <a:r>
              <a:rPr lang="zh-CN" altLang="en-US" sz="2400" b="1"/>
              <a:t>），人到人（</a:t>
            </a:r>
            <a:r>
              <a:rPr lang="en-US" altLang="zh-CN" sz="2400" b="1"/>
              <a:t>Human to Human</a:t>
            </a:r>
            <a:r>
              <a:rPr lang="zh-CN" altLang="en-US" sz="2400" b="1"/>
              <a:t>，</a:t>
            </a:r>
            <a:r>
              <a:rPr lang="en-US" altLang="zh-CN" sz="2400" b="1"/>
              <a:t>H2H</a:t>
            </a:r>
            <a:r>
              <a:rPr lang="zh-CN" altLang="en-US" sz="2400" b="1"/>
              <a:t>）之间的互连。其中，</a:t>
            </a:r>
            <a:r>
              <a:rPr lang="en-US" altLang="zh-CN" sz="2400" b="1"/>
              <a:t>H2T</a:t>
            </a:r>
            <a:r>
              <a:rPr lang="zh-CN" altLang="en-US" sz="2400" b="1"/>
              <a:t>是指人利用通用装置与物品之间的连接，</a:t>
            </a:r>
            <a:r>
              <a:rPr lang="en-US" altLang="zh-CN" sz="2400" b="1"/>
              <a:t>H2H</a:t>
            </a:r>
            <a:r>
              <a:rPr lang="zh-CN" altLang="en-US" sz="2400" b="1"/>
              <a:t>是指人之间不依赖于个人电脑而进行的互连。</a:t>
            </a:r>
          </a:p>
        </p:txBody>
      </p:sp>
      <p:sp>
        <p:nvSpPr>
          <p:cNvPr id="10243" name="Rectangle 3">
            <a:extLst>
              <a:ext uri="{FF2B5EF4-FFF2-40B4-BE49-F238E27FC236}">
                <a16:creationId xmlns:a16="http://schemas.microsoft.com/office/drawing/2014/main" id="{3512544B-2DC1-4C69-AD77-18BA95D619D9}"/>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1">
            <a:extLst>
              <a:ext uri="{FF2B5EF4-FFF2-40B4-BE49-F238E27FC236}">
                <a16:creationId xmlns:a16="http://schemas.microsoft.com/office/drawing/2014/main" id="{75967D96-7A13-49BA-BC6C-DFB8AEC44F8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4755" name="Rectangle 2">
            <a:extLst>
              <a:ext uri="{FF2B5EF4-FFF2-40B4-BE49-F238E27FC236}">
                <a16:creationId xmlns:a16="http://schemas.microsoft.com/office/drawing/2014/main" id="{D5E6379D-CD6A-4C56-BB4D-BD7C29F78A4C}"/>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1000" b="1">
              <a:solidFill>
                <a:schemeClr val="accent2"/>
              </a:solidFill>
              <a:ea typeface="隶书" panose="02010509060101010101" pitchFamily="49" charset="-122"/>
            </a:endParaRPr>
          </a:p>
        </p:txBody>
      </p:sp>
      <p:sp>
        <p:nvSpPr>
          <p:cNvPr id="74756" name="Rectangle 3">
            <a:extLst>
              <a:ext uri="{FF2B5EF4-FFF2-40B4-BE49-F238E27FC236}">
                <a16:creationId xmlns:a16="http://schemas.microsoft.com/office/drawing/2014/main" id="{5ACF6762-41D0-4A25-8715-B6A9D883B4BA}"/>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4757" name="Picture 30">
            <a:extLst>
              <a:ext uri="{FF2B5EF4-FFF2-40B4-BE49-F238E27FC236}">
                <a16:creationId xmlns:a16="http://schemas.microsoft.com/office/drawing/2014/main" id="{75C5B2F2-413A-4B23-8AE7-3D4D59D8A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349500"/>
            <a:ext cx="60833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1">
            <a:extLst>
              <a:ext uri="{FF2B5EF4-FFF2-40B4-BE49-F238E27FC236}">
                <a16:creationId xmlns:a16="http://schemas.microsoft.com/office/drawing/2014/main" id="{CDA1A8A4-2558-40CC-B7F3-85E7696D34F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5779" name="Rectangle 2">
            <a:extLst>
              <a:ext uri="{FF2B5EF4-FFF2-40B4-BE49-F238E27FC236}">
                <a16:creationId xmlns:a16="http://schemas.microsoft.com/office/drawing/2014/main" id="{E6FE2498-566C-495E-8C66-92D89D33892E}"/>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2000" b="1"/>
          </a:p>
        </p:txBody>
      </p:sp>
      <p:sp>
        <p:nvSpPr>
          <p:cNvPr id="75780" name="Rectangle 3">
            <a:extLst>
              <a:ext uri="{FF2B5EF4-FFF2-40B4-BE49-F238E27FC236}">
                <a16:creationId xmlns:a16="http://schemas.microsoft.com/office/drawing/2014/main" id="{1C41FD1B-E64E-4F13-B346-82A8B08CF175}"/>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5781" name="Picture 4">
            <a:extLst>
              <a:ext uri="{FF2B5EF4-FFF2-40B4-BE49-F238E27FC236}">
                <a16:creationId xmlns:a16="http://schemas.microsoft.com/office/drawing/2014/main" id="{6C3D3E76-88C1-427E-905A-8AF4BD623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02" t="5005" b="6229"/>
          <a:stretch>
            <a:fillRect/>
          </a:stretch>
        </p:blipFill>
        <p:spPr bwMode="auto">
          <a:xfrm>
            <a:off x="1258888" y="2182813"/>
            <a:ext cx="6804025"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1">
            <a:extLst>
              <a:ext uri="{FF2B5EF4-FFF2-40B4-BE49-F238E27FC236}">
                <a16:creationId xmlns:a16="http://schemas.microsoft.com/office/drawing/2014/main" id="{2F4CF922-631B-45E1-ACCE-D6456DF7EDA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6803" name="Rectangle 2">
            <a:extLst>
              <a:ext uri="{FF2B5EF4-FFF2-40B4-BE49-F238E27FC236}">
                <a16:creationId xmlns:a16="http://schemas.microsoft.com/office/drawing/2014/main" id="{B888B6A3-3DEA-4691-AD50-36F51C7056A7}"/>
              </a:ext>
            </a:extLst>
          </p:cNvPr>
          <p:cNvSpPr>
            <a:spLocks noChangeArrowheads="1"/>
          </p:cNvSpPr>
          <p:nvPr/>
        </p:nvSpPr>
        <p:spPr bwMode="auto">
          <a:xfrm>
            <a:off x="323850" y="14843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5</a:t>
            </a:r>
            <a:r>
              <a:rPr lang="zh-CN" altLang="en-US" b="1">
                <a:solidFill>
                  <a:schemeClr val="accent2"/>
                </a:solidFill>
                <a:ea typeface="隶书" panose="02010509060101010101" pitchFamily="49" charset="-122"/>
              </a:rPr>
              <a:t>：医疗保健</a:t>
            </a:r>
            <a:endParaRPr lang="zh-CN" altLang="en-US" sz="1000" b="1">
              <a:solidFill>
                <a:schemeClr val="accent2"/>
              </a:solidFill>
              <a:ea typeface="隶书" panose="02010509060101010101" pitchFamily="49" charset="-122"/>
            </a:endParaRPr>
          </a:p>
        </p:txBody>
      </p:sp>
      <p:sp>
        <p:nvSpPr>
          <p:cNvPr id="76804" name="Rectangle 3">
            <a:extLst>
              <a:ext uri="{FF2B5EF4-FFF2-40B4-BE49-F238E27FC236}">
                <a16:creationId xmlns:a16="http://schemas.microsoft.com/office/drawing/2014/main" id="{B3F4F55C-93E0-40A0-A2B0-1B618BA9F689}"/>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6805" name="Picture 5">
            <a:extLst>
              <a:ext uri="{FF2B5EF4-FFF2-40B4-BE49-F238E27FC236}">
                <a16:creationId xmlns:a16="http://schemas.microsoft.com/office/drawing/2014/main" id="{E52942B7-0A14-43D8-B5B9-194BD2E55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49500"/>
            <a:ext cx="61214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1">
            <a:extLst>
              <a:ext uri="{FF2B5EF4-FFF2-40B4-BE49-F238E27FC236}">
                <a16:creationId xmlns:a16="http://schemas.microsoft.com/office/drawing/2014/main" id="{78E7C8A0-33EB-4944-8BD2-40826D40177B}"/>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7827" name="Rectangle 2">
            <a:extLst>
              <a:ext uri="{FF2B5EF4-FFF2-40B4-BE49-F238E27FC236}">
                <a16:creationId xmlns:a16="http://schemas.microsoft.com/office/drawing/2014/main" id="{A38553B3-5607-454F-AB71-9F0827434826}"/>
              </a:ext>
            </a:extLst>
          </p:cNvPr>
          <p:cNvSpPr>
            <a:spLocks noChangeArrowheads="1"/>
          </p:cNvSpPr>
          <p:nvPr/>
        </p:nvSpPr>
        <p:spPr bwMode="auto">
          <a:xfrm>
            <a:off x="323850" y="1484313"/>
            <a:ext cx="8640763" cy="306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利用部署在大街小巷的全球眼监控探头，实现图像敏感性智能分析并与</a:t>
            </a:r>
            <a:r>
              <a:rPr lang="en-US" altLang="zh-CN" sz="2400" b="1"/>
              <a:t>110</a:t>
            </a:r>
            <a:r>
              <a:rPr lang="zh-CN" altLang="en-US" sz="2400" b="1"/>
              <a:t>、</a:t>
            </a:r>
            <a:r>
              <a:rPr lang="en-US" altLang="zh-CN" sz="2400" b="1"/>
              <a:t>119</a:t>
            </a:r>
            <a:r>
              <a:rPr lang="zh-CN" altLang="en-US" sz="2400" b="1"/>
              <a:t>、</a:t>
            </a:r>
            <a:r>
              <a:rPr lang="en-US" altLang="zh-CN" sz="2400" b="1"/>
              <a:t>112</a:t>
            </a:r>
            <a:r>
              <a:rPr lang="zh-CN" altLang="en-US" sz="2400" b="1"/>
              <a:t>等交互，实现探头与探头之间、探头与人、探头与报警系统之间的联动，从而构建和谐安全的城市生活环境。</a:t>
            </a:r>
          </a:p>
        </p:txBody>
      </p:sp>
      <p:sp>
        <p:nvSpPr>
          <p:cNvPr id="77828" name="Rectangle 3">
            <a:extLst>
              <a:ext uri="{FF2B5EF4-FFF2-40B4-BE49-F238E27FC236}">
                <a16:creationId xmlns:a16="http://schemas.microsoft.com/office/drawing/2014/main" id="{15F58B93-1D01-4AC8-AE3B-B249833AF613}"/>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1">
            <a:extLst>
              <a:ext uri="{FF2B5EF4-FFF2-40B4-BE49-F238E27FC236}">
                <a16:creationId xmlns:a16="http://schemas.microsoft.com/office/drawing/2014/main" id="{55BC1487-9999-4D15-AA3E-FD725737A57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8851" name="Rectangle 2">
            <a:extLst>
              <a:ext uri="{FF2B5EF4-FFF2-40B4-BE49-F238E27FC236}">
                <a16:creationId xmlns:a16="http://schemas.microsoft.com/office/drawing/2014/main" id="{F98537A0-B50F-4EF9-BF5E-0B0564520B65}"/>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78852" name="Rectangle 3">
            <a:extLst>
              <a:ext uri="{FF2B5EF4-FFF2-40B4-BE49-F238E27FC236}">
                <a16:creationId xmlns:a16="http://schemas.microsoft.com/office/drawing/2014/main" id="{B7DAD41F-997C-46AE-BE8D-F49A479CDFCF}"/>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pSp>
        <p:nvGrpSpPr>
          <p:cNvPr id="78853" name="Group 4">
            <a:extLst>
              <a:ext uri="{FF2B5EF4-FFF2-40B4-BE49-F238E27FC236}">
                <a16:creationId xmlns:a16="http://schemas.microsoft.com/office/drawing/2014/main" id="{E9245B81-EAB0-4F58-BFFC-4373B130A19D}"/>
              </a:ext>
            </a:extLst>
          </p:cNvPr>
          <p:cNvGrpSpPr>
            <a:grpSpLocks/>
          </p:cNvGrpSpPr>
          <p:nvPr/>
        </p:nvGrpSpPr>
        <p:grpSpPr bwMode="auto">
          <a:xfrm>
            <a:off x="250825" y="2420938"/>
            <a:ext cx="8569325" cy="3887787"/>
            <a:chOff x="295" y="1842"/>
            <a:chExt cx="4989" cy="2131"/>
          </a:xfrm>
        </p:grpSpPr>
        <p:grpSp>
          <p:nvGrpSpPr>
            <p:cNvPr id="78854" name="Group 5">
              <a:extLst>
                <a:ext uri="{FF2B5EF4-FFF2-40B4-BE49-F238E27FC236}">
                  <a16:creationId xmlns:a16="http://schemas.microsoft.com/office/drawing/2014/main" id="{AE0DF6EA-960A-4B7B-ADCD-E036DBD6E381}"/>
                </a:ext>
              </a:extLst>
            </p:cNvPr>
            <p:cNvGrpSpPr>
              <a:grpSpLocks/>
            </p:cNvGrpSpPr>
            <p:nvPr/>
          </p:nvGrpSpPr>
          <p:grpSpPr bwMode="auto">
            <a:xfrm>
              <a:off x="295" y="2844"/>
              <a:ext cx="969" cy="741"/>
              <a:chOff x="295" y="2844"/>
              <a:chExt cx="969" cy="741"/>
            </a:xfrm>
          </p:grpSpPr>
          <p:pic>
            <p:nvPicPr>
              <p:cNvPr id="78856" name="Picture 11" descr="KC6305">
                <a:extLst>
                  <a:ext uri="{FF2B5EF4-FFF2-40B4-BE49-F238E27FC236}">
                    <a16:creationId xmlns:a16="http://schemas.microsoft.com/office/drawing/2014/main" id="{4E9C41BC-1A1F-4410-A24A-DB6C177EF08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4" y="2844"/>
                <a:ext cx="38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Picture 12" descr="kc-07-09">
                <a:extLst>
                  <a:ext uri="{FF2B5EF4-FFF2-40B4-BE49-F238E27FC236}">
                    <a16:creationId xmlns:a16="http://schemas.microsoft.com/office/drawing/2014/main" id="{AE910924-A16E-4474-9E47-A9C581C01AA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 y="3298"/>
                <a:ext cx="1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13" descr="KC-1280OK2">
                <a:extLst>
                  <a:ext uri="{FF2B5EF4-FFF2-40B4-BE49-F238E27FC236}">
                    <a16:creationId xmlns:a16="http://schemas.microsoft.com/office/drawing/2014/main" id="{6F379390-17A1-41A9-BBB4-3151364EFF2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 y="2844"/>
                <a:ext cx="22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8855" name="Object 2">
              <a:extLst>
                <a:ext uri="{FF2B5EF4-FFF2-40B4-BE49-F238E27FC236}">
                  <a16:creationId xmlns:a16="http://schemas.microsoft.com/office/drawing/2014/main" id="{621FB53D-DFFE-4C33-89CE-DDDE3255E792}"/>
                </a:ext>
              </a:extLst>
            </p:cNvPr>
            <p:cNvGraphicFramePr>
              <a:graphicFrameLocks noChangeAspect="1"/>
            </p:cNvGraphicFramePr>
            <p:nvPr/>
          </p:nvGraphicFramePr>
          <p:xfrm>
            <a:off x="1610" y="1842"/>
            <a:ext cx="3674" cy="2131"/>
          </p:xfrm>
          <a:graphic>
            <a:graphicData uri="http://schemas.openxmlformats.org/presentationml/2006/ole">
              <mc:AlternateContent xmlns:mc="http://schemas.openxmlformats.org/markup-compatibility/2006">
                <mc:Choice xmlns:v="urn:schemas-microsoft-com:vml" Requires="v">
                  <p:oleObj spid="_x0000_s78860" name="Visio" r:id="rId6" imgW="7359633" imgH="6249631" progId="Visio.Drawing.11">
                    <p:embed/>
                  </p:oleObj>
                </mc:Choice>
                <mc:Fallback>
                  <p:oleObj name="Visio" r:id="rId6" imgW="7359633" imgH="6249631" progId="Visio.Drawing.11">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 y="1842"/>
                          <a:ext cx="3674" cy="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1">
            <a:extLst>
              <a:ext uri="{FF2B5EF4-FFF2-40B4-BE49-F238E27FC236}">
                <a16:creationId xmlns:a16="http://schemas.microsoft.com/office/drawing/2014/main" id="{3B752F4C-9DB1-4E7E-8257-8C19A4BF0368}"/>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79875" name="Rectangle 2">
            <a:extLst>
              <a:ext uri="{FF2B5EF4-FFF2-40B4-BE49-F238E27FC236}">
                <a16:creationId xmlns:a16="http://schemas.microsoft.com/office/drawing/2014/main" id="{9657F8DF-2854-49C6-8E50-7E132C606489}"/>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79876" name="Rectangle 3">
            <a:extLst>
              <a:ext uri="{FF2B5EF4-FFF2-40B4-BE49-F238E27FC236}">
                <a16:creationId xmlns:a16="http://schemas.microsoft.com/office/drawing/2014/main" id="{EBFF167B-5F9F-4400-BADC-4F62BA2021D0}"/>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79877" name="Picture 5" descr="2008931054234714">
            <a:hlinkClick r:id="rId2"/>
            <a:extLst>
              <a:ext uri="{FF2B5EF4-FFF2-40B4-BE49-F238E27FC236}">
                <a16:creationId xmlns:a16="http://schemas.microsoft.com/office/drawing/2014/main" id="{A2ECFB61-DAE9-4876-8F74-2B070CD59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271713"/>
            <a:ext cx="5659438"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1">
            <a:extLst>
              <a:ext uri="{FF2B5EF4-FFF2-40B4-BE49-F238E27FC236}">
                <a16:creationId xmlns:a16="http://schemas.microsoft.com/office/drawing/2014/main" id="{D4F9A576-99AE-4C85-A6B4-EB9F4DB3000A}"/>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0899" name="Rectangle 2">
            <a:extLst>
              <a:ext uri="{FF2B5EF4-FFF2-40B4-BE49-F238E27FC236}">
                <a16:creationId xmlns:a16="http://schemas.microsoft.com/office/drawing/2014/main" id="{E2782567-8A54-4D64-B6CD-C329339D625B}"/>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80900" name="Rectangle 3">
            <a:extLst>
              <a:ext uri="{FF2B5EF4-FFF2-40B4-BE49-F238E27FC236}">
                <a16:creationId xmlns:a16="http://schemas.microsoft.com/office/drawing/2014/main" id="{D389F5AF-5AA6-496D-9E82-E45EED56594C}"/>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0901" name="Picture 4">
            <a:extLst>
              <a:ext uri="{FF2B5EF4-FFF2-40B4-BE49-F238E27FC236}">
                <a16:creationId xmlns:a16="http://schemas.microsoft.com/office/drawing/2014/main" id="{39A2D580-45BE-4B50-B7EB-7F83FF0A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251075"/>
            <a:ext cx="619125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1">
            <a:extLst>
              <a:ext uri="{FF2B5EF4-FFF2-40B4-BE49-F238E27FC236}">
                <a16:creationId xmlns:a16="http://schemas.microsoft.com/office/drawing/2014/main" id="{11552685-889D-4646-9FE8-EE25A3C9C3D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1923" name="Rectangle 2">
            <a:extLst>
              <a:ext uri="{FF2B5EF4-FFF2-40B4-BE49-F238E27FC236}">
                <a16:creationId xmlns:a16="http://schemas.microsoft.com/office/drawing/2014/main" id="{45E75D26-790D-4CA4-A472-1864A7FF919C}"/>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81924" name="Rectangle 3">
            <a:extLst>
              <a:ext uri="{FF2B5EF4-FFF2-40B4-BE49-F238E27FC236}">
                <a16:creationId xmlns:a16="http://schemas.microsoft.com/office/drawing/2014/main" id="{CF8C4E2D-B330-45FE-B762-66C808CC2479}"/>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1925" name="Picture 4">
            <a:extLst>
              <a:ext uri="{FF2B5EF4-FFF2-40B4-BE49-F238E27FC236}">
                <a16:creationId xmlns:a16="http://schemas.microsoft.com/office/drawing/2014/main" id="{E738D57F-6273-4EE8-B802-7560AEAB4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224088"/>
            <a:ext cx="5903913"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1">
            <a:extLst>
              <a:ext uri="{FF2B5EF4-FFF2-40B4-BE49-F238E27FC236}">
                <a16:creationId xmlns:a16="http://schemas.microsoft.com/office/drawing/2014/main" id="{DB54DE89-F831-4A8B-B0AD-47251430A511}"/>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2947" name="Rectangle 2">
            <a:extLst>
              <a:ext uri="{FF2B5EF4-FFF2-40B4-BE49-F238E27FC236}">
                <a16:creationId xmlns:a16="http://schemas.microsoft.com/office/drawing/2014/main" id="{56BCA748-9B39-41A6-8F21-F880A0B200C0}"/>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82948" name="Rectangle 3">
            <a:extLst>
              <a:ext uri="{FF2B5EF4-FFF2-40B4-BE49-F238E27FC236}">
                <a16:creationId xmlns:a16="http://schemas.microsoft.com/office/drawing/2014/main" id="{0DF83E9D-6396-4EC5-8583-C506A016FD7E}"/>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2949" name="Picture 4">
            <a:extLst>
              <a:ext uri="{FF2B5EF4-FFF2-40B4-BE49-F238E27FC236}">
                <a16:creationId xmlns:a16="http://schemas.microsoft.com/office/drawing/2014/main" id="{1BBCADF1-7F8D-46B1-BC8A-187DAB887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276475"/>
            <a:ext cx="5976938"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1">
            <a:extLst>
              <a:ext uri="{FF2B5EF4-FFF2-40B4-BE49-F238E27FC236}">
                <a16:creationId xmlns:a16="http://schemas.microsoft.com/office/drawing/2014/main" id="{E7014E0F-B8FC-4C67-A564-6815750BA45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3971" name="Rectangle 2">
            <a:extLst>
              <a:ext uri="{FF2B5EF4-FFF2-40B4-BE49-F238E27FC236}">
                <a16:creationId xmlns:a16="http://schemas.microsoft.com/office/drawing/2014/main" id="{D1B778C6-487D-49C0-AB83-31787AFB6C9F}"/>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83972" name="Rectangle 3">
            <a:extLst>
              <a:ext uri="{FF2B5EF4-FFF2-40B4-BE49-F238E27FC236}">
                <a16:creationId xmlns:a16="http://schemas.microsoft.com/office/drawing/2014/main" id="{EF8EBCD5-43E1-467A-8CBE-58B434DCA61F}"/>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3973" name="Picture 4">
            <a:extLst>
              <a:ext uri="{FF2B5EF4-FFF2-40B4-BE49-F238E27FC236}">
                <a16:creationId xmlns:a16="http://schemas.microsoft.com/office/drawing/2014/main" id="{52714BB6-6997-45CD-AD54-08784353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49488"/>
            <a:ext cx="820896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8E7A85E1-1C03-40A3-8806-4C514C875A5E}"/>
              </a:ext>
            </a:extLst>
          </p:cNvPr>
          <p:cNvSpPr>
            <a:spLocks noChangeArrowheads="1"/>
          </p:cNvSpPr>
          <p:nvPr/>
        </p:nvSpPr>
        <p:spPr bwMode="auto">
          <a:xfrm>
            <a:off x="36513" y="1412875"/>
            <a:ext cx="914400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zh-CN" altLang="en-US" b="1">
                <a:solidFill>
                  <a:schemeClr val="hlink"/>
                </a:solidFill>
                <a:ea typeface="隶书" panose="02010509060101010101" pitchFamily="49" charset="-122"/>
              </a:rPr>
              <a:t>物联网与互联网的不同</a:t>
            </a:r>
          </a:p>
          <a:p>
            <a:pPr algn="just" eaLnBrk="1" hangingPunct="1">
              <a:lnSpc>
                <a:spcPct val="140000"/>
              </a:lnSpc>
              <a:spcBef>
                <a:spcPct val="0"/>
              </a:spcBef>
              <a:buClrTx/>
              <a:buFont typeface="Wingdings" panose="05000000000000000000" pitchFamily="2" charset="2"/>
              <a:buChar char="Ø"/>
            </a:pPr>
            <a:endParaRPr lang="zh-CN" altLang="en-US" sz="2000" b="1">
              <a:latin typeface="Tahoma" panose="020B0604030504040204" pitchFamily="34" charset="0"/>
            </a:endParaRPr>
          </a:p>
          <a:p>
            <a:pPr lvl="1" algn="just" eaLnBrk="1" hangingPunct="1">
              <a:lnSpc>
                <a:spcPct val="140000"/>
              </a:lnSpc>
              <a:spcBef>
                <a:spcPct val="0"/>
              </a:spcBef>
              <a:buClrTx/>
              <a:buFontTx/>
              <a:buChar char="•"/>
            </a:pPr>
            <a:r>
              <a:rPr lang="zh-CN" altLang="en-US" sz="2600" b="1"/>
              <a:t> 物联网具有与互联网类同的资源寻址需求，以确保其中联网物品的相关信息能够被高效、准确和安全的寻址、定位以及查询，其用户端是对互联网的延伸和扩展，即任何物品和物品之间可以通过物联网进行信息交换和通讯。</a:t>
            </a:r>
          </a:p>
          <a:p>
            <a:pPr lvl="1" algn="just" eaLnBrk="1" hangingPunct="1">
              <a:lnSpc>
                <a:spcPct val="140000"/>
              </a:lnSpc>
              <a:spcBef>
                <a:spcPct val="0"/>
              </a:spcBef>
              <a:buClrTx/>
              <a:buFontTx/>
              <a:buChar char="•"/>
            </a:pPr>
            <a:endParaRPr lang="zh-CN" altLang="en-US" sz="2000" b="1"/>
          </a:p>
          <a:p>
            <a:pPr lvl="1" algn="just" eaLnBrk="1" hangingPunct="1">
              <a:lnSpc>
                <a:spcPct val="140000"/>
              </a:lnSpc>
              <a:spcBef>
                <a:spcPct val="0"/>
              </a:spcBef>
              <a:buClrTx/>
              <a:buFontTx/>
              <a:buChar char="•"/>
            </a:pPr>
            <a:r>
              <a:rPr lang="zh-CN" altLang="en-US" sz="2600" b="1"/>
              <a:t> 因此，物联网又在不同应用领域的专用性、高度的稳定性和可靠性、严密的安全性和可控性等方面有别于互联网。</a:t>
            </a:r>
          </a:p>
        </p:txBody>
      </p:sp>
      <p:sp>
        <p:nvSpPr>
          <p:cNvPr id="11267" name="Rectangle 3">
            <a:extLst>
              <a:ext uri="{FF2B5EF4-FFF2-40B4-BE49-F238E27FC236}">
                <a16:creationId xmlns:a16="http://schemas.microsoft.com/office/drawing/2014/main" id="{4F1CA721-7BE5-4DB9-8307-21FD2E4F5ECB}"/>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1">
            <a:extLst>
              <a:ext uri="{FF2B5EF4-FFF2-40B4-BE49-F238E27FC236}">
                <a16:creationId xmlns:a16="http://schemas.microsoft.com/office/drawing/2014/main" id="{DB53BE10-4FAA-4FB8-88D4-6706900F559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4995" name="Rectangle 2">
            <a:extLst>
              <a:ext uri="{FF2B5EF4-FFF2-40B4-BE49-F238E27FC236}">
                <a16:creationId xmlns:a16="http://schemas.microsoft.com/office/drawing/2014/main" id="{F5322483-8F04-4C85-96B6-10C72E3F0D7A}"/>
              </a:ext>
            </a:extLst>
          </p:cNvPr>
          <p:cNvSpPr>
            <a:spLocks noChangeArrowheads="1"/>
          </p:cNvSpPr>
          <p:nvPr/>
        </p:nvSpPr>
        <p:spPr bwMode="auto">
          <a:xfrm>
            <a:off x="323850" y="1484313"/>
            <a:ext cx="864076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6</a:t>
            </a:r>
            <a:r>
              <a:rPr lang="zh-CN" altLang="en-US" b="1">
                <a:solidFill>
                  <a:schemeClr val="accent2"/>
                </a:solidFill>
                <a:ea typeface="隶书" panose="02010509060101010101" pitchFamily="49" charset="-122"/>
              </a:rPr>
              <a:t>：智慧城市建设</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市政管理</a:t>
            </a:r>
          </a:p>
          <a:p>
            <a:pPr algn="just" eaLnBrk="1" hangingPunct="1">
              <a:lnSpc>
                <a:spcPct val="140000"/>
              </a:lnSpc>
              <a:spcBef>
                <a:spcPct val="0"/>
              </a:spcBef>
              <a:buClr>
                <a:schemeClr val="accent2"/>
              </a:buClr>
              <a:buFont typeface="Wingdings" panose="05000000000000000000" pitchFamily="2" charset="2"/>
              <a:buChar char="Ø"/>
            </a:pPr>
            <a:endParaRPr lang="en-US" altLang="zh-CN" sz="1000" b="1">
              <a:solidFill>
                <a:schemeClr val="accent2"/>
              </a:solidFill>
              <a:ea typeface="隶书" panose="02010509060101010101" pitchFamily="49" charset="-122"/>
            </a:endParaRPr>
          </a:p>
        </p:txBody>
      </p:sp>
      <p:sp>
        <p:nvSpPr>
          <p:cNvPr id="84996" name="Rectangle 3">
            <a:extLst>
              <a:ext uri="{FF2B5EF4-FFF2-40B4-BE49-F238E27FC236}">
                <a16:creationId xmlns:a16="http://schemas.microsoft.com/office/drawing/2014/main" id="{F6BBA2DD-F38D-42D7-A775-DEB7D737A324}"/>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4997" name="Picture 4">
            <a:extLst>
              <a:ext uri="{FF2B5EF4-FFF2-40B4-BE49-F238E27FC236}">
                <a16:creationId xmlns:a16="http://schemas.microsoft.com/office/drawing/2014/main" id="{8AFE6E45-E505-4D5C-92D1-A168E058C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133600"/>
            <a:ext cx="6337300"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1">
            <a:extLst>
              <a:ext uri="{FF2B5EF4-FFF2-40B4-BE49-F238E27FC236}">
                <a16:creationId xmlns:a16="http://schemas.microsoft.com/office/drawing/2014/main" id="{AB160E97-2BF0-4FAF-804E-26AAE1F5C95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6019" name="Rectangle 2">
            <a:extLst>
              <a:ext uri="{FF2B5EF4-FFF2-40B4-BE49-F238E27FC236}">
                <a16:creationId xmlns:a16="http://schemas.microsoft.com/office/drawing/2014/main" id="{0D47EB5C-4E97-4DAE-9994-07C1B9E5ED71}"/>
              </a:ext>
            </a:extLst>
          </p:cNvPr>
          <p:cNvSpPr>
            <a:spLocks noChangeArrowheads="1"/>
          </p:cNvSpPr>
          <p:nvPr/>
        </p:nvSpPr>
        <p:spPr bwMode="auto">
          <a:xfrm>
            <a:off x="323850" y="12684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7</a:t>
            </a:r>
            <a:r>
              <a:rPr lang="zh-CN" altLang="en-US" b="1">
                <a:solidFill>
                  <a:schemeClr val="accent2"/>
                </a:solidFill>
                <a:ea typeface="隶书" panose="02010509060101010101" pitchFamily="49" charset="-122"/>
              </a:rPr>
              <a:t>：数字家庭</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智慧家居</a:t>
            </a:r>
            <a:endParaRPr lang="zh-CN" altLang="en-US" sz="2000" b="1"/>
          </a:p>
        </p:txBody>
      </p:sp>
      <p:sp>
        <p:nvSpPr>
          <p:cNvPr id="86020" name="Rectangle 3">
            <a:extLst>
              <a:ext uri="{FF2B5EF4-FFF2-40B4-BE49-F238E27FC236}">
                <a16:creationId xmlns:a16="http://schemas.microsoft.com/office/drawing/2014/main" id="{BEDF8C43-B6FC-443F-BE32-EE8449BDAB77}"/>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6021" name="Picture 4">
            <a:extLst>
              <a:ext uri="{FF2B5EF4-FFF2-40B4-BE49-F238E27FC236}">
                <a16:creationId xmlns:a16="http://schemas.microsoft.com/office/drawing/2014/main" id="{6367B178-43D6-4138-8501-8220D8358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481" t="9293"/>
          <a:stretch>
            <a:fillRect/>
          </a:stretch>
        </p:blipFill>
        <p:spPr bwMode="auto">
          <a:xfrm>
            <a:off x="395288" y="2133600"/>
            <a:ext cx="842486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1">
            <a:extLst>
              <a:ext uri="{FF2B5EF4-FFF2-40B4-BE49-F238E27FC236}">
                <a16:creationId xmlns:a16="http://schemas.microsoft.com/office/drawing/2014/main" id="{CED19A7C-2755-4970-95E8-0D4BFA015D8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7043" name="Rectangle 2">
            <a:extLst>
              <a:ext uri="{FF2B5EF4-FFF2-40B4-BE49-F238E27FC236}">
                <a16:creationId xmlns:a16="http://schemas.microsoft.com/office/drawing/2014/main" id="{6B85709D-0D6B-479F-9120-3BD37C193B66}"/>
              </a:ext>
            </a:extLst>
          </p:cNvPr>
          <p:cNvSpPr>
            <a:spLocks noChangeArrowheads="1"/>
          </p:cNvSpPr>
          <p:nvPr/>
        </p:nvSpPr>
        <p:spPr bwMode="auto">
          <a:xfrm>
            <a:off x="323850" y="1268413"/>
            <a:ext cx="8640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7</a:t>
            </a:r>
            <a:r>
              <a:rPr lang="zh-CN" altLang="en-US" b="1">
                <a:solidFill>
                  <a:schemeClr val="accent2"/>
                </a:solidFill>
                <a:ea typeface="隶书" panose="02010509060101010101" pitchFamily="49" charset="-122"/>
              </a:rPr>
              <a:t>：数字家庭</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智慧家居</a:t>
            </a:r>
            <a:endParaRPr lang="zh-CN" altLang="en-US" sz="2000" b="1"/>
          </a:p>
        </p:txBody>
      </p:sp>
      <p:sp>
        <p:nvSpPr>
          <p:cNvPr id="87044" name="Rectangle 3">
            <a:extLst>
              <a:ext uri="{FF2B5EF4-FFF2-40B4-BE49-F238E27FC236}">
                <a16:creationId xmlns:a16="http://schemas.microsoft.com/office/drawing/2014/main" id="{63D42C09-2C1A-4A0A-A8BF-56DAC2330E82}"/>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7045" name="Picture 4">
            <a:extLst>
              <a:ext uri="{FF2B5EF4-FFF2-40B4-BE49-F238E27FC236}">
                <a16:creationId xmlns:a16="http://schemas.microsoft.com/office/drawing/2014/main" id="{FD5D0ADB-23B0-4D85-AE9E-3D28E3A48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133600"/>
            <a:ext cx="7416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1">
            <a:extLst>
              <a:ext uri="{FF2B5EF4-FFF2-40B4-BE49-F238E27FC236}">
                <a16:creationId xmlns:a16="http://schemas.microsoft.com/office/drawing/2014/main" id="{31CD50D7-B1E0-435B-8862-2DC937F2E0ED}"/>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8067" name="Rectangle 2">
            <a:extLst>
              <a:ext uri="{FF2B5EF4-FFF2-40B4-BE49-F238E27FC236}">
                <a16:creationId xmlns:a16="http://schemas.microsoft.com/office/drawing/2014/main" id="{708D16EA-6F36-43BB-A4F9-1A36A83BC902}"/>
              </a:ext>
            </a:extLst>
          </p:cNvPr>
          <p:cNvSpPr>
            <a:spLocks noChangeArrowheads="1"/>
          </p:cNvSpPr>
          <p:nvPr/>
        </p:nvSpPr>
        <p:spPr bwMode="auto">
          <a:xfrm>
            <a:off x="323850" y="1484313"/>
            <a:ext cx="8640763"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7</a:t>
            </a:r>
            <a:r>
              <a:rPr lang="zh-CN" altLang="en-US" b="1">
                <a:solidFill>
                  <a:schemeClr val="accent2"/>
                </a:solidFill>
                <a:ea typeface="隶书" panose="02010509060101010101" pitchFamily="49" charset="-122"/>
              </a:rPr>
              <a:t>：数字家庭</a:t>
            </a:r>
            <a:r>
              <a:rPr lang="en-US" altLang="zh-CN" b="1">
                <a:solidFill>
                  <a:schemeClr val="accent2"/>
                </a:solidFill>
                <a:ea typeface="隶书" panose="02010509060101010101" pitchFamily="49" charset="-122"/>
              </a:rPr>
              <a:t>/</a:t>
            </a:r>
            <a:r>
              <a:rPr lang="zh-CN" altLang="en-US" b="1">
                <a:solidFill>
                  <a:schemeClr val="accent2"/>
                </a:solidFill>
                <a:ea typeface="隶书" panose="02010509060101010101" pitchFamily="49" charset="-122"/>
              </a:rPr>
              <a:t>智慧家居</a:t>
            </a:r>
          </a:p>
          <a:p>
            <a:pPr algn="just" eaLnBrk="1" hangingPunct="1">
              <a:lnSpc>
                <a:spcPct val="140000"/>
              </a:lnSpc>
              <a:spcBef>
                <a:spcPct val="0"/>
              </a:spcBef>
              <a:buClr>
                <a:schemeClr val="accent2"/>
              </a:buClr>
              <a:buFont typeface="Wingdings" panose="05000000000000000000" pitchFamily="2" charset="2"/>
              <a:buChar char="Ø"/>
            </a:pPr>
            <a:endParaRPr lang="zh-CN" altLang="en-US" sz="10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400" b="1"/>
              <a:t> </a:t>
            </a:r>
            <a:r>
              <a:rPr lang="zh-CN" altLang="en-US" sz="2000" b="1"/>
              <a:t>数字家庭以计算机技术和网络技术为基础，包括各类消费电子产品、通信产品、信息家电及智能家居等，通过不同的互连方式进行通信及数据交换</a:t>
            </a:r>
            <a:r>
              <a:rPr lang="en-US" altLang="zh-CN" sz="2000" b="1"/>
              <a:t>,</a:t>
            </a:r>
            <a:r>
              <a:rPr lang="zh-CN" altLang="en-US" sz="2000" b="1"/>
              <a:t>实现家庭网络中各类电子产品之间的“互联互通”的一种服务。数字家庭提供信息、通信、娱乐和生活等功能。</a:t>
            </a:r>
          </a:p>
        </p:txBody>
      </p:sp>
      <p:sp>
        <p:nvSpPr>
          <p:cNvPr id="88068" name="Rectangle 3">
            <a:extLst>
              <a:ext uri="{FF2B5EF4-FFF2-40B4-BE49-F238E27FC236}">
                <a16:creationId xmlns:a16="http://schemas.microsoft.com/office/drawing/2014/main" id="{81D6A400-D3EF-4F15-834C-C224C743B31E}"/>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grpSp>
        <p:nvGrpSpPr>
          <p:cNvPr id="88069" name="Group 18">
            <a:extLst>
              <a:ext uri="{FF2B5EF4-FFF2-40B4-BE49-F238E27FC236}">
                <a16:creationId xmlns:a16="http://schemas.microsoft.com/office/drawing/2014/main" id="{D8F09B53-98D0-400D-9A2F-4F0B0182EEEF}"/>
              </a:ext>
            </a:extLst>
          </p:cNvPr>
          <p:cNvGrpSpPr>
            <a:grpSpLocks/>
          </p:cNvGrpSpPr>
          <p:nvPr/>
        </p:nvGrpSpPr>
        <p:grpSpPr bwMode="auto">
          <a:xfrm>
            <a:off x="1116013" y="4437063"/>
            <a:ext cx="6223000" cy="2057400"/>
            <a:chOff x="1296" y="1584"/>
            <a:chExt cx="3648" cy="1296"/>
          </a:xfrm>
        </p:grpSpPr>
        <p:graphicFrame>
          <p:nvGraphicFramePr>
            <p:cNvPr id="88070" name="Object 2">
              <a:extLst>
                <a:ext uri="{FF2B5EF4-FFF2-40B4-BE49-F238E27FC236}">
                  <a16:creationId xmlns:a16="http://schemas.microsoft.com/office/drawing/2014/main" id="{A6984F8F-6727-41D7-82CF-B5A3E171CB19}"/>
                </a:ext>
              </a:extLst>
            </p:cNvPr>
            <p:cNvGraphicFramePr>
              <a:graphicFrameLocks noChangeAspect="1"/>
            </p:cNvGraphicFramePr>
            <p:nvPr/>
          </p:nvGraphicFramePr>
          <p:xfrm>
            <a:off x="2736" y="1879"/>
            <a:ext cx="1296" cy="953"/>
          </p:xfrm>
          <a:graphic>
            <a:graphicData uri="http://schemas.openxmlformats.org/presentationml/2006/ole">
              <mc:AlternateContent xmlns:mc="http://schemas.openxmlformats.org/markup-compatibility/2006">
                <mc:Choice xmlns:v="urn:schemas-microsoft-com:vml" Requires="v">
                  <p:oleObj spid="_x0000_s88076" name="位图图像" r:id="rId3" imgW="8895238" imgH="5296639" progId="PBrush">
                    <p:embed/>
                  </p:oleObj>
                </mc:Choice>
                <mc:Fallback>
                  <p:oleObj name="位图图像" r:id="rId3" imgW="8895238" imgH="5296639"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1879"/>
                          <a:ext cx="1296" cy="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88071" name="Group 20">
              <a:extLst>
                <a:ext uri="{FF2B5EF4-FFF2-40B4-BE49-F238E27FC236}">
                  <a16:creationId xmlns:a16="http://schemas.microsoft.com/office/drawing/2014/main" id="{94F02BBB-4502-46C0-AC5C-C66FE87DE446}"/>
                </a:ext>
              </a:extLst>
            </p:cNvPr>
            <p:cNvGrpSpPr>
              <a:grpSpLocks/>
            </p:cNvGrpSpPr>
            <p:nvPr/>
          </p:nvGrpSpPr>
          <p:grpSpPr bwMode="auto">
            <a:xfrm>
              <a:off x="1296" y="1584"/>
              <a:ext cx="3648" cy="1296"/>
              <a:chOff x="1344" y="1488"/>
              <a:chExt cx="3648" cy="1296"/>
            </a:xfrm>
          </p:grpSpPr>
          <p:sp>
            <p:nvSpPr>
              <p:cNvPr id="88073" name="Freeform 74">
                <a:extLst>
                  <a:ext uri="{FF2B5EF4-FFF2-40B4-BE49-F238E27FC236}">
                    <a16:creationId xmlns:a16="http://schemas.microsoft.com/office/drawing/2014/main" id="{308C4463-C612-4008-B122-629BDA59ED88}"/>
                  </a:ext>
                </a:extLst>
              </p:cNvPr>
              <p:cNvSpPr>
                <a:spLocks/>
              </p:cNvSpPr>
              <p:nvPr/>
            </p:nvSpPr>
            <p:spPr bwMode="auto">
              <a:xfrm>
                <a:off x="1344" y="1488"/>
                <a:ext cx="3648" cy="1296"/>
              </a:xfrm>
              <a:custGeom>
                <a:avLst/>
                <a:gdLst>
                  <a:gd name="T0" fmla="*/ 34 w 6523"/>
                  <a:gd name="T1" fmla="*/ 0 h 3556"/>
                  <a:gd name="T2" fmla="*/ 30 w 6523"/>
                  <a:gd name="T3" fmla="*/ 0 h 3556"/>
                  <a:gd name="T4" fmla="*/ 26 w 6523"/>
                  <a:gd name="T5" fmla="*/ 0 h 3556"/>
                  <a:gd name="T6" fmla="*/ 23 w 6523"/>
                  <a:gd name="T7" fmla="*/ 0 h 3556"/>
                  <a:gd name="T8" fmla="*/ 19 w 6523"/>
                  <a:gd name="T9" fmla="*/ 0 h 3556"/>
                  <a:gd name="T10" fmla="*/ 17 w 6523"/>
                  <a:gd name="T11" fmla="*/ 0 h 3556"/>
                  <a:gd name="T12" fmla="*/ 13 w 6523"/>
                  <a:gd name="T13" fmla="*/ 0 h 3556"/>
                  <a:gd name="T14" fmla="*/ 12 w 6523"/>
                  <a:gd name="T15" fmla="*/ 0 h 3556"/>
                  <a:gd name="T16" fmla="*/ 11 w 6523"/>
                  <a:gd name="T17" fmla="*/ 0 h 3556"/>
                  <a:gd name="T18" fmla="*/ 7 w 6523"/>
                  <a:gd name="T19" fmla="*/ 0 h 3556"/>
                  <a:gd name="T20" fmla="*/ 7 w 6523"/>
                  <a:gd name="T21" fmla="*/ 0 h 3556"/>
                  <a:gd name="T22" fmla="*/ 6 w 6523"/>
                  <a:gd name="T23" fmla="*/ 0 h 3556"/>
                  <a:gd name="T24" fmla="*/ 2 w 6523"/>
                  <a:gd name="T25" fmla="*/ 0 h 3556"/>
                  <a:gd name="T26" fmla="*/ 2 w 6523"/>
                  <a:gd name="T27" fmla="*/ 0 h 3556"/>
                  <a:gd name="T28" fmla="*/ 4 w 6523"/>
                  <a:gd name="T29" fmla="*/ 0 h 3556"/>
                  <a:gd name="T30" fmla="*/ 4 w 6523"/>
                  <a:gd name="T31" fmla="*/ 0 h 3556"/>
                  <a:gd name="T32" fmla="*/ 6 w 6523"/>
                  <a:gd name="T33" fmla="*/ 0 h 3556"/>
                  <a:gd name="T34" fmla="*/ 8 w 6523"/>
                  <a:gd name="T35" fmla="*/ 0 h 3556"/>
                  <a:gd name="T36" fmla="*/ 12 w 6523"/>
                  <a:gd name="T37" fmla="*/ 0 h 3556"/>
                  <a:gd name="T38" fmla="*/ 16 w 6523"/>
                  <a:gd name="T39" fmla="*/ 0 h 3556"/>
                  <a:gd name="T40" fmla="*/ 19 w 6523"/>
                  <a:gd name="T41" fmla="*/ 0 h 3556"/>
                  <a:gd name="T42" fmla="*/ 22 w 6523"/>
                  <a:gd name="T43" fmla="*/ 0 h 3556"/>
                  <a:gd name="T44" fmla="*/ 24 w 6523"/>
                  <a:gd name="T45" fmla="*/ 0 h 3556"/>
                  <a:gd name="T46" fmla="*/ 26 w 6523"/>
                  <a:gd name="T47" fmla="*/ 0 h 3556"/>
                  <a:gd name="T48" fmla="*/ 23 w 6523"/>
                  <a:gd name="T49" fmla="*/ 0 h 3556"/>
                  <a:gd name="T50" fmla="*/ 21 w 6523"/>
                  <a:gd name="T51" fmla="*/ 0 h 3556"/>
                  <a:gd name="T52" fmla="*/ 18 w 6523"/>
                  <a:gd name="T53" fmla="*/ 0 h 3556"/>
                  <a:gd name="T54" fmla="*/ 15 w 6523"/>
                  <a:gd name="T55" fmla="*/ 0 h 3556"/>
                  <a:gd name="T56" fmla="*/ 12 w 6523"/>
                  <a:gd name="T57" fmla="*/ 0 h 3556"/>
                  <a:gd name="T58" fmla="*/ 8 w 6523"/>
                  <a:gd name="T59" fmla="*/ 0 h 3556"/>
                  <a:gd name="T60" fmla="*/ 6 w 6523"/>
                  <a:gd name="T61" fmla="*/ 0 h 3556"/>
                  <a:gd name="T62" fmla="*/ 6 w 6523"/>
                  <a:gd name="T63" fmla="*/ 0 h 3556"/>
                  <a:gd name="T64" fmla="*/ 4 w 6523"/>
                  <a:gd name="T65" fmla="*/ 0 h 3556"/>
                  <a:gd name="T66" fmla="*/ 2 w 6523"/>
                  <a:gd name="T67" fmla="*/ 0 h 3556"/>
                  <a:gd name="T68" fmla="*/ 5 w 6523"/>
                  <a:gd name="T69" fmla="*/ 0 h 3556"/>
                  <a:gd name="T70" fmla="*/ 8 w 6523"/>
                  <a:gd name="T71" fmla="*/ 0 h 3556"/>
                  <a:gd name="T72" fmla="*/ 11 w 6523"/>
                  <a:gd name="T73" fmla="*/ 0 h 3556"/>
                  <a:gd name="T74" fmla="*/ 11 w 6523"/>
                  <a:gd name="T75" fmla="*/ 0 h 3556"/>
                  <a:gd name="T76" fmla="*/ 15 w 6523"/>
                  <a:gd name="T77" fmla="*/ 0 h 3556"/>
                  <a:gd name="T78" fmla="*/ 19 w 6523"/>
                  <a:gd name="T79" fmla="*/ 0 h 3556"/>
                  <a:gd name="T80" fmla="*/ 22 w 6523"/>
                  <a:gd name="T81" fmla="*/ 0 h 3556"/>
                  <a:gd name="T82" fmla="*/ 26 w 6523"/>
                  <a:gd name="T83" fmla="*/ 0 h 3556"/>
                  <a:gd name="T84" fmla="*/ 29 w 6523"/>
                  <a:gd name="T85" fmla="*/ 0 h 3556"/>
                  <a:gd name="T86" fmla="*/ 32 w 6523"/>
                  <a:gd name="T87" fmla="*/ 0 h 3556"/>
                  <a:gd name="T88" fmla="*/ 34 w 6523"/>
                  <a:gd name="T89" fmla="*/ 0 h 3556"/>
                  <a:gd name="T90" fmla="*/ 31 w 6523"/>
                  <a:gd name="T91" fmla="*/ 0 h 3556"/>
                  <a:gd name="T92" fmla="*/ 31 w 6523"/>
                  <a:gd name="T93" fmla="*/ 0 h 3556"/>
                  <a:gd name="T94" fmla="*/ 30 w 6523"/>
                  <a:gd name="T95" fmla="*/ 0 h 3556"/>
                  <a:gd name="T96" fmla="*/ 28 w 6523"/>
                  <a:gd name="T97" fmla="*/ 0 h 3556"/>
                  <a:gd name="T98" fmla="*/ 27 w 6523"/>
                  <a:gd name="T99" fmla="*/ 0 h 3556"/>
                  <a:gd name="T100" fmla="*/ 29 w 6523"/>
                  <a:gd name="T101" fmla="*/ 0 h 3556"/>
                  <a:gd name="T102" fmla="*/ 30 w 6523"/>
                  <a:gd name="T103" fmla="*/ 0 h 3556"/>
                  <a:gd name="T104" fmla="*/ 31 w 6523"/>
                  <a:gd name="T105" fmla="*/ 0 h 3556"/>
                  <a:gd name="T106" fmla="*/ 32 w 6523"/>
                  <a:gd name="T107" fmla="*/ 0 h 3556"/>
                  <a:gd name="T108" fmla="*/ 35 w 6523"/>
                  <a:gd name="T109" fmla="*/ 0 h 35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523"/>
                  <a:gd name="T166" fmla="*/ 0 h 3556"/>
                  <a:gd name="T167" fmla="*/ 6523 w 6523"/>
                  <a:gd name="T168" fmla="*/ 3556 h 35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523" h="3556">
                    <a:moveTo>
                      <a:pt x="6523" y="1789"/>
                    </a:moveTo>
                    <a:lnTo>
                      <a:pt x="6406" y="1693"/>
                    </a:lnTo>
                    <a:lnTo>
                      <a:pt x="6290" y="1597"/>
                    </a:lnTo>
                    <a:lnTo>
                      <a:pt x="6166" y="1505"/>
                    </a:lnTo>
                    <a:lnTo>
                      <a:pt x="6043" y="1409"/>
                    </a:lnTo>
                    <a:lnTo>
                      <a:pt x="5919" y="1318"/>
                    </a:lnTo>
                    <a:lnTo>
                      <a:pt x="5788" y="1226"/>
                    </a:lnTo>
                    <a:lnTo>
                      <a:pt x="5650" y="1139"/>
                    </a:lnTo>
                    <a:lnTo>
                      <a:pt x="5512" y="1052"/>
                    </a:lnTo>
                    <a:lnTo>
                      <a:pt x="5374" y="964"/>
                    </a:lnTo>
                    <a:lnTo>
                      <a:pt x="5250" y="894"/>
                    </a:lnTo>
                    <a:lnTo>
                      <a:pt x="5134" y="825"/>
                    </a:lnTo>
                    <a:lnTo>
                      <a:pt x="5003" y="755"/>
                    </a:lnTo>
                    <a:lnTo>
                      <a:pt x="4879" y="689"/>
                    </a:lnTo>
                    <a:lnTo>
                      <a:pt x="4756" y="624"/>
                    </a:lnTo>
                    <a:lnTo>
                      <a:pt x="4625" y="559"/>
                    </a:lnTo>
                    <a:lnTo>
                      <a:pt x="4494" y="497"/>
                    </a:lnTo>
                    <a:lnTo>
                      <a:pt x="4363" y="436"/>
                    </a:lnTo>
                    <a:lnTo>
                      <a:pt x="4232" y="375"/>
                    </a:lnTo>
                    <a:lnTo>
                      <a:pt x="4101" y="319"/>
                    </a:lnTo>
                    <a:lnTo>
                      <a:pt x="3970" y="262"/>
                    </a:lnTo>
                    <a:lnTo>
                      <a:pt x="3839" y="210"/>
                    </a:lnTo>
                    <a:lnTo>
                      <a:pt x="3701" y="157"/>
                    </a:lnTo>
                    <a:lnTo>
                      <a:pt x="3570" y="109"/>
                    </a:lnTo>
                    <a:lnTo>
                      <a:pt x="3432" y="61"/>
                    </a:lnTo>
                    <a:lnTo>
                      <a:pt x="3301" y="13"/>
                    </a:lnTo>
                    <a:lnTo>
                      <a:pt x="3265" y="0"/>
                    </a:lnTo>
                    <a:lnTo>
                      <a:pt x="3229" y="13"/>
                    </a:lnTo>
                    <a:lnTo>
                      <a:pt x="3098" y="57"/>
                    </a:lnTo>
                    <a:lnTo>
                      <a:pt x="2967" y="105"/>
                    </a:lnTo>
                    <a:lnTo>
                      <a:pt x="2836" y="153"/>
                    </a:lnTo>
                    <a:lnTo>
                      <a:pt x="2705" y="205"/>
                    </a:lnTo>
                    <a:lnTo>
                      <a:pt x="2574" y="257"/>
                    </a:lnTo>
                    <a:lnTo>
                      <a:pt x="2443" y="314"/>
                    </a:lnTo>
                    <a:lnTo>
                      <a:pt x="2312" y="371"/>
                    </a:lnTo>
                    <a:lnTo>
                      <a:pt x="2181" y="428"/>
                    </a:lnTo>
                    <a:lnTo>
                      <a:pt x="2181" y="349"/>
                    </a:lnTo>
                    <a:lnTo>
                      <a:pt x="2174" y="314"/>
                    </a:lnTo>
                    <a:lnTo>
                      <a:pt x="2160" y="284"/>
                    </a:lnTo>
                    <a:lnTo>
                      <a:pt x="2138" y="257"/>
                    </a:lnTo>
                    <a:lnTo>
                      <a:pt x="2101" y="231"/>
                    </a:lnTo>
                    <a:lnTo>
                      <a:pt x="2058" y="210"/>
                    </a:lnTo>
                    <a:lnTo>
                      <a:pt x="2014" y="196"/>
                    </a:lnTo>
                    <a:lnTo>
                      <a:pt x="1963" y="188"/>
                    </a:lnTo>
                    <a:lnTo>
                      <a:pt x="1905" y="183"/>
                    </a:lnTo>
                    <a:lnTo>
                      <a:pt x="1527" y="183"/>
                    </a:lnTo>
                    <a:lnTo>
                      <a:pt x="1469" y="188"/>
                    </a:lnTo>
                    <a:lnTo>
                      <a:pt x="1418" y="196"/>
                    </a:lnTo>
                    <a:lnTo>
                      <a:pt x="1374" y="210"/>
                    </a:lnTo>
                    <a:lnTo>
                      <a:pt x="1331" y="231"/>
                    </a:lnTo>
                    <a:lnTo>
                      <a:pt x="1294" y="257"/>
                    </a:lnTo>
                    <a:lnTo>
                      <a:pt x="1273" y="284"/>
                    </a:lnTo>
                    <a:lnTo>
                      <a:pt x="1258" y="314"/>
                    </a:lnTo>
                    <a:lnTo>
                      <a:pt x="1251" y="349"/>
                    </a:lnTo>
                    <a:lnTo>
                      <a:pt x="1251" y="908"/>
                    </a:lnTo>
                    <a:lnTo>
                      <a:pt x="1243" y="912"/>
                    </a:lnTo>
                    <a:lnTo>
                      <a:pt x="1222" y="925"/>
                    </a:lnTo>
                    <a:lnTo>
                      <a:pt x="1193" y="942"/>
                    </a:lnTo>
                    <a:lnTo>
                      <a:pt x="1149" y="964"/>
                    </a:lnTo>
                    <a:lnTo>
                      <a:pt x="1011" y="1052"/>
                    </a:lnTo>
                    <a:lnTo>
                      <a:pt x="873" y="1139"/>
                    </a:lnTo>
                    <a:lnTo>
                      <a:pt x="734" y="1226"/>
                    </a:lnTo>
                    <a:lnTo>
                      <a:pt x="604" y="1318"/>
                    </a:lnTo>
                    <a:lnTo>
                      <a:pt x="480" y="1409"/>
                    </a:lnTo>
                    <a:lnTo>
                      <a:pt x="356" y="1505"/>
                    </a:lnTo>
                    <a:lnTo>
                      <a:pt x="233" y="1597"/>
                    </a:lnTo>
                    <a:lnTo>
                      <a:pt x="116" y="1693"/>
                    </a:lnTo>
                    <a:lnTo>
                      <a:pt x="0" y="1789"/>
                    </a:lnTo>
                    <a:lnTo>
                      <a:pt x="189" y="1763"/>
                    </a:lnTo>
                    <a:lnTo>
                      <a:pt x="276" y="1754"/>
                    </a:lnTo>
                    <a:lnTo>
                      <a:pt x="364" y="1745"/>
                    </a:lnTo>
                    <a:lnTo>
                      <a:pt x="451" y="1732"/>
                    </a:lnTo>
                    <a:lnTo>
                      <a:pt x="538" y="1723"/>
                    </a:lnTo>
                    <a:lnTo>
                      <a:pt x="633" y="1715"/>
                    </a:lnTo>
                    <a:lnTo>
                      <a:pt x="727" y="1706"/>
                    </a:lnTo>
                    <a:lnTo>
                      <a:pt x="814" y="1697"/>
                    </a:lnTo>
                    <a:lnTo>
                      <a:pt x="909" y="1688"/>
                    </a:lnTo>
                    <a:lnTo>
                      <a:pt x="887" y="1841"/>
                    </a:lnTo>
                    <a:lnTo>
                      <a:pt x="865" y="1989"/>
                    </a:lnTo>
                    <a:lnTo>
                      <a:pt x="858" y="2142"/>
                    </a:lnTo>
                    <a:lnTo>
                      <a:pt x="851" y="2291"/>
                    </a:lnTo>
                    <a:lnTo>
                      <a:pt x="865" y="2592"/>
                    </a:lnTo>
                    <a:lnTo>
                      <a:pt x="902" y="2884"/>
                    </a:lnTo>
                    <a:lnTo>
                      <a:pt x="967" y="3172"/>
                    </a:lnTo>
                    <a:lnTo>
                      <a:pt x="1062" y="3451"/>
                    </a:lnTo>
                    <a:lnTo>
                      <a:pt x="1069" y="3482"/>
                    </a:lnTo>
                    <a:lnTo>
                      <a:pt x="1127" y="3486"/>
                    </a:lnTo>
                    <a:lnTo>
                      <a:pt x="1258" y="3495"/>
                    </a:lnTo>
                    <a:lnTo>
                      <a:pt x="1382" y="3503"/>
                    </a:lnTo>
                    <a:lnTo>
                      <a:pt x="1512" y="3512"/>
                    </a:lnTo>
                    <a:lnTo>
                      <a:pt x="1643" y="3516"/>
                    </a:lnTo>
                    <a:lnTo>
                      <a:pt x="1774" y="3525"/>
                    </a:lnTo>
                    <a:lnTo>
                      <a:pt x="1912" y="3530"/>
                    </a:lnTo>
                    <a:lnTo>
                      <a:pt x="2043" y="3534"/>
                    </a:lnTo>
                    <a:lnTo>
                      <a:pt x="2174" y="3538"/>
                    </a:lnTo>
                    <a:lnTo>
                      <a:pt x="2312" y="3543"/>
                    </a:lnTo>
                    <a:lnTo>
                      <a:pt x="2443" y="3547"/>
                    </a:lnTo>
                    <a:lnTo>
                      <a:pt x="2581" y="3551"/>
                    </a:lnTo>
                    <a:lnTo>
                      <a:pt x="2720" y="3551"/>
                    </a:lnTo>
                    <a:lnTo>
                      <a:pt x="2850" y="3551"/>
                    </a:lnTo>
                    <a:lnTo>
                      <a:pt x="2989" y="3556"/>
                    </a:lnTo>
                    <a:lnTo>
                      <a:pt x="3127" y="3556"/>
                    </a:lnTo>
                    <a:lnTo>
                      <a:pt x="3265" y="3556"/>
                    </a:lnTo>
                    <a:lnTo>
                      <a:pt x="3352" y="3556"/>
                    </a:lnTo>
                    <a:lnTo>
                      <a:pt x="3439" y="3556"/>
                    </a:lnTo>
                    <a:lnTo>
                      <a:pt x="3534" y="3556"/>
                    </a:lnTo>
                    <a:lnTo>
                      <a:pt x="3621" y="3551"/>
                    </a:lnTo>
                    <a:lnTo>
                      <a:pt x="3708" y="3551"/>
                    </a:lnTo>
                    <a:lnTo>
                      <a:pt x="3796" y="3551"/>
                    </a:lnTo>
                    <a:lnTo>
                      <a:pt x="3883" y="3547"/>
                    </a:lnTo>
                    <a:lnTo>
                      <a:pt x="3970" y="3547"/>
                    </a:lnTo>
                    <a:lnTo>
                      <a:pt x="4058" y="3547"/>
                    </a:lnTo>
                    <a:lnTo>
                      <a:pt x="4145" y="3543"/>
                    </a:lnTo>
                    <a:lnTo>
                      <a:pt x="4232" y="3538"/>
                    </a:lnTo>
                    <a:lnTo>
                      <a:pt x="4319" y="3538"/>
                    </a:lnTo>
                    <a:lnTo>
                      <a:pt x="4407" y="3534"/>
                    </a:lnTo>
                    <a:lnTo>
                      <a:pt x="4494" y="3530"/>
                    </a:lnTo>
                    <a:lnTo>
                      <a:pt x="4581" y="3530"/>
                    </a:lnTo>
                    <a:lnTo>
                      <a:pt x="4668" y="3525"/>
                    </a:lnTo>
                    <a:lnTo>
                      <a:pt x="4668" y="3434"/>
                    </a:lnTo>
                    <a:lnTo>
                      <a:pt x="4581" y="3438"/>
                    </a:lnTo>
                    <a:lnTo>
                      <a:pt x="4494" y="3442"/>
                    </a:lnTo>
                    <a:lnTo>
                      <a:pt x="4407" y="3447"/>
                    </a:lnTo>
                    <a:lnTo>
                      <a:pt x="4319" y="3447"/>
                    </a:lnTo>
                    <a:lnTo>
                      <a:pt x="4232" y="3451"/>
                    </a:lnTo>
                    <a:lnTo>
                      <a:pt x="4145" y="3451"/>
                    </a:lnTo>
                    <a:lnTo>
                      <a:pt x="4058" y="3455"/>
                    </a:lnTo>
                    <a:lnTo>
                      <a:pt x="3970" y="3455"/>
                    </a:lnTo>
                    <a:lnTo>
                      <a:pt x="3883" y="3460"/>
                    </a:lnTo>
                    <a:lnTo>
                      <a:pt x="3796" y="3460"/>
                    </a:lnTo>
                    <a:lnTo>
                      <a:pt x="3708" y="3460"/>
                    </a:lnTo>
                    <a:lnTo>
                      <a:pt x="3621" y="3464"/>
                    </a:lnTo>
                    <a:lnTo>
                      <a:pt x="3534" y="3464"/>
                    </a:lnTo>
                    <a:lnTo>
                      <a:pt x="3439" y="3464"/>
                    </a:lnTo>
                    <a:lnTo>
                      <a:pt x="3352" y="3464"/>
                    </a:lnTo>
                    <a:lnTo>
                      <a:pt x="3265" y="3464"/>
                    </a:lnTo>
                    <a:lnTo>
                      <a:pt x="3134" y="3464"/>
                    </a:lnTo>
                    <a:lnTo>
                      <a:pt x="2996" y="3464"/>
                    </a:lnTo>
                    <a:lnTo>
                      <a:pt x="2865" y="3460"/>
                    </a:lnTo>
                    <a:lnTo>
                      <a:pt x="2734" y="3460"/>
                    </a:lnTo>
                    <a:lnTo>
                      <a:pt x="2603" y="3460"/>
                    </a:lnTo>
                    <a:lnTo>
                      <a:pt x="2472" y="3455"/>
                    </a:lnTo>
                    <a:lnTo>
                      <a:pt x="2341" y="3451"/>
                    </a:lnTo>
                    <a:lnTo>
                      <a:pt x="2211" y="3447"/>
                    </a:lnTo>
                    <a:lnTo>
                      <a:pt x="2080" y="3442"/>
                    </a:lnTo>
                    <a:lnTo>
                      <a:pt x="1956" y="3438"/>
                    </a:lnTo>
                    <a:lnTo>
                      <a:pt x="1825" y="3434"/>
                    </a:lnTo>
                    <a:lnTo>
                      <a:pt x="1702" y="3429"/>
                    </a:lnTo>
                    <a:lnTo>
                      <a:pt x="1571" y="3420"/>
                    </a:lnTo>
                    <a:lnTo>
                      <a:pt x="1447" y="3416"/>
                    </a:lnTo>
                    <a:lnTo>
                      <a:pt x="1316" y="3407"/>
                    </a:lnTo>
                    <a:lnTo>
                      <a:pt x="1193" y="3399"/>
                    </a:lnTo>
                    <a:lnTo>
                      <a:pt x="1113" y="3133"/>
                    </a:lnTo>
                    <a:lnTo>
                      <a:pt x="1054" y="2858"/>
                    </a:lnTo>
                    <a:lnTo>
                      <a:pt x="1018" y="2574"/>
                    </a:lnTo>
                    <a:lnTo>
                      <a:pt x="1003" y="2291"/>
                    </a:lnTo>
                    <a:lnTo>
                      <a:pt x="1011" y="2129"/>
                    </a:lnTo>
                    <a:lnTo>
                      <a:pt x="1018" y="1968"/>
                    </a:lnTo>
                    <a:lnTo>
                      <a:pt x="1040" y="1802"/>
                    </a:lnTo>
                    <a:lnTo>
                      <a:pt x="1069" y="1640"/>
                    </a:lnTo>
                    <a:lnTo>
                      <a:pt x="1076" y="1584"/>
                    </a:lnTo>
                    <a:lnTo>
                      <a:pt x="982" y="1592"/>
                    </a:lnTo>
                    <a:lnTo>
                      <a:pt x="902" y="1601"/>
                    </a:lnTo>
                    <a:lnTo>
                      <a:pt x="822" y="1606"/>
                    </a:lnTo>
                    <a:lnTo>
                      <a:pt x="742" y="1614"/>
                    </a:lnTo>
                    <a:lnTo>
                      <a:pt x="662" y="1623"/>
                    </a:lnTo>
                    <a:lnTo>
                      <a:pt x="589" y="1627"/>
                    </a:lnTo>
                    <a:lnTo>
                      <a:pt x="509" y="1636"/>
                    </a:lnTo>
                    <a:lnTo>
                      <a:pt x="436" y="1645"/>
                    </a:lnTo>
                    <a:lnTo>
                      <a:pt x="356" y="1654"/>
                    </a:lnTo>
                    <a:lnTo>
                      <a:pt x="458" y="1571"/>
                    </a:lnTo>
                    <a:lnTo>
                      <a:pt x="567" y="1492"/>
                    </a:lnTo>
                    <a:lnTo>
                      <a:pt x="676" y="1414"/>
                    </a:lnTo>
                    <a:lnTo>
                      <a:pt x="785" y="1335"/>
                    </a:lnTo>
                    <a:lnTo>
                      <a:pt x="902" y="1257"/>
                    </a:lnTo>
                    <a:lnTo>
                      <a:pt x="1018" y="1178"/>
                    </a:lnTo>
                    <a:lnTo>
                      <a:pt x="1134" y="1104"/>
                    </a:lnTo>
                    <a:lnTo>
                      <a:pt x="1258" y="1030"/>
                    </a:lnTo>
                    <a:lnTo>
                      <a:pt x="1403" y="947"/>
                    </a:lnTo>
                    <a:lnTo>
                      <a:pt x="1403" y="349"/>
                    </a:lnTo>
                    <a:lnTo>
                      <a:pt x="1411" y="323"/>
                    </a:lnTo>
                    <a:lnTo>
                      <a:pt x="1440" y="297"/>
                    </a:lnTo>
                    <a:lnTo>
                      <a:pt x="1476" y="279"/>
                    </a:lnTo>
                    <a:lnTo>
                      <a:pt x="1527" y="275"/>
                    </a:lnTo>
                    <a:lnTo>
                      <a:pt x="1905" y="275"/>
                    </a:lnTo>
                    <a:lnTo>
                      <a:pt x="1949" y="279"/>
                    </a:lnTo>
                    <a:lnTo>
                      <a:pt x="1992" y="297"/>
                    </a:lnTo>
                    <a:lnTo>
                      <a:pt x="2021" y="323"/>
                    </a:lnTo>
                    <a:lnTo>
                      <a:pt x="2029" y="349"/>
                    </a:lnTo>
                    <a:lnTo>
                      <a:pt x="2029" y="611"/>
                    </a:lnTo>
                    <a:lnTo>
                      <a:pt x="2152" y="554"/>
                    </a:lnTo>
                    <a:lnTo>
                      <a:pt x="2291" y="489"/>
                    </a:lnTo>
                    <a:lnTo>
                      <a:pt x="2429" y="428"/>
                    </a:lnTo>
                    <a:lnTo>
                      <a:pt x="2567" y="367"/>
                    </a:lnTo>
                    <a:lnTo>
                      <a:pt x="2705" y="310"/>
                    </a:lnTo>
                    <a:lnTo>
                      <a:pt x="2843" y="257"/>
                    </a:lnTo>
                    <a:lnTo>
                      <a:pt x="2989" y="205"/>
                    </a:lnTo>
                    <a:lnTo>
                      <a:pt x="3127" y="153"/>
                    </a:lnTo>
                    <a:lnTo>
                      <a:pt x="3265" y="105"/>
                    </a:lnTo>
                    <a:lnTo>
                      <a:pt x="3396" y="148"/>
                    </a:lnTo>
                    <a:lnTo>
                      <a:pt x="3527" y="196"/>
                    </a:lnTo>
                    <a:lnTo>
                      <a:pt x="3650" y="244"/>
                    </a:lnTo>
                    <a:lnTo>
                      <a:pt x="3781" y="297"/>
                    </a:lnTo>
                    <a:lnTo>
                      <a:pt x="3912" y="349"/>
                    </a:lnTo>
                    <a:lnTo>
                      <a:pt x="4036" y="401"/>
                    </a:lnTo>
                    <a:lnTo>
                      <a:pt x="4167" y="458"/>
                    </a:lnTo>
                    <a:lnTo>
                      <a:pt x="4290" y="515"/>
                    </a:lnTo>
                    <a:lnTo>
                      <a:pt x="4421" y="576"/>
                    </a:lnTo>
                    <a:lnTo>
                      <a:pt x="4545" y="637"/>
                    </a:lnTo>
                    <a:lnTo>
                      <a:pt x="4668" y="698"/>
                    </a:lnTo>
                    <a:lnTo>
                      <a:pt x="4792" y="764"/>
                    </a:lnTo>
                    <a:lnTo>
                      <a:pt x="4908" y="825"/>
                    </a:lnTo>
                    <a:lnTo>
                      <a:pt x="5032" y="894"/>
                    </a:lnTo>
                    <a:lnTo>
                      <a:pt x="5148" y="960"/>
                    </a:lnTo>
                    <a:lnTo>
                      <a:pt x="5265" y="1030"/>
                    </a:lnTo>
                    <a:lnTo>
                      <a:pt x="5388" y="1104"/>
                    </a:lnTo>
                    <a:lnTo>
                      <a:pt x="5505" y="1178"/>
                    </a:lnTo>
                    <a:lnTo>
                      <a:pt x="5621" y="1257"/>
                    </a:lnTo>
                    <a:lnTo>
                      <a:pt x="5737" y="1335"/>
                    </a:lnTo>
                    <a:lnTo>
                      <a:pt x="5846" y="1414"/>
                    </a:lnTo>
                    <a:lnTo>
                      <a:pt x="5955" y="1492"/>
                    </a:lnTo>
                    <a:lnTo>
                      <a:pt x="6064" y="1571"/>
                    </a:lnTo>
                    <a:lnTo>
                      <a:pt x="6166" y="1654"/>
                    </a:lnTo>
                    <a:lnTo>
                      <a:pt x="6086" y="1645"/>
                    </a:lnTo>
                    <a:lnTo>
                      <a:pt x="6014" y="1636"/>
                    </a:lnTo>
                    <a:lnTo>
                      <a:pt x="5934" y="1627"/>
                    </a:lnTo>
                    <a:lnTo>
                      <a:pt x="5854" y="1623"/>
                    </a:lnTo>
                    <a:lnTo>
                      <a:pt x="5781" y="1614"/>
                    </a:lnTo>
                    <a:lnTo>
                      <a:pt x="5701" y="1606"/>
                    </a:lnTo>
                    <a:lnTo>
                      <a:pt x="5621" y="1601"/>
                    </a:lnTo>
                    <a:lnTo>
                      <a:pt x="5541" y="1592"/>
                    </a:lnTo>
                    <a:lnTo>
                      <a:pt x="5439" y="1584"/>
                    </a:lnTo>
                    <a:lnTo>
                      <a:pt x="5454" y="1640"/>
                    </a:lnTo>
                    <a:lnTo>
                      <a:pt x="5483" y="1802"/>
                    </a:lnTo>
                    <a:lnTo>
                      <a:pt x="5505" y="1968"/>
                    </a:lnTo>
                    <a:lnTo>
                      <a:pt x="5512" y="2129"/>
                    </a:lnTo>
                    <a:lnTo>
                      <a:pt x="5519" y="2291"/>
                    </a:lnTo>
                    <a:lnTo>
                      <a:pt x="5505" y="2574"/>
                    </a:lnTo>
                    <a:lnTo>
                      <a:pt x="5468" y="2858"/>
                    </a:lnTo>
                    <a:lnTo>
                      <a:pt x="5410" y="3133"/>
                    </a:lnTo>
                    <a:lnTo>
                      <a:pt x="5323" y="3399"/>
                    </a:lnTo>
                    <a:lnTo>
                      <a:pt x="5257" y="3403"/>
                    </a:lnTo>
                    <a:lnTo>
                      <a:pt x="5192" y="3407"/>
                    </a:lnTo>
                    <a:lnTo>
                      <a:pt x="5126" y="3412"/>
                    </a:lnTo>
                    <a:lnTo>
                      <a:pt x="5061" y="3412"/>
                    </a:lnTo>
                    <a:lnTo>
                      <a:pt x="4996" y="3416"/>
                    </a:lnTo>
                    <a:lnTo>
                      <a:pt x="4930" y="3420"/>
                    </a:lnTo>
                    <a:lnTo>
                      <a:pt x="4865" y="3425"/>
                    </a:lnTo>
                    <a:lnTo>
                      <a:pt x="4799" y="3429"/>
                    </a:lnTo>
                    <a:lnTo>
                      <a:pt x="4799" y="3521"/>
                    </a:lnTo>
                    <a:lnTo>
                      <a:pt x="4872" y="3516"/>
                    </a:lnTo>
                    <a:lnTo>
                      <a:pt x="4945" y="3512"/>
                    </a:lnTo>
                    <a:lnTo>
                      <a:pt x="5025" y="3508"/>
                    </a:lnTo>
                    <a:lnTo>
                      <a:pt x="5097" y="3503"/>
                    </a:lnTo>
                    <a:lnTo>
                      <a:pt x="5170" y="3499"/>
                    </a:lnTo>
                    <a:lnTo>
                      <a:pt x="5250" y="3495"/>
                    </a:lnTo>
                    <a:lnTo>
                      <a:pt x="5323" y="3490"/>
                    </a:lnTo>
                    <a:lnTo>
                      <a:pt x="5395" y="3486"/>
                    </a:lnTo>
                    <a:lnTo>
                      <a:pt x="5454" y="3482"/>
                    </a:lnTo>
                    <a:lnTo>
                      <a:pt x="5461" y="3451"/>
                    </a:lnTo>
                    <a:lnTo>
                      <a:pt x="5555" y="3172"/>
                    </a:lnTo>
                    <a:lnTo>
                      <a:pt x="5621" y="2884"/>
                    </a:lnTo>
                    <a:lnTo>
                      <a:pt x="5657" y="2592"/>
                    </a:lnTo>
                    <a:lnTo>
                      <a:pt x="5672" y="2291"/>
                    </a:lnTo>
                    <a:lnTo>
                      <a:pt x="5665" y="2142"/>
                    </a:lnTo>
                    <a:lnTo>
                      <a:pt x="5657" y="1989"/>
                    </a:lnTo>
                    <a:lnTo>
                      <a:pt x="5635" y="1841"/>
                    </a:lnTo>
                    <a:lnTo>
                      <a:pt x="5614" y="1688"/>
                    </a:lnTo>
                    <a:lnTo>
                      <a:pt x="5708" y="1697"/>
                    </a:lnTo>
                    <a:lnTo>
                      <a:pt x="5795" y="1706"/>
                    </a:lnTo>
                    <a:lnTo>
                      <a:pt x="5890" y="1715"/>
                    </a:lnTo>
                    <a:lnTo>
                      <a:pt x="5977" y="1723"/>
                    </a:lnTo>
                    <a:lnTo>
                      <a:pt x="6072" y="1736"/>
                    </a:lnTo>
                    <a:lnTo>
                      <a:pt x="6159" y="1745"/>
                    </a:lnTo>
                    <a:lnTo>
                      <a:pt x="6246" y="1754"/>
                    </a:lnTo>
                    <a:lnTo>
                      <a:pt x="6333" y="1763"/>
                    </a:lnTo>
                    <a:lnTo>
                      <a:pt x="6523" y="1789"/>
                    </a:lnTo>
                    <a:close/>
                  </a:path>
                </a:pathLst>
              </a:custGeom>
              <a:solidFill>
                <a:srgbClr val="003366">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11" tIns="45706" rIns="91411" bIns="45706"/>
              <a:lstStyle/>
              <a:p>
                <a:endParaRPr lang="zh-CN" altLang="en-US"/>
              </a:p>
            </p:txBody>
          </p:sp>
          <p:sp>
            <p:nvSpPr>
              <p:cNvPr id="88074" name="Freeform 75">
                <a:extLst>
                  <a:ext uri="{FF2B5EF4-FFF2-40B4-BE49-F238E27FC236}">
                    <a16:creationId xmlns:a16="http://schemas.microsoft.com/office/drawing/2014/main" id="{A43C9C98-0867-4647-90BB-7564472E32DF}"/>
                  </a:ext>
                </a:extLst>
              </p:cNvPr>
              <p:cNvSpPr>
                <a:spLocks/>
              </p:cNvSpPr>
              <p:nvPr/>
            </p:nvSpPr>
            <p:spPr bwMode="auto">
              <a:xfrm>
                <a:off x="3968" y="2736"/>
                <a:ext cx="53" cy="34"/>
              </a:xfrm>
              <a:custGeom>
                <a:avLst/>
                <a:gdLst>
                  <a:gd name="T0" fmla="*/ 0 w 131"/>
                  <a:gd name="T1" fmla="*/ 0 h 96"/>
                  <a:gd name="T2" fmla="*/ 0 w 131"/>
                  <a:gd name="T3" fmla="*/ 0 h 96"/>
                  <a:gd name="T4" fmla="*/ 0 w 131"/>
                  <a:gd name="T5" fmla="*/ 0 h 96"/>
                  <a:gd name="T6" fmla="*/ 0 w 131"/>
                  <a:gd name="T7" fmla="*/ 0 h 96"/>
                  <a:gd name="T8" fmla="*/ 0 w 131"/>
                  <a:gd name="T9" fmla="*/ 0 h 96"/>
                  <a:gd name="T10" fmla="*/ 0 w 131"/>
                  <a:gd name="T11" fmla="*/ 0 h 96"/>
                  <a:gd name="T12" fmla="*/ 0 w 131"/>
                  <a:gd name="T13" fmla="*/ 0 h 96"/>
                  <a:gd name="T14" fmla="*/ 0 w 131"/>
                  <a:gd name="T15" fmla="*/ 0 h 96"/>
                  <a:gd name="T16" fmla="*/ 0 w 131"/>
                  <a:gd name="T17" fmla="*/ 0 h 96"/>
                  <a:gd name="T18" fmla="*/ 0 w 131"/>
                  <a:gd name="T19" fmla="*/ 0 h 96"/>
                  <a:gd name="T20" fmla="*/ 0 w 131"/>
                  <a:gd name="T21" fmla="*/ 0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1"/>
                  <a:gd name="T34" fmla="*/ 0 h 96"/>
                  <a:gd name="T35" fmla="*/ 131 w 131"/>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1" h="96">
                    <a:moveTo>
                      <a:pt x="0" y="5"/>
                    </a:moveTo>
                    <a:lnTo>
                      <a:pt x="0" y="96"/>
                    </a:lnTo>
                    <a:lnTo>
                      <a:pt x="37" y="92"/>
                    </a:lnTo>
                    <a:lnTo>
                      <a:pt x="66" y="92"/>
                    </a:lnTo>
                    <a:lnTo>
                      <a:pt x="102" y="92"/>
                    </a:lnTo>
                    <a:lnTo>
                      <a:pt x="131" y="92"/>
                    </a:lnTo>
                    <a:lnTo>
                      <a:pt x="131" y="0"/>
                    </a:lnTo>
                    <a:lnTo>
                      <a:pt x="102" y="0"/>
                    </a:lnTo>
                    <a:lnTo>
                      <a:pt x="66" y="0"/>
                    </a:lnTo>
                    <a:lnTo>
                      <a:pt x="37" y="0"/>
                    </a:lnTo>
                    <a:lnTo>
                      <a:pt x="0" y="5"/>
                    </a:lnTo>
                    <a:close/>
                  </a:path>
                </a:pathLst>
              </a:custGeom>
              <a:solidFill>
                <a:srgbClr val="003366">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11" tIns="45706" rIns="91411" bIns="45706"/>
              <a:lstStyle/>
              <a:p>
                <a:endParaRPr lang="zh-CN" altLang="en-US"/>
              </a:p>
            </p:txBody>
          </p:sp>
        </p:grpSp>
        <p:sp>
          <p:nvSpPr>
            <p:cNvPr id="88072" name="Text Box 23">
              <a:extLst>
                <a:ext uri="{FF2B5EF4-FFF2-40B4-BE49-F238E27FC236}">
                  <a16:creationId xmlns:a16="http://schemas.microsoft.com/office/drawing/2014/main" id="{F28B12EF-3212-46DD-8790-00D3DB52537C}"/>
                </a:ext>
              </a:extLst>
            </p:cNvPr>
            <p:cNvSpPr txBox="1">
              <a:spLocks noChangeArrowheads="1"/>
            </p:cNvSpPr>
            <p:nvPr/>
          </p:nvSpPr>
          <p:spPr bwMode="auto">
            <a:xfrm>
              <a:off x="1968" y="2016"/>
              <a:ext cx="768" cy="672"/>
            </a:xfrm>
            <a:prstGeom prst="rect">
              <a:avLst/>
            </a:prstGeom>
            <a:gradFill rotWithShape="1">
              <a:gsLst>
                <a:gs pos="0">
                  <a:schemeClr val="bg1"/>
                </a:gs>
                <a:gs pos="100000">
                  <a:srgbClr val="FF660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FontTx/>
                <a:buNone/>
              </a:pPr>
              <a:r>
                <a:rPr kumimoji="0" lang="zh-CN" altLang="en-US" b="1" baseline="-25000">
                  <a:solidFill>
                    <a:schemeClr val="tx2"/>
                  </a:solidFill>
                  <a:latin typeface="楷体_GB2312" pitchFamily="49" charset="-122"/>
                  <a:ea typeface="楷体_GB2312" pitchFamily="49" charset="-122"/>
                </a:rPr>
                <a:t>数字家庭</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1">
            <a:extLst>
              <a:ext uri="{FF2B5EF4-FFF2-40B4-BE49-F238E27FC236}">
                <a16:creationId xmlns:a16="http://schemas.microsoft.com/office/drawing/2014/main" id="{A79E3CBD-F881-44D7-84BF-F2DBDF1B9958}"/>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89091" name="Rectangle 2">
            <a:extLst>
              <a:ext uri="{FF2B5EF4-FFF2-40B4-BE49-F238E27FC236}">
                <a16:creationId xmlns:a16="http://schemas.microsoft.com/office/drawing/2014/main" id="{78F56DB8-274C-4423-8598-75B01ED3F8B3}"/>
              </a:ext>
            </a:extLst>
          </p:cNvPr>
          <p:cNvSpPr>
            <a:spLocks noChangeArrowheads="1"/>
          </p:cNvSpPr>
          <p:nvPr/>
        </p:nvSpPr>
        <p:spPr bwMode="auto">
          <a:xfrm>
            <a:off x="107950" y="1484313"/>
            <a:ext cx="88566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8</a:t>
            </a:r>
            <a:r>
              <a:rPr lang="zh-CN" altLang="en-US" b="1">
                <a:solidFill>
                  <a:schemeClr val="accent2"/>
                </a:solidFill>
                <a:ea typeface="隶书" panose="02010509060101010101" pitchFamily="49" charset="-122"/>
              </a:rPr>
              <a:t>：智能交通</a:t>
            </a:r>
          </a:p>
          <a:p>
            <a:pPr algn="just" eaLnBrk="1" hangingPunct="1">
              <a:lnSpc>
                <a:spcPct val="140000"/>
              </a:lnSpc>
              <a:spcBef>
                <a:spcPct val="0"/>
              </a:spcBef>
              <a:buClr>
                <a:schemeClr val="accent2"/>
              </a:buClr>
              <a:buFont typeface="Wingdings" panose="05000000000000000000" pitchFamily="2" charset="2"/>
              <a:buChar char="Ø"/>
            </a:pPr>
            <a:endParaRPr lang="en-US" altLang="zh-CN" sz="800" b="1">
              <a:solidFill>
                <a:schemeClr val="accent2"/>
              </a:solidFill>
              <a:ea typeface="隶书" panose="02010509060101010101" pitchFamily="49" charset="-122"/>
            </a:endParaRPr>
          </a:p>
        </p:txBody>
      </p:sp>
      <p:sp>
        <p:nvSpPr>
          <p:cNvPr id="89092" name="Rectangle 3">
            <a:extLst>
              <a:ext uri="{FF2B5EF4-FFF2-40B4-BE49-F238E27FC236}">
                <a16:creationId xmlns:a16="http://schemas.microsoft.com/office/drawing/2014/main" id="{A7E11CB8-AADD-401A-A693-B7C43D56DF75}"/>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89093" name="Picture 4">
            <a:extLst>
              <a:ext uri="{FF2B5EF4-FFF2-40B4-BE49-F238E27FC236}">
                <a16:creationId xmlns:a16="http://schemas.microsoft.com/office/drawing/2014/main" id="{E434B3CD-4AE7-4BB4-B30D-8F88205BA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0" t="337"/>
          <a:stretch>
            <a:fillRect/>
          </a:stretch>
        </p:blipFill>
        <p:spPr bwMode="auto">
          <a:xfrm>
            <a:off x="1403350" y="2284413"/>
            <a:ext cx="6697663" cy="457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1">
            <a:extLst>
              <a:ext uri="{FF2B5EF4-FFF2-40B4-BE49-F238E27FC236}">
                <a16:creationId xmlns:a16="http://schemas.microsoft.com/office/drawing/2014/main" id="{5F8887B9-12E7-4D74-A730-5AE720A0B31F}"/>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0115" name="Rectangle 2">
            <a:extLst>
              <a:ext uri="{FF2B5EF4-FFF2-40B4-BE49-F238E27FC236}">
                <a16:creationId xmlns:a16="http://schemas.microsoft.com/office/drawing/2014/main" id="{77DAA5C6-E773-4848-B92C-A53B094A0BC7}"/>
              </a:ext>
            </a:extLst>
          </p:cNvPr>
          <p:cNvSpPr>
            <a:spLocks noChangeArrowheads="1"/>
          </p:cNvSpPr>
          <p:nvPr/>
        </p:nvSpPr>
        <p:spPr bwMode="auto">
          <a:xfrm>
            <a:off x="107950" y="1484313"/>
            <a:ext cx="88566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8</a:t>
            </a:r>
            <a:r>
              <a:rPr lang="zh-CN" altLang="en-US" b="1">
                <a:solidFill>
                  <a:schemeClr val="accent2"/>
                </a:solidFill>
                <a:ea typeface="隶书" panose="02010509060101010101" pitchFamily="49" charset="-122"/>
              </a:rPr>
              <a:t>：智能交通</a:t>
            </a:r>
          </a:p>
          <a:p>
            <a:pPr algn="just" eaLnBrk="1" hangingPunct="1">
              <a:lnSpc>
                <a:spcPct val="140000"/>
              </a:lnSpc>
              <a:spcBef>
                <a:spcPct val="0"/>
              </a:spcBef>
              <a:buClr>
                <a:schemeClr val="accent2"/>
              </a:buClr>
              <a:buFont typeface="Wingdings" panose="05000000000000000000" pitchFamily="2" charset="2"/>
              <a:buChar char="Ø"/>
            </a:pPr>
            <a:endParaRPr lang="en-US" altLang="zh-CN" sz="800" b="1">
              <a:solidFill>
                <a:schemeClr val="accent2"/>
              </a:solidFill>
              <a:ea typeface="隶书" panose="02010509060101010101" pitchFamily="49" charset="-122"/>
            </a:endParaRPr>
          </a:p>
        </p:txBody>
      </p:sp>
      <p:sp>
        <p:nvSpPr>
          <p:cNvPr id="90116" name="Rectangle 3">
            <a:extLst>
              <a:ext uri="{FF2B5EF4-FFF2-40B4-BE49-F238E27FC236}">
                <a16:creationId xmlns:a16="http://schemas.microsoft.com/office/drawing/2014/main" id="{E6D7781E-6925-438A-87F0-0AE16357C710}"/>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90117" name="Picture 4">
            <a:extLst>
              <a:ext uri="{FF2B5EF4-FFF2-40B4-BE49-F238E27FC236}">
                <a16:creationId xmlns:a16="http://schemas.microsoft.com/office/drawing/2014/main" id="{7BE119B3-7224-4498-8CC7-96AE804BE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213"/>
          <a:stretch>
            <a:fillRect/>
          </a:stretch>
        </p:blipFill>
        <p:spPr bwMode="auto">
          <a:xfrm>
            <a:off x="827088" y="2492375"/>
            <a:ext cx="7697787"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1">
            <a:extLst>
              <a:ext uri="{FF2B5EF4-FFF2-40B4-BE49-F238E27FC236}">
                <a16:creationId xmlns:a16="http://schemas.microsoft.com/office/drawing/2014/main" id="{6A583084-A42B-44B6-B580-1D64FDB762B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1139" name="Rectangle 2">
            <a:extLst>
              <a:ext uri="{FF2B5EF4-FFF2-40B4-BE49-F238E27FC236}">
                <a16:creationId xmlns:a16="http://schemas.microsoft.com/office/drawing/2014/main" id="{4E085D6B-B4F8-4035-A4BD-D0A5E372FD88}"/>
              </a:ext>
            </a:extLst>
          </p:cNvPr>
          <p:cNvSpPr>
            <a:spLocks noChangeArrowheads="1"/>
          </p:cNvSpPr>
          <p:nvPr/>
        </p:nvSpPr>
        <p:spPr bwMode="auto">
          <a:xfrm>
            <a:off x="107950" y="1484313"/>
            <a:ext cx="88566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8</a:t>
            </a:r>
            <a:r>
              <a:rPr lang="zh-CN" altLang="en-US" b="1">
                <a:solidFill>
                  <a:schemeClr val="accent2"/>
                </a:solidFill>
                <a:ea typeface="隶书" panose="02010509060101010101" pitchFamily="49" charset="-122"/>
              </a:rPr>
              <a:t>：智能交通</a:t>
            </a:r>
          </a:p>
          <a:p>
            <a:pPr algn="just" eaLnBrk="1" hangingPunct="1">
              <a:lnSpc>
                <a:spcPct val="140000"/>
              </a:lnSpc>
              <a:spcBef>
                <a:spcPct val="0"/>
              </a:spcBef>
              <a:buClr>
                <a:schemeClr val="accent2"/>
              </a:buClr>
              <a:buFont typeface="Wingdings" panose="05000000000000000000" pitchFamily="2" charset="2"/>
              <a:buChar char="Ø"/>
            </a:pPr>
            <a:endParaRPr lang="en-US" altLang="zh-CN" sz="800" b="1">
              <a:solidFill>
                <a:schemeClr val="accent2"/>
              </a:solidFill>
              <a:ea typeface="隶书" panose="02010509060101010101" pitchFamily="49" charset="-122"/>
            </a:endParaRPr>
          </a:p>
        </p:txBody>
      </p:sp>
      <p:sp>
        <p:nvSpPr>
          <p:cNvPr id="91140" name="Rectangle 3">
            <a:extLst>
              <a:ext uri="{FF2B5EF4-FFF2-40B4-BE49-F238E27FC236}">
                <a16:creationId xmlns:a16="http://schemas.microsoft.com/office/drawing/2014/main" id="{F3E71ADD-7597-4CC6-BF6D-58601A5CBCBB}"/>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91141" name="Picture 4">
            <a:extLst>
              <a:ext uri="{FF2B5EF4-FFF2-40B4-BE49-F238E27FC236}">
                <a16:creationId xmlns:a16="http://schemas.microsoft.com/office/drawing/2014/main" id="{6EC6B7CD-0719-4222-9703-FB5D6305E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92375"/>
            <a:ext cx="7561262"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1">
            <a:extLst>
              <a:ext uri="{FF2B5EF4-FFF2-40B4-BE49-F238E27FC236}">
                <a16:creationId xmlns:a16="http://schemas.microsoft.com/office/drawing/2014/main" id="{C049DFA4-7C1F-4E93-B1A3-90163A8FB3DE}"/>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2163" name="Rectangle 2">
            <a:extLst>
              <a:ext uri="{FF2B5EF4-FFF2-40B4-BE49-F238E27FC236}">
                <a16:creationId xmlns:a16="http://schemas.microsoft.com/office/drawing/2014/main" id="{23A337CE-8EBD-4CB2-800E-0ED6D637055D}"/>
              </a:ext>
            </a:extLst>
          </p:cNvPr>
          <p:cNvSpPr>
            <a:spLocks noChangeArrowheads="1"/>
          </p:cNvSpPr>
          <p:nvPr/>
        </p:nvSpPr>
        <p:spPr bwMode="auto">
          <a:xfrm>
            <a:off x="107950" y="1484313"/>
            <a:ext cx="88566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8</a:t>
            </a:r>
            <a:r>
              <a:rPr lang="zh-CN" altLang="en-US" b="1">
                <a:solidFill>
                  <a:schemeClr val="accent2"/>
                </a:solidFill>
                <a:ea typeface="隶书" panose="02010509060101010101" pitchFamily="49" charset="-122"/>
              </a:rPr>
              <a:t>：智能交通</a:t>
            </a:r>
          </a:p>
          <a:p>
            <a:pPr algn="just" eaLnBrk="1" hangingPunct="1">
              <a:lnSpc>
                <a:spcPct val="140000"/>
              </a:lnSpc>
              <a:spcBef>
                <a:spcPct val="0"/>
              </a:spcBef>
              <a:buClr>
                <a:schemeClr val="accent2"/>
              </a:buClr>
              <a:buFont typeface="Wingdings" panose="05000000000000000000" pitchFamily="2" charset="2"/>
              <a:buChar char="Ø"/>
            </a:pPr>
            <a:endParaRPr lang="en-US" altLang="zh-CN" sz="800" b="1">
              <a:solidFill>
                <a:schemeClr val="accent2"/>
              </a:solidFill>
              <a:ea typeface="隶书" panose="02010509060101010101" pitchFamily="49" charset="-122"/>
            </a:endParaRPr>
          </a:p>
        </p:txBody>
      </p:sp>
      <p:sp>
        <p:nvSpPr>
          <p:cNvPr id="92164" name="Rectangle 3">
            <a:extLst>
              <a:ext uri="{FF2B5EF4-FFF2-40B4-BE49-F238E27FC236}">
                <a16:creationId xmlns:a16="http://schemas.microsoft.com/office/drawing/2014/main" id="{F4684D6F-D62B-436D-80E4-ED3F97B2AF23}"/>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92165" name="Picture 4">
            <a:extLst>
              <a:ext uri="{FF2B5EF4-FFF2-40B4-BE49-F238E27FC236}">
                <a16:creationId xmlns:a16="http://schemas.microsoft.com/office/drawing/2014/main" id="{782160E9-8362-48E0-9CA3-C2646D837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20938"/>
            <a:ext cx="6985000" cy="444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1">
            <a:extLst>
              <a:ext uri="{FF2B5EF4-FFF2-40B4-BE49-F238E27FC236}">
                <a16:creationId xmlns:a16="http://schemas.microsoft.com/office/drawing/2014/main" id="{029403FD-2A7F-43CF-9023-0A906F64FE66}"/>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3187" name="Rectangle 2">
            <a:extLst>
              <a:ext uri="{FF2B5EF4-FFF2-40B4-BE49-F238E27FC236}">
                <a16:creationId xmlns:a16="http://schemas.microsoft.com/office/drawing/2014/main" id="{747BDA2B-C1F5-4166-A10E-6A3569C4605F}"/>
              </a:ext>
            </a:extLst>
          </p:cNvPr>
          <p:cNvSpPr>
            <a:spLocks noChangeArrowheads="1"/>
          </p:cNvSpPr>
          <p:nvPr/>
        </p:nvSpPr>
        <p:spPr bwMode="auto">
          <a:xfrm>
            <a:off x="107950" y="1484313"/>
            <a:ext cx="88566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9</a:t>
            </a:r>
            <a:r>
              <a:rPr lang="zh-CN" altLang="en-US" b="1">
                <a:solidFill>
                  <a:schemeClr val="accent2"/>
                </a:solidFill>
                <a:ea typeface="隶书" panose="02010509060101010101" pitchFamily="49" charset="-122"/>
              </a:rPr>
              <a:t>：移动支付</a:t>
            </a:r>
            <a:endParaRPr lang="zh-CN" altLang="en-US" sz="2000" b="1"/>
          </a:p>
        </p:txBody>
      </p:sp>
      <p:sp>
        <p:nvSpPr>
          <p:cNvPr id="93188" name="Rectangle 3">
            <a:extLst>
              <a:ext uri="{FF2B5EF4-FFF2-40B4-BE49-F238E27FC236}">
                <a16:creationId xmlns:a16="http://schemas.microsoft.com/office/drawing/2014/main" id="{E12A1A45-E5A9-4B73-8966-E7AB982A9186}"/>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93189" name="Picture 4">
            <a:extLst>
              <a:ext uri="{FF2B5EF4-FFF2-40B4-BE49-F238E27FC236}">
                <a16:creationId xmlns:a16="http://schemas.microsoft.com/office/drawing/2014/main" id="{E28F7177-87B2-439D-8097-2BCBEFDA4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2" t="201" r="1013"/>
          <a:stretch>
            <a:fillRect/>
          </a:stretch>
        </p:blipFill>
        <p:spPr bwMode="auto">
          <a:xfrm>
            <a:off x="1258888" y="2278063"/>
            <a:ext cx="6842125"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1">
            <a:extLst>
              <a:ext uri="{FF2B5EF4-FFF2-40B4-BE49-F238E27FC236}">
                <a16:creationId xmlns:a16="http://schemas.microsoft.com/office/drawing/2014/main" id="{09C253FE-C625-4E33-9298-1A3AB09F7D18}"/>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4211" name="Rectangle 2">
            <a:extLst>
              <a:ext uri="{FF2B5EF4-FFF2-40B4-BE49-F238E27FC236}">
                <a16:creationId xmlns:a16="http://schemas.microsoft.com/office/drawing/2014/main" id="{C3D78478-CA7E-4637-A3EE-06759619EE71}"/>
              </a:ext>
            </a:extLst>
          </p:cNvPr>
          <p:cNvSpPr>
            <a:spLocks noChangeArrowheads="1"/>
          </p:cNvSpPr>
          <p:nvPr/>
        </p:nvSpPr>
        <p:spPr bwMode="auto">
          <a:xfrm>
            <a:off x="107950" y="1484313"/>
            <a:ext cx="8856663"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
                <a:schemeClr val="accent2"/>
              </a:buClr>
              <a:buFont typeface="Wingdings" panose="05000000000000000000" pitchFamily="2" charset="2"/>
              <a:buChar char="Ø"/>
            </a:pPr>
            <a:r>
              <a:rPr lang="en-US" altLang="zh-CN" b="1">
                <a:solidFill>
                  <a:schemeClr val="accent2"/>
                </a:solidFill>
                <a:ea typeface="隶书" panose="02010509060101010101" pitchFamily="49" charset="-122"/>
              </a:rPr>
              <a:t> </a:t>
            </a:r>
            <a:r>
              <a:rPr lang="zh-CN" altLang="en-US" b="1">
                <a:solidFill>
                  <a:schemeClr val="accent2"/>
                </a:solidFill>
                <a:ea typeface="隶书" panose="02010509060101010101" pitchFamily="49" charset="-122"/>
              </a:rPr>
              <a:t>应用案例</a:t>
            </a:r>
            <a:r>
              <a:rPr lang="en-US" altLang="zh-CN" b="1">
                <a:solidFill>
                  <a:schemeClr val="accent2"/>
                </a:solidFill>
                <a:ea typeface="隶书" panose="02010509060101010101" pitchFamily="49" charset="-122"/>
              </a:rPr>
              <a:t>10</a:t>
            </a:r>
            <a:r>
              <a:rPr lang="zh-CN" altLang="en-US" b="1">
                <a:solidFill>
                  <a:schemeClr val="accent2"/>
                </a:solidFill>
                <a:ea typeface="隶书" panose="02010509060101010101" pitchFamily="49" charset="-122"/>
              </a:rPr>
              <a:t>：文物保护</a:t>
            </a:r>
          </a:p>
          <a:p>
            <a:pPr algn="just" eaLnBrk="1" hangingPunct="1">
              <a:lnSpc>
                <a:spcPct val="140000"/>
              </a:lnSpc>
              <a:spcBef>
                <a:spcPct val="0"/>
              </a:spcBef>
              <a:buClr>
                <a:schemeClr val="accent2"/>
              </a:buClr>
              <a:buFont typeface="Wingdings" panose="05000000000000000000" pitchFamily="2" charset="2"/>
              <a:buChar char="Ø"/>
            </a:pPr>
            <a:endParaRPr lang="zh-CN" altLang="en-US" sz="800" b="1">
              <a:solidFill>
                <a:schemeClr val="accent2"/>
              </a:solidFill>
              <a:ea typeface="隶书" panose="02010509060101010101" pitchFamily="49" charset="-122"/>
            </a:endParaRPr>
          </a:p>
          <a:p>
            <a:pPr lvl="1" algn="just" eaLnBrk="1" hangingPunct="1">
              <a:lnSpc>
                <a:spcPct val="140000"/>
              </a:lnSpc>
              <a:spcBef>
                <a:spcPct val="0"/>
              </a:spcBef>
              <a:buClrTx/>
              <a:buFont typeface="Wingdings" panose="05000000000000000000" pitchFamily="2" charset="2"/>
              <a:buChar char="l"/>
            </a:pPr>
            <a:r>
              <a:rPr lang="zh-CN" altLang="en-US" sz="2000" b="1"/>
              <a:t>对珍贵的古老建筑进行保护，是文物保护单位长期以来的一个工作重点。将具有温度、湿度、压力、加速度、光照等传感器的节点布放在重点保护对象当中，无需拉线钻孔，便可有效地对建筑物进行长期的监测。此外，对于珍贵文物而言，在保存地点的墙角、天花板等位置，监测环境的温度、湿度是否超过安全值，可以更妥善地保护展览品的品质。</a:t>
            </a:r>
          </a:p>
        </p:txBody>
      </p:sp>
      <p:sp>
        <p:nvSpPr>
          <p:cNvPr id="94212" name="Rectangle 3">
            <a:extLst>
              <a:ext uri="{FF2B5EF4-FFF2-40B4-BE49-F238E27FC236}">
                <a16:creationId xmlns:a16="http://schemas.microsoft.com/office/drawing/2014/main" id="{4E190AE4-D821-4A3F-B5C8-944B75C0FD31}"/>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2.1  </a:t>
            </a:r>
            <a:r>
              <a:rPr lang="zh-CN" altLang="en-US" sz="6000" b="1">
                <a:solidFill>
                  <a:schemeClr val="tx2"/>
                </a:solidFill>
                <a:ea typeface="隶书" panose="02010509060101010101" pitchFamily="49" charset="-122"/>
              </a:rPr>
              <a:t>物联网应用</a:t>
            </a:r>
          </a:p>
        </p:txBody>
      </p:sp>
      <p:pic>
        <p:nvPicPr>
          <p:cNvPr id="94213" name="Picture 1">
            <a:extLst>
              <a:ext uri="{FF2B5EF4-FFF2-40B4-BE49-F238E27FC236}">
                <a16:creationId xmlns:a16="http://schemas.microsoft.com/office/drawing/2014/main" id="{0773493B-7866-4BBA-8870-83C055D98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4603750"/>
            <a:ext cx="431958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98BAFD59-83E6-4209-AD1F-C0A875667C6F}"/>
              </a:ext>
            </a:extLst>
          </p:cNvPr>
          <p:cNvSpPr>
            <a:spLocks noChangeArrowheads="1"/>
          </p:cNvSpPr>
          <p:nvPr/>
        </p:nvSpPr>
        <p:spPr bwMode="auto">
          <a:xfrm>
            <a:off x="250825" y="1628775"/>
            <a:ext cx="8713788"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2600" b="1"/>
              <a:t> </a:t>
            </a:r>
            <a:r>
              <a:rPr lang="zh-CN" altLang="en-US" sz="2600" b="1" u="sng">
                <a:solidFill>
                  <a:srgbClr val="FF0000"/>
                </a:solidFill>
              </a:rPr>
              <a:t>物联网的一种定义是</a:t>
            </a:r>
            <a:r>
              <a:rPr lang="zh-CN" altLang="en-US" sz="2600" b="1">
                <a:solidFill>
                  <a:srgbClr val="FF0000"/>
                </a:solidFill>
              </a:rPr>
              <a:t>：</a:t>
            </a:r>
            <a:r>
              <a:rPr lang="zh-CN" altLang="en-US" sz="2600" b="1"/>
              <a:t>通过射频识别（</a:t>
            </a:r>
            <a:r>
              <a:rPr lang="en-US" altLang="zh-CN" sz="2600" b="1"/>
              <a:t>RFID</a:t>
            </a:r>
            <a:r>
              <a:rPr lang="zh-CN" altLang="en-US" sz="2600" b="1"/>
              <a:t>）、红外感应器、全球定位系统（</a:t>
            </a:r>
            <a:r>
              <a:rPr lang="en-US" altLang="zh-CN" sz="2600" b="1"/>
              <a:t>GPS</a:t>
            </a:r>
            <a:r>
              <a:rPr lang="zh-CN" altLang="en-US" sz="2600" b="1"/>
              <a:t>）、激光扫描器等信息传感设备，按约定的协议，把任何物品与互联网连接起来，进行信息交换和通讯，以实现智能化识别、定位、跟踪、监控和管理的一种网络。</a:t>
            </a:r>
          </a:p>
          <a:p>
            <a:pPr algn="just" eaLnBrk="1" hangingPunct="1">
              <a:lnSpc>
                <a:spcPct val="140000"/>
              </a:lnSpc>
              <a:spcBef>
                <a:spcPct val="0"/>
              </a:spcBef>
              <a:buClrTx/>
              <a:buFont typeface="Wingdings" panose="05000000000000000000" pitchFamily="2" charset="2"/>
              <a:buChar char="Ø"/>
            </a:pPr>
            <a:endParaRPr lang="zh-CN" altLang="en-US" sz="2000" b="1"/>
          </a:p>
          <a:p>
            <a:pPr algn="just" eaLnBrk="1" hangingPunct="1">
              <a:lnSpc>
                <a:spcPct val="140000"/>
              </a:lnSpc>
              <a:spcBef>
                <a:spcPct val="0"/>
              </a:spcBef>
              <a:buClrTx/>
              <a:buFont typeface="Wingdings" panose="05000000000000000000" pitchFamily="2" charset="2"/>
              <a:buChar char="Ø"/>
            </a:pPr>
            <a:r>
              <a:rPr lang="zh-CN" altLang="en-US" sz="2600" b="1"/>
              <a:t>  显然，物联网的这一概念来自于对互联网的类比。根据物联网与互联网的关系分类，不同的专家学者对物联网给出了各自的定义，归纳起来有如下四种类型。</a:t>
            </a:r>
          </a:p>
        </p:txBody>
      </p:sp>
      <p:sp>
        <p:nvSpPr>
          <p:cNvPr id="12291" name="Rectangle 3">
            <a:extLst>
              <a:ext uri="{FF2B5EF4-FFF2-40B4-BE49-F238E27FC236}">
                <a16:creationId xmlns:a16="http://schemas.microsoft.com/office/drawing/2014/main" id="{F62C3D6A-AC91-41BE-8A7D-9B8E55997CE4}"/>
              </a:ext>
            </a:extLst>
          </p:cNvPr>
          <p:cNvSpPr>
            <a:spLocks noChangeArrowheads="1"/>
          </p:cNvSpPr>
          <p:nvPr/>
        </p:nvSpPr>
        <p:spPr bwMode="auto">
          <a:xfrm>
            <a:off x="900113" y="115888"/>
            <a:ext cx="7920037"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1.1  </a:t>
            </a:r>
            <a:r>
              <a:rPr lang="zh-CN" altLang="en-US" sz="6000" b="1">
                <a:solidFill>
                  <a:schemeClr val="tx2"/>
                </a:solidFill>
                <a:ea typeface="隶书" panose="02010509060101010101" pitchFamily="49" charset="-122"/>
              </a:rPr>
              <a:t>什么是物联网技术</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a:extLst>
              <a:ext uri="{FF2B5EF4-FFF2-40B4-BE49-F238E27FC236}">
                <a16:creationId xmlns:a16="http://schemas.microsoft.com/office/drawing/2014/main" id="{FBF82133-986B-4721-A84D-7073508ED08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5235" name="Rectangle 2">
            <a:extLst>
              <a:ext uri="{FF2B5EF4-FFF2-40B4-BE49-F238E27FC236}">
                <a16:creationId xmlns:a16="http://schemas.microsoft.com/office/drawing/2014/main" id="{CB6A3440-3101-4AD8-8E7B-48357FD09D97}"/>
              </a:ext>
            </a:extLst>
          </p:cNvPr>
          <p:cNvSpPr>
            <a:spLocks noChangeArrowheads="1"/>
          </p:cNvSpPr>
          <p:nvPr/>
        </p:nvSpPr>
        <p:spPr bwMode="auto">
          <a:xfrm>
            <a:off x="900113" y="2205038"/>
            <a:ext cx="7272337"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sz="3600" b="1"/>
              <a:t> </a:t>
            </a:r>
            <a:r>
              <a:rPr lang="zh-CN" altLang="en-US" sz="3600" b="1">
                <a:latin typeface="Tahoma" panose="020B0604030504040204" pitchFamily="34" charset="0"/>
              </a:rPr>
              <a:t>物联网应用</a:t>
            </a:r>
          </a:p>
          <a:p>
            <a:pPr algn="just" eaLnBrk="1" hangingPunct="1">
              <a:lnSpc>
                <a:spcPct val="140000"/>
              </a:lnSpc>
              <a:spcBef>
                <a:spcPct val="0"/>
              </a:spcBef>
              <a:buClrTx/>
              <a:buFont typeface="Wingdings" panose="05000000000000000000" pitchFamily="2" charset="2"/>
              <a:buChar char="Ø"/>
            </a:pPr>
            <a:endParaRPr lang="zh-CN" altLang="en-US" sz="3600" b="1">
              <a:solidFill>
                <a:schemeClr val="bg1"/>
              </a:solidFill>
              <a:latin typeface="Tahoma" panose="020B0604030504040204" pitchFamily="34" charset="0"/>
            </a:endParaRPr>
          </a:p>
          <a:p>
            <a:pPr algn="just" eaLnBrk="1" hangingPunct="1">
              <a:lnSpc>
                <a:spcPct val="140000"/>
              </a:lnSpc>
              <a:spcBef>
                <a:spcPct val="0"/>
              </a:spcBef>
              <a:buClrTx/>
              <a:buFont typeface="Wingdings" panose="05000000000000000000" pitchFamily="2" charset="2"/>
              <a:buChar char="Ø"/>
            </a:pPr>
            <a:r>
              <a:rPr lang="zh-CN" altLang="en-US" sz="3600" b="1">
                <a:solidFill>
                  <a:schemeClr val="accent1"/>
                </a:solidFill>
                <a:latin typeface="Tahoma" panose="020B0604030504040204" pitchFamily="34" charset="0"/>
              </a:rPr>
              <a:t> 物联网管理</a:t>
            </a:r>
          </a:p>
          <a:p>
            <a:pPr algn="just" eaLnBrk="1" hangingPunct="1">
              <a:lnSpc>
                <a:spcPct val="140000"/>
              </a:lnSpc>
              <a:spcBef>
                <a:spcPct val="0"/>
              </a:spcBef>
              <a:buClrTx/>
              <a:buFont typeface="Wingdings" panose="05000000000000000000" pitchFamily="2" charset="2"/>
              <a:buChar char="Ø"/>
            </a:pPr>
            <a:endParaRPr lang="en-US" altLang="zh-CN" sz="3600" b="1">
              <a:solidFill>
                <a:schemeClr val="accent1"/>
              </a:solidFill>
              <a:latin typeface="Tahoma" panose="020B0604030504040204" pitchFamily="34" charset="0"/>
            </a:endParaRPr>
          </a:p>
        </p:txBody>
      </p:sp>
      <p:sp>
        <p:nvSpPr>
          <p:cNvPr id="95236" name="Rectangle 3">
            <a:extLst>
              <a:ext uri="{FF2B5EF4-FFF2-40B4-BE49-F238E27FC236}">
                <a16:creationId xmlns:a16="http://schemas.microsoft.com/office/drawing/2014/main" id="{44229005-744B-4EF9-9060-BE0CBBEE858D}"/>
              </a:ext>
            </a:extLst>
          </p:cNvPr>
          <p:cNvSpPr>
            <a:spLocks noChangeArrowheads="1"/>
          </p:cNvSpPr>
          <p:nvPr/>
        </p:nvSpPr>
        <p:spPr bwMode="auto">
          <a:xfrm>
            <a:off x="827088" y="115888"/>
            <a:ext cx="8208962" cy="1098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600" b="1">
                <a:solidFill>
                  <a:schemeClr val="tx2"/>
                </a:solidFill>
                <a:ea typeface="隶书" panose="02010509060101010101" pitchFamily="49" charset="-122"/>
              </a:rPr>
              <a:t>2</a:t>
            </a:r>
            <a:r>
              <a:rPr lang="zh-CN" altLang="en-US" sz="6600" b="1">
                <a:solidFill>
                  <a:schemeClr val="tx2"/>
                </a:solidFill>
                <a:ea typeface="隶书" panose="02010509060101010101" pitchFamily="49" charset="-122"/>
              </a:rPr>
              <a:t>、物联网应用与管理</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1">
            <a:extLst>
              <a:ext uri="{FF2B5EF4-FFF2-40B4-BE49-F238E27FC236}">
                <a16:creationId xmlns:a16="http://schemas.microsoft.com/office/drawing/2014/main" id="{62781CEB-A418-4209-8498-D3F48DF3D99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6259" name="Rectangle 2">
            <a:extLst>
              <a:ext uri="{FF2B5EF4-FFF2-40B4-BE49-F238E27FC236}">
                <a16:creationId xmlns:a16="http://schemas.microsoft.com/office/drawing/2014/main" id="{E4B94092-1493-494D-8743-C001E935D5ED}"/>
              </a:ext>
            </a:extLst>
          </p:cNvPr>
          <p:cNvSpPr>
            <a:spLocks noChangeArrowheads="1"/>
          </p:cNvSpPr>
          <p:nvPr/>
        </p:nvSpPr>
        <p:spPr bwMode="auto">
          <a:xfrm>
            <a:off x="1187450" y="169863"/>
            <a:ext cx="71294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96260" name="Rectangle 3">
            <a:extLst>
              <a:ext uri="{FF2B5EF4-FFF2-40B4-BE49-F238E27FC236}">
                <a16:creationId xmlns:a16="http://schemas.microsoft.com/office/drawing/2014/main" id="{C6966AF5-1112-4823-A3AA-6E0BBF9CE619}"/>
              </a:ext>
            </a:extLst>
          </p:cNvPr>
          <p:cNvSpPr>
            <a:spLocks noChangeArrowheads="1"/>
          </p:cNvSpPr>
          <p:nvPr/>
        </p:nvSpPr>
        <p:spPr bwMode="auto">
          <a:xfrm>
            <a:off x="539750" y="1700213"/>
            <a:ext cx="8281988"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b="1"/>
              <a:t> </a:t>
            </a:r>
            <a:r>
              <a:rPr lang="zh-CN" altLang="en-US" b="1"/>
              <a:t>物联网规范与标准 </a:t>
            </a:r>
          </a:p>
          <a:p>
            <a:pPr algn="just" eaLnBrk="1" hangingPunct="1">
              <a:lnSpc>
                <a:spcPct val="200000"/>
              </a:lnSpc>
              <a:spcBef>
                <a:spcPct val="0"/>
              </a:spcBef>
              <a:buClrTx/>
              <a:buFont typeface="Wingdings" panose="05000000000000000000" pitchFamily="2" charset="2"/>
              <a:buChar char="Ø"/>
            </a:pPr>
            <a:r>
              <a:rPr lang="zh-CN" altLang="en-US" b="1"/>
              <a:t> 物联网安全管理 </a:t>
            </a:r>
          </a:p>
          <a:p>
            <a:pPr algn="just" eaLnBrk="1" hangingPunct="1">
              <a:lnSpc>
                <a:spcPct val="200000"/>
              </a:lnSpc>
              <a:spcBef>
                <a:spcPct val="0"/>
              </a:spcBef>
              <a:buClrTx/>
              <a:buFont typeface="Wingdings" panose="05000000000000000000" pitchFamily="2" charset="2"/>
              <a:buChar char="Ø"/>
            </a:pPr>
            <a:r>
              <a:rPr lang="zh-CN" altLang="en-US" b="1"/>
              <a:t> 我国物联网建设目标与基本架构 </a:t>
            </a:r>
          </a:p>
          <a:p>
            <a:pPr algn="just" eaLnBrk="1" hangingPunct="1">
              <a:lnSpc>
                <a:spcPct val="200000"/>
              </a:lnSpc>
              <a:spcBef>
                <a:spcPct val="0"/>
              </a:spcBef>
              <a:buClrTx/>
              <a:buFont typeface="Wingdings" panose="05000000000000000000" pitchFamily="2" charset="2"/>
              <a:buChar char="Ø"/>
            </a:pPr>
            <a:r>
              <a:rPr lang="zh-CN" altLang="en-US" b="1"/>
              <a:t> 我国物联网的发展途径和建设进程 </a:t>
            </a:r>
            <a:endParaRPr lang="en-US" altLang="en-US" b="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1">
            <a:extLst>
              <a:ext uri="{FF2B5EF4-FFF2-40B4-BE49-F238E27FC236}">
                <a16:creationId xmlns:a16="http://schemas.microsoft.com/office/drawing/2014/main" id="{47A6FFF3-0E79-4740-90F2-AB24E59A6F4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7283" name="Rectangle 2">
            <a:extLst>
              <a:ext uri="{FF2B5EF4-FFF2-40B4-BE49-F238E27FC236}">
                <a16:creationId xmlns:a16="http://schemas.microsoft.com/office/drawing/2014/main" id="{4A6FF5B5-6181-4C72-BFA1-8D8A2F19C849}"/>
              </a:ext>
            </a:extLst>
          </p:cNvPr>
          <p:cNvSpPr>
            <a:spLocks noChangeArrowheads="1"/>
          </p:cNvSpPr>
          <p:nvPr/>
        </p:nvSpPr>
        <p:spPr bwMode="auto">
          <a:xfrm>
            <a:off x="539750" y="1628775"/>
            <a:ext cx="8281988"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40000"/>
              </a:lnSpc>
              <a:spcBef>
                <a:spcPct val="0"/>
              </a:spcBef>
              <a:buClrTx/>
              <a:buFont typeface="Wingdings" panose="05000000000000000000" pitchFamily="2" charset="2"/>
              <a:buChar char="Ø"/>
            </a:pPr>
            <a:r>
              <a:rPr lang="en-US" altLang="zh-CN" b="1">
                <a:solidFill>
                  <a:schemeClr val="accent2"/>
                </a:solidFill>
                <a:latin typeface="隶书" panose="02010509060101010101" pitchFamily="49" charset="-122"/>
                <a:ea typeface="隶书" panose="02010509060101010101" pitchFamily="49" charset="-122"/>
              </a:rPr>
              <a:t> </a:t>
            </a:r>
            <a:r>
              <a:rPr lang="zh-CN" altLang="en-US" b="1">
                <a:solidFill>
                  <a:schemeClr val="accent2"/>
                </a:solidFill>
                <a:latin typeface="隶书" panose="02010509060101010101" pitchFamily="49" charset="-122"/>
                <a:ea typeface="隶书" panose="02010509060101010101" pitchFamily="49" charset="-122"/>
              </a:rPr>
              <a:t>物联网规范与标准</a:t>
            </a:r>
          </a:p>
          <a:p>
            <a:pPr algn="just" eaLnBrk="1" hangingPunct="1">
              <a:lnSpc>
                <a:spcPct val="140000"/>
              </a:lnSpc>
              <a:spcBef>
                <a:spcPct val="0"/>
              </a:spcBef>
              <a:buClrTx/>
              <a:buFont typeface="Wingdings" panose="05000000000000000000" pitchFamily="2" charset="2"/>
              <a:buNone/>
            </a:pPr>
            <a:r>
              <a:rPr lang="zh-CN" altLang="en-US" sz="2000" b="1">
                <a:solidFill>
                  <a:schemeClr val="accent2"/>
                </a:solidFill>
                <a:latin typeface="隶书" panose="02010509060101010101" pitchFamily="49" charset="-122"/>
                <a:ea typeface="隶书" panose="02010509060101010101" pitchFamily="49" charset="-122"/>
              </a:rPr>
              <a:t> </a:t>
            </a:r>
          </a:p>
          <a:p>
            <a:pPr algn="just" eaLnBrk="1" hangingPunct="1">
              <a:lnSpc>
                <a:spcPct val="140000"/>
              </a:lnSpc>
              <a:spcBef>
                <a:spcPct val="0"/>
              </a:spcBef>
              <a:buClrTx/>
              <a:buFont typeface="Wingdings" panose="05000000000000000000" pitchFamily="2" charset="2"/>
              <a:buNone/>
            </a:pPr>
            <a:r>
              <a:rPr lang="zh-CN" altLang="en-US" sz="2600" b="1"/>
              <a:t>        物联网所涉及的一系列标准由</a:t>
            </a:r>
            <a:r>
              <a:rPr lang="en-US" altLang="zh-CN" sz="2600" b="1"/>
              <a:t>EPC Global</a:t>
            </a:r>
            <a:r>
              <a:rPr lang="zh-CN" altLang="en-US" sz="2600" b="1"/>
              <a:t>小组负责实施，如图</a:t>
            </a:r>
            <a:r>
              <a:rPr lang="en-US" altLang="zh-CN" sz="2600" b="1"/>
              <a:t>6</a:t>
            </a:r>
            <a:r>
              <a:rPr lang="zh-CN" altLang="en-US" sz="2600" b="1"/>
              <a:t>所示，整个标准分识别、捕捉、交换三个层次，与</a:t>
            </a:r>
            <a:r>
              <a:rPr lang="en-US" altLang="zh-CN" sz="2600" b="1"/>
              <a:t>EPC</a:t>
            </a:r>
            <a:r>
              <a:rPr lang="zh-CN" altLang="en-US" sz="2600" b="1"/>
              <a:t>物联网的整体结构相一致。 </a:t>
            </a:r>
            <a:endParaRPr lang="en-US" altLang="en-US" sz="2600" b="1"/>
          </a:p>
        </p:txBody>
      </p:sp>
      <p:sp>
        <p:nvSpPr>
          <p:cNvPr id="97284" name="Rectangle 3">
            <a:extLst>
              <a:ext uri="{FF2B5EF4-FFF2-40B4-BE49-F238E27FC236}">
                <a16:creationId xmlns:a16="http://schemas.microsoft.com/office/drawing/2014/main" id="{27ACEFE2-C0D7-4770-A978-E1918844A0B4}"/>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1">
            <a:extLst>
              <a:ext uri="{FF2B5EF4-FFF2-40B4-BE49-F238E27FC236}">
                <a16:creationId xmlns:a16="http://schemas.microsoft.com/office/drawing/2014/main" id="{B2971C98-D481-4D1D-8043-0265AC833EE2}"/>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8307" name="Rectangle 2">
            <a:extLst>
              <a:ext uri="{FF2B5EF4-FFF2-40B4-BE49-F238E27FC236}">
                <a16:creationId xmlns:a16="http://schemas.microsoft.com/office/drawing/2014/main" id="{A9253996-B6E8-4285-A9D9-6B644231FD0A}"/>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grpSp>
        <p:nvGrpSpPr>
          <p:cNvPr id="98308" name="Group 3">
            <a:extLst>
              <a:ext uri="{FF2B5EF4-FFF2-40B4-BE49-F238E27FC236}">
                <a16:creationId xmlns:a16="http://schemas.microsoft.com/office/drawing/2014/main" id="{AE55C21F-07B2-47ED-8203-3F1CCC891D64}"/>
              </a:ext>
            </a:extLst>
          </p:cNvPr>
          <p:cNvGrpSpPr>
            <a:grpSpLocks/>
          </p:cNvGrpSpPr>
          <p:nvPr/>
        </p:nvGrpSpPr>
        <p:grpSpPr bwMode="auto">
          <a:xfrm>
            <a:off x="2195513" y="1773238"/>
            <a:ext cx="3529012" cy="4464050"/>
            <a:chOff x="3772" y="5184"/>
            <a:chExt cx="2955" cy="4515"/>
          </a:xfrm>
        </p:grpSpPr>
        <p:sp>
          <p:nvSpPr>
            <p:cNvPr id="98309" name="AutoShape 4">
              <a:extLst>
                <a:ext uri="{FF2B5EF4-FFF2-40B4-BE49-F238E27FC236}">
                  <a16:creationId xmlns:a16="http://schemas.microsoft.com/office/drawing/2014/main" id="{0C963BB0-6A30-4875-92B4-8BE90D86DA02}"/>
                </a:ext>
              </a:extLst>
            </p:cNvPr>
            <p:cNvSpPr>
              <a:spLocks noChangeArrowheads="1"/>
            </p:cNvSpPr>
            <p:nvPr/>
          </p:nvSpPr>
          <p:spPr bwMode="auto">
            <a:xfrm>
              <a:off x="3772" y="9302"/>
              <a:ext cx="2955" cy="3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a:t>图</a:t>
              </a:r>
              <a:r>
                <a:rPr lang="en-US" altLang="zh-CN" sz="1800" b="1"/>
                <a:t>6    EPC Global</a:t>
              </a:r>
              <a:r>
                <a:rPr lang="zh-CN" altLang="en-US" sz="1800" b="1"/>
                <a:t>标准结构</a:t>
              </a:r>
              <a:endParaRPr lang="zh-CN" altLang="en-US" sz="1800"/>
            </a:p>
          </p:txBody>
        </p:sp>
        <p:pic>
          <p:nvPicPr>
            <p:cNvPr id="98310" name="Picture 5">
              <a:extLst>
                <a:ext uri="{FF2B5EF4-FFF2-40B4-BE49-F238E27FC236}">
                  <a16:creationId xmlns:a16="http://schemas.microsoft.com/office/drawing/2014/main" id="{08B8939F-BBB3-43B3-8D15-3022FB491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77" r="1718" b="7086"/>
            <a:stretch>
              <a:fillRect/>
            </a:stretch>
          </p:blipFill>
          <p:spPr bwMode="auto">
            <a:xfrm>
              <a:off x="3799" y="5184"/>
              <a:ext cx="2899" cy="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1">
            <a:extLst>
              <a:ext uri="{FF2B5EF4-FFF2-40B4-BE49-F238E27FC236}">
                <a16:creationId xmlns:a16="http://schemas.microsoft.com/office/drawing/2014/main" id="{59A14E69-3FC2-4D81-B452-EB12E538FB53}"/>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99331" name="Rectangle 2">
            <a:extLst>
              <a:ext uri="{FF2B5EF4-FFF2-40B4-BE49-F238E27FC236}">
                <a16:creationId xmlns:a16="http://schemas.microsoft.com/office/drawing/2014/main" id="{1430A4C7-4D3B-413E-AC79-A28F0FD001A1}"/>
              </a:ext>
            </a:extLst>
          </p:cNvPr>
          <p:cNvSpPr>
            <a:spLocks noChangeArrowheads="1"/>
          </p:cNvSpPr>
          <p:nvPr/>
        </p:nvSpPr>
        <p:spPr bwMode="auto">
          <a:xfrm>
            <a:off x="468313" y="2133600"/>
            <a:ext cx="8281987" cy="314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0"/>
              </a:spcBef>
              <a:buClrTx/>
              <a:buFont typeface="Wingdings" panose="05000000000000000000" pitchFamily="2" charset="2"/>
              <a:buChar char="Ø"/>
            </a:pPr>
            <a:r>
              <a:rPr lang="en-US" altLang="zh-CN" sz="2600" b="1"/>
              <a:t> </a:t>
            </a:r>
            <a:r>
              <a:rPr lang="zh-CN" altLang="en-US" sz="2600" b="1"/>
              <a:t>框架结构标准是硬件、软件、数据接口以及</a:t>
            </a:r>
            <a:r>
              <a:rPr lang="en-US" altLang="zh-CN" sz="2600" b="1"/>
              <a:t>EPC</a:t>
            </a:r>
            <a:r>
              <a:rPr lang="zh-CN" altLang="en-US" sz="2600" b="1"/>
              <a:t>物联网的核心服务等标准的综合。</a:t>
            </a:r>
          </a:p>
          <a:p>
            <a:pPr algn="just" eaLnBrk="1" hangingPunct="1">
              <a:lnSpc>
                <a:spcPct val="110000"/>
              </a:lnSpc>
              <a:spcBef>
                <a:spcPct val="0"/>
              </a:spcBef>
              <a:buClrTx/>
              <a:buFont typeface="Wingdings" panose="05000000000000000000" pitchFamily="2" charset="2"/>
              <a:buChar char="Ø"/>
            </a:pPr>
            <a:endParaRPr lang="zh-CN" altLang="en-US" sz="2600" b="1"/>
          </a:p>
          <a:p>
            <a:pPr algn="just" eaLnBrk="1" hangingPunct="1">
              <a:lnSpc>
                <a:spcPct val="110000"/>
              </a:lnSpc>
              <a:spcBef>
                <a:spcPct val="0"/>
              </a:spcBef>
              <a:buClrTx/>
              <a:buFont typeface="Wingdings" panose="05000000000000000000" pitchFamily="2" charset="2"/>
              <a:buChar char="Ø"/>
            </a:pPr>
            <a:r>
              <a:rPr lang="zh-CN" altLang="en-US" sz="2600" b="1"/>
              <a:t> 认证模式标准确保了在安全使用方面相互间的可操作性与快速部署，定义了</a:t>
            </a:r>
            <a:r>
              <a:rPr lang="en-US" altLang="zh-CN" sz="2600" b="1"/>
              <a:t>EPC</a:t>
            </a:r>
            <a:r>
              <a:rPr lang="zh-CN" altLang="en-US" sz="2600" b="1"/>
              <a:t>物联网</a:t>
            </a:r>
            <a:r>
              <a:rPr lang="en-US" altLang="zh-CN" sz="2600" b="1"/>
              <a:t>X.509</a:t>
            </a:r>
            <a:r>
              <a:rPr lang="zh-CN" altLang="en-US" sz="2600" b="1"/>
              <a:t>的应用。该标准中定义的模型基于互联网工程任务组（</a:t>
            </a:r>
            <a:r>
              <a:rPr lang="en-US" altLang="zh-CN" sz="2600" b="1"/>
              <a:t>IETF</a:t>
            </a:r>
            <a:r>
              <a:rPr lang="zh-CN" altLang="en-US" sz="2600" b="1"/>
              <a:t>）的</a:t>
            </a:r>
            <a:r>
              <a:rPr lang="en-US" altLang="zh-CN" sz="2600" b="1"/>
              <a:t>PKI </a:t>
            </a:r>
            <a:r>
              <a:rPr lang="zh-CN" altLang="en-US" sz="2600" b="1"/>
              <a:t>工作组的两个标准：</a:t>
            </a:r>
            <a:r>
              <a:rPr lang="en-US" altLang="zh-CN" sz="2600" b="1"/>
              <a:t>RFC3280</a:t>
            </a:r>
            <a:r>
              <a:rPr lang="zh-CN" altLang="en-US" sz="2600" b="1"/>
              <a:t>与</a:t>
            </a:r>
            <a:r>
              <a:rPr lang="en-US" altLang="zh-CN" sz="2600" b="1"/>
              <a:t>RFC 3279</a:t>
            </a:r>
            <a:r>
              <a:rPr lang="zh-CN" altLang="en-US" sz="2600" b="1"/>
              <a:t>。</a:t>
            </a:r>
            <a:endParaRPr lang="en-US" altLang="en-US" sz="2600" b="1"/>
          </a:p>
        </p:txBody>
      </p:sp>
      <p:sp>
        <p:nvSpPr>
          <p:cNvPr id="99332" name="Rectangle 3">
            <a:extLst>
              <a:ext uri="{FF2B5EF4-FFF2-40B4-BE49-F238E27FC236}">
                <a16:creationId xmlns:a16="http://schemas.microsoft.com/office/drawing/2014/main" id="{50796363-5B27-4DEC-974E-21E27F03C965}"/>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1">
            <a:extLst>
              <a:ext uri="{FF2B5EF4-FFF2-40B4-BE49-F238E27FC236}">
                <a16:creationId xmlns:a16="http://schemas.microsoft.com/office/drawing/2014/main" id="{35A1FD6C-A99F-4B7B-8C8B-E3C545EAEB29}"/>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0355" name="Rectangle 2">
            <a:extLst>
              <a:ext uri="{FF2B5EF4-FFF2-40B4-BE49-F238E27FC236}">
                <a16:creationId xmlns:a16="http://schemas.microsoft.com/office/drawing/2014/main" id="{5B459534-F52E-458F-ADAB-BDA14A48C8BF}"/>
              </a:ext>
            </a:extLst>
          </p:cNvPr>
          <p:cNvSpPr>
            <a:spLocks noChangeArrowheads="1"/>
          </p:cNvSpPr>
          <p:nvPr/>
        </p:nvSpPr>
        <p:spPr bwMode="auto">
          <a:xfrm>
            <a:off x="468313" y="2133600"/>
            <a:ext cx="828198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0"/>
              </a:spcBef>
              <a:buClrTx/>
              <a:buFont typeface="Wingdings" panose="05000000000000000000" pitchFamily="2" charset="2"/>
              <a:buChar char="Ø"/>
            </a:pPr>
            <a:r>
              <a:rPr lang="en-US" altLang="zh-CN" sz="2600" b="1"/>
              <a:t>  EPC Global</a:t>
            </a:r>
            <a:r>
              <a:rPr lang="zh-CN" altLang="en-US" sz="2600" b="1"/>
              <a:t>的组织机构如图</a:t>
            </a:r>
            <a:r>
              <a:rPr lang="en-US" altLang="zh-CN" sz="2600" b="1"/>
              <a:t>7</a:t>
            </a:r>
            <a:r>
              <a:rPr lang="zh-CN" altLang="en-US" sz="2600" b="1"/>
              <a:t>所示，</a:t>
            </a:r>
            <a:r>
              <a:rPr lang="en-US" altLang="zh-CN" sz="2600" b="1"/>
              <a:t>EAN</a:t>
            </a:r>
            <a:r>
              <a:rPr lang="zh-CN" altLang="en-US" sz="2600" b="1"/>
              <a:t>和</a:t>
            </a:r>
            <a:r>
              <a:rPr lang="en-US" altLang="zh-CN" sz="2600" b="1"/>
              <a:t>UCC</a:t>
            </a:r>
            <a:r>
              <a:rPr lang="zh-CN" altLang="en-US" sz="2600" b="1"/>
              <a:t>组成</a:t>
            </a:r>
            <a:r>
              <a:rPr lang="en-US" altLang="zh-CN" sz="2600" b="1"/>
              <a:t>EPC Global</a:t>
            </a:r>
            <a:r>
              <a:rPr lang="zh-CN" altLang="en-US" sz="2600" b="1"/>
              <a:t>的董事会，</a:t>
            </a:r>
            <a:r>
              <a:rPr lang="en-US" altLang="zh-CN" sz="2600" b="1"/>
              <a:t>EPC Global</a:t>
            </a:r>
            <a:r>
              <a:rPr lang="zh-CN" altLang="en-US" sz="2600" b="1"/>
              <a:t>通过各国的编码组织开展工作，管理</a:t>
            </a:r>
            <a:r>
              <a:rPr lang="en-US" altLang="zh-CN" sz="2600" b="1"/>
              <a:t>EPC</a:t>
            </a:r>
            <a:r>
              <a:rPr lang="zh-CN" altLang="en-US" sz="2600" b="1"/>
              <a:t>系统用户的注册、续展工作，同时通过技术中心提供技术支持。</a:t>
            </a:r>
            <a:endParaRPr lang="en-US" altLang="en-US" sz="2600" b="1"/>
          </a:p>
        </p:txBody>
      </p:sp>
      <p:sp>
        <p:nvSpPr>
          <p:cNvPr id="100356" name="Rectangle 3">
            <a:extLst>
              <a:ext uri="{FF2B5EF4-FFF2-40B4-BE49-F238E27FC236}">
                <a16:creationId xmlns:a16="http://schemas.microsoft.com/office/drawing/2014/main" id="{E6E4E37B-6CA9-4676-AED8-C20E88EFE509}"/>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1">
            <a:extLst>
              <a:ext uri="{FF2B5EF4-FFF2-40B4-BE49-F238E27FC236}">
                <a16:creationId xmlns:a16="http://schemas.microsoft.com/office/drawing/2014/main" id="{7C255C66-756B-4ACC-BB1B-F20F145792CC}"/>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1379" name="Rectangle 2">
            <a:extLst>
              <a:ext uri="{FF2B5EF4-FFF2-40B4-BE49-F238E27FC236}">
                <a16:creationId xmlns:a16="http://schemas.microsoft.com/office/drawing/2014/main" id="{754FBE68-BCF7-4403-A076-9F68D54D1474}"/>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grpSp>
        <p:nvGrpSpPr>
          <p:cNvPr id="101380" name="Group 3">
            <a:extLst>
              <a:ext uri="{FF2B5EF4-FFF2-40B4-BE49-F238E27FC236}">
                <a16:creationId xmlns:a16="http://schemas.microsoft.com/office/drawing/2014/main" id="{C90884C3-9B5A-4F9A-88D4-FB4452802384}"/>
              </a:ext>
            </a:extLst>
          </p:cNvPr>
          <p:cNvGrpSpPr>
            <a:grpSpLocks/>
          </p:cNvGrpSpPr>
          <p:nvPr/>
        </p:nvGrpSpPr>
        <p:grpSpPr bwMode="auto">
          <a:xfrm>
            <a:off x="1116013" y="1484313"/>
            <a:ext cx="6264275" cy="5229225"/>
            <a:chOff x="2412" y="1738"/>
            <a:chExt cx="5839" cy="3687"/>
          </a:xfrm>
        </p:grpSpPr>
        <p:sp>
          <p:nvSpPr>
            <p:cNvPr id="101381" name="AutoShape 4">
              <a:extLst>
                <a:ext uri="{FF2B5EF4-FFF2-40B4-BE49-F238E27FC236}">
                  <a16:creationId xmlns:a16="http://schemas.microsoft.com/office/drawing/2014/main" id="{4AD97280-9C6F-4F97-A8B6-DB18FE36AA67}"/>
                </a:ext>
              </a:extLst>
            </p:cNvPr>
            <p:cNvSpPr>
              <a:spLocks noChangeArrowheads="1"/>
            </p:cNvSpPr>
            <p:nvPr/>
          </p:nvSpPr>
          <p:spPr bwMode="auto">
            <a:xfrm>
              <a:off x="3854" y="5028"/>
              <a:ext cx="2955" cy="39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a:t>图</a:t>
              </a:r>
              <a:r>
                <a:rPr lang="en-US" altLang="zh-CN" sz="1600" b="1"/>
                <a:t>7   EPC Global</a:t>
              </a:r>
              <a:r>
                <a:rPr lang="zh-CN" altLang="en-US" sz="1600" b="1"/>
                <a:t>组织机构图</a:t>
              </a:r>
              <a:endParaRPr lang="zh-CN" altLang="en-US" sz="1600"/>
            </a:p>
          </p:txBody>
        </p:sp>
        <p:pic>
          <p:nvPicPr>
            <p:cNvPr id="101382" name="Picture 5">
              <a:extLst>
                <a:ext uri="{FF2B5EF4-FFF2-40B4-BE49-F238E27FC236}">
                  <a16:creationId xmlns:a16="http://schemas.microsoft.com/office/drawing/2014/main" id="{CA887657-0243-430F-9A03-488C3EB3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 y="1738"/>
              <a:ext cx="5839" cy="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1">
            <a:extLst>
              <a:ext uri="{FF2B5EF4-FFF2-40B4-BE49-F238E27FC236}">
                <a16:creationId xmlns:a16="http://schemas.microsoft.com/office/drawing/2014/main" id="{40EEDE86-65DC-41C8-B91F-EAD75B0C3DF4}"/>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2403" name="Rectangle 2">
            <a:extLst>
              <a:ext uri="{FF2B5EF4-FFF2-40B4-BE49-F238E27FC236}">
                <a16:creationId xmlns:a16="http://schemas.microsoft.com/office/drawing/2014/main" id="{A8060ACE-5B1D-4904-B08D-9F8B28A2A316}"/>
              </a:ext>
            </a:extLst>
          </p:cNvPr>
          <p:cNvSpPr>
            <a:spLocks noChangeArrowheads="1"/>
          </p:cNvSpPr>
          <p:nvPr/>
        </p:nvSpPr>
        <p:spPr bwMode="auto">
          <a:xfrm>
            <a:off x="1187450" y="2133600"/>
            <a:ext cx="7562850" cy="351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sz="2400" b="1">
                <a:solidFill>
                  <a:schemeClr val="accent2"/>
                </a:solidFill>
              </a:rPr>
              <a:t>  </a:t>
            </a:r>
            <a:r>
              <a:rPr lang="zh-CN" altLang="en-US" sz="2400" b="1">
                <a:solidFill>
                  <a:schemeClr val="accent2"/>
                </a:solidFill>
              </a:rPr>
              <a:t>物联网规范</a:t>
            </a:r>
          </a:p>
          <a:p>
            <a:pPr algn="just" eaLnBrk="1" hangingPunct="1">
              <a:spcBef>
                <a:spcPct val="0"/>
              </a:spcBef>
              <a:buClrTx/>
              <a:buFont typeface="Wingdings" panose="05000000000000000000" pitchFamily="2" charset="2"/>
              <a:buChar char="Ø"/>
            </a:pPr>
            <a:endParaRPr lang="zh-CN" altLang="en-US" sz="2000" b="1">
              <a:solidFill>
                <a:schemeClr val="accent2"/>
              </a:solidFill>
            </a:endParaRPr>
          </a:p>
          <a:p>
            <a:pPr lvl="1" algn="just" eaLnBrk="1" hangingPunct="1">
              <a:lnSpc>
                <a:spcPct val="90000"/>
              </a:lnSpc>
              <a:spcBef>
                <a:spcPct val="0"/>
              </a:spcBef>
              <a:buClrTx/>
              <a:buFontTx/>
              <a:buChar char="•"/>
            </a:pPr>
            <a:r>
              <a:rPr lang="zh-CN" altLang="en-US" sz="2400" b="1"/>
              <a:t>  电子标签规范</a:t>
            </a:r>
          </a:p>
          <a:p>
            <a:pPr lvl="1" algn="just" eaLnBrk="1" hangingPunct="1">
              <a:lnSpc>
                <a:spcPct val="90000"/>
              </a:lnSpc>
              <a:spcBef>
                <a:spcPct val="0"/>
              </a:spcBef>
              <a:buClrTx/>
              <a:buFontTx/>
              <a:buChar char="•"/>
            </a:pPr>
            <a:endParaRPr lang="zh-CN" altLang="en-US" sz="2400" b="1"/>
          </a:p>
          <a:p>
            <a:pPr lvl="1" algn="just" eaLnBrk="1" hangingPunct="1">
              <a:lnSpc>
                <a:spcPct val="90000"/>
              </a:lnSpc>
              <a:spcBef>
                <a:spcPct val="0"/>
              </a:spcBef>
              <a:buClrTx/>
              <a:buFontTx/>
              <a:buChar char="•"/>
            </a:pPr>
            <a:r>
              <a:rPr lang="zh-CN" altLang="en-US" sz="2400" b="1"/>
              <a:t>  应用层事件规范</a:t>
            </a:r>
          </a:p>
          <a:p>
            <a:pPr lvl="1" algn="just" eaLnBrk="1" hangingPunct="1">
              <a:lnSpc>
                <a:spcPct val="90000"/>
              </a:lnSpc>
              <a:spcBef>
                <a:spcPct val="0"/>
              </a:spcBef>
              <a:buClrTx/>
              <a:buFontTx/>
              <a:buChar char="•"/>
            </a:pPr>
            <a:endParaRPr lang="zh-CN" altLang="en-US" sz="2400" b="1"/>
          </a:p>
          <a:p>
            <a:pPr lvl="1" algn="just" eaLnBrk="1" hangingPunct="1">
              <a:lnSpc>
                <a:spcPct val="90000"/>
              </a:lnSpc>
              <a:spcBef>
                <a:spcPct val="0"/>
              </a:spcBef>
              <a:buClrTx/>
              <a:buFontTx/>
              <a:buChar char="•"/>
            </a:pPr>
            <a:r>
              <a:rPr lang="zh-CN" altLang="en-US" sz="2400" b="1"/>
              <a:t>  对象名解析服务规范</a:t>
            </a:r>
          </a:p>
          <a:p>
            <a:pPr lvl="1" algn="just" eaLnBrk="1" hangingPunct="1">
              <a:lnSpc>
                <a:spcPct val="90000"/>
              </a:lnSpc>
              <a:spcBef>
                <a:spcPct val="0"/>
              </a:spcBef>
              <a:buClrTx/>
              <a:buFontTx/>
              <a:buChar char="•"/>
            </a:pPr>
            <a:endParaRPr lang="zh-CN" altLang="en-US" sz="2400" b="1"/>
          </a:p>
          <a:p>
            <a:pPr lvl="1" algn="just" eaLnBrk="1" hangingPunct="1">
              <a:lnSpc>
                <a:spcPct val="90000"/>
              </a:lnSpc>
              <a:spcBef>
                <a:spcPct val="0"/>
              </a:spcBef>
              <a:buClrTx/>
              <a:buFontTx/>
              <a:buChar char="•"/>
            </a:pPr>
            <a:r>
              <a:rPr lang="zh-CN" altLang="en-US" sz="2400" b="1"/>
              <a:t>  </a:t>
            </a:r>
            <a:r>
              <a:rPr lang="en-US" altLang="zh-CN" sz="2400" b="1"/>
              <a:t>EPC</a:t>
            </a:r>
            <a:r>
              <a:rPr lang="zh-CN" altLang="en-US" sz="2400" b="1"/>
              <a:t>信息服务规范 </a:t>
            </a:r>
            <a:endParaRPr lang="en-US" altLang="en-US" sz="2400" b="1"/>
          </a:p>
        </p:txBody>
      </p:sp>
      <p:sp>
        <p:nvSpPr>
          <p:cNvPr id="102404" name="Rectangle 3">
            <a:extLst>
              <a:ext uri="{FF2B5EF4-FFF2-40B4-BE49-F238E27FC236}">
                <a16:creationId xmlns:a16="http://schemas.microsoft.com/office/drawing/2014/main" id="{F0183326-1A40-4190-BE09-B522883F830A}"/>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1">
            <a:extLst>
              <a:ext uri="{FF2B5EF4-FFF2-40B4-BE49-F238E27FC236}">
                <a16:creationId xmlns:a16="http://schemas.microsoft.com/office/drawing/2014/main" id="{7C96A0E6-7FDE-4B6A-AA98-F83E0395740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3427" name="Rectangle 2">
            <a:extLst>
              <a:ext uri="{FF2B5EF4-FFF2-40B4-BE49-F238E27FC236}">
                <a16:creationId xmlns:a16="http://schemas.microsoft.com/office/drawing/2014/main" id="{19384703-DC0B-4371-B82C-12623F2098C6}"/>
              </a:ext>
            </a:extLst>
          </p:cNvPr>
          <p:cNvSpPr>
            <a:spLocks noChangeArrowheads="1"/>
          </p:cNvSpPr>
          <p:nvPr/>
        </p:nvSpPr>
        <p:spPr bwMode="auto">
          <a:xfrm>
            <a:off x="1187450" y="169863"/>
            <a:ext cx="7129463"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03428" name="Rectangle 3">
            <a:extLst>
              <a:ext uri="{FF2B5EF4-FFF2-40B4-BE49-F238E27FC236}">
                <a16:creationId xmlns:a16="http://schemas.microsoft.com/office/drawing/2014/main" id="{D12717F0-F3E1-482A-8C53-BBA311F4733D}"/>
              </a:ext>
            </a:extLst>
          </p:cNvPr>
          <p:cNvSpPr>
            <a:spLocks noChangeArrowheads="1"/>
          </p:cNvSpPr>
          <p:nvPr/>
        </p:nvSpPr>
        <p:spPr bwMode="auto">
          <a:xfrm>
            <a:off x="539750" y="1700213"/>
            <a:ext cx="8281988"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lnSpc>
                <a:spcPct val="200000"/>
              </a:lnSpc>
              <a:spcBef>
                <a:spcPct val="0"/>
              </a:spcBef>
              <a:buClrTx/>
              <a:buFont typeface="Wingdings" panose="05000000000000000000" pitchFamily="2" charset="2"/>
              <a:buChar char="Ø"/>
            </a:pPr>
            <a:r>
              <a:rPr lang="en-US" altLang="zh-CN" b="1"/>
              <a:t> </a:t>
            </a:r>
            <a:r>
              <a:rPr lang="zh-CN" altLang="en-US" b="1"/>
              <a:t>物联网规范与标准 </a:t>
            </a:r>
          </a:p>
          <a:p>
            <a:pPr algn="just" eaLnBrk="1" hangingPunct="1">
              <a:lnSpc>
                <a:spcPct val="200000"/>
              </a:lnSpc>
              <a:spcBef>
                <a:spcPct val="0"/>
              </a:spcBef>
              <a:buClrTx/>
              <a:buFont typeface="Wingdings" panose="05000000000000000000" pitchFamily="2" charset="2"/>
              <a:buChar char="Ø"/>
            </a:pPr>
            <a:r>
              <a:rPr lang="zh-CN" altLang="en-US" b="1">
                <a:solidFill>
                  <a:schemeClr val="accent1"/>
                </a:solidFill>
              </a:rPr>
              <a:t> 物联网安全管理</a:t>
            </a:r>
            <a:r>
              <a:rPr lang="zh-CN" altLang="en-US" b="1"/>
              <a:t> </a:t>
            </a:r>
          </a:p>
          <a:p>
            <a:pPr algn="just" eaLnBrk="1" hangingPunct="1">
              <a:lnSpc>
                <a:spcPct val="200000"/>
              </a:lnSpc>
              <a:spcBef>
                <a:spcPct val="0"/>
              </a:spcBef>
              <a:buClrTx/>
              <a:buFont typeface="Wingdings" panose="05000000000000000000" pitchFamily="2" charset="2"/>
              <a:buChar char="Ø"/>
            </a:pPr>
            <a:r>
              <a:rPr lang="zh-CN" altLang="en-US" b="1"/>
              <a:t> 我国物联网建设目标与基本架构 </a:t>
            </a:r>
          </a:p>
          <a:p>
            <a:pPr algn="just" eaLnBrk="1" hangingPunct="1">
              <a:lnSpc>
                <a:spcPct val="200000"/>
              </a:lnSpc>
              <a:spcBef>
                <a:spcPct val="0"/>
              </a:spcBef>
              <a:buClrTx/>
              <a:buFont typeface="Wingdings" panose="05000000000000000000" pitchFamily="2" charset="2"/>
              <a:buChar char="Ø"/>
            </a:pPr>
            <a:r>
              <a:rPr lang="zh-CN" altLang="en-US" b="1"/>
              <a:t> 我国物联网的发展途径和建设进程 </a:t>
            </a:r>
            <a:endParaRPr lang="en-US" altLang="en-US" b="1"/>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1">
            <a:extLst>
              <a:ext uri="{FF2B5EF4-FFF2-40B4-BE49-F238E27FC236}">
                <a16:creationId xmlns:a16="http://schemas.microsoft.com/office/drawing/2014/main" id="{24D3665C-6B08-4DFB-802C-75EB9F8A1230}"/>
              </a:ext>
            </a:extLst>
          </p:cNvPr>
          <p:cNvSpPr>
            <a:spLocks noGrp="1"/>
          </p:cNvSpPr>
          <p:nvPr>
            <p:ph type="dt" sz="quarter" idx="10"/>
          </p:nvPr>
        </p:nvSpPr>
        <p:spPr>
          <a:noFill/>
        </p:spPr>
        <p:txBody>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1400">
                <a:latin typeface="Tahoma" panose="020B0604030504040204" pitchFamily="34" charset="0"/>
              </a:rPr>
              <a:t> </a:t>
            </a:r>
          </a:p>
          <a:p>
            <a:pPr>
              <a:spcBef>
                <a:spcPct val="0"/>
              </a:spcBef>
              <a:buClrTx/>
              <a:buFontTx/>
              <a:buNone/>
            </a:pPr>
            <a:r>
              <a:rPr kumimoji="0" lang="zh-CN" altLang="en-US" sz="1400">
                <a:latin typeface="Tahoma" panose="020B0604030504040204" pitchFamily="34" charset="0"/>
              </a:rPr>
              <a:t> </a:t>
            </a:r>
          </a:p>
        </p:txBody>
      </p:sp>
      <p:sp>
        <p:nvSpPr>
          <p:cNvPr id="104451" name="Rectangle 2">
            <a:extLst>
              <a:ext uri="{FF2B5EF4-FFF2-40B4-BE49-F238E27FC236}">
                <a16:creationId xmlns:a16="http://schemas.microsoft.com/office/drawing/2014/main" id="{826D7C67-A693-4EF8-B972-B4D2F36C4D72}"/>
              </a:ext>
            </a:extLst>
          </p:cNvPr>
          <p:cNvSpPr>
            <a:spLocks noChangeArrowheads="1"/>
          </p:cNvSpPr>
          <p:nvPr/>
        </p:nvSpPr>
        <p:spPr bwMode="auto">
          <a:xfrm>
            <a:off x="1187450" y="169863"/>
            <a:ext cx="6985000" cy="1006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6000" b="1">
                <a:solidFill>
                  <a:schemeClr val="tx2"/>
                </a:solidFill>
                <a:ea typeface="隶书" panose="02010509060101010101" pitchFamily="49" charset="-122"/>
              </a:rPr>
              <a:t>2.2   </a:t>
            </a:r>
            <a:r>
              <a:rPr lang="zh-CN" altLang="en-US" sz="6000" b="1">
                <a:solidFill>
                  <a:schemeClr val="tx2"/>
                </a:solidFill>
                <a:ea typeface="隶书" panose="02010509060101010101" pitchFamily="49" charset="-122"/>
              </a:rPr>
              <a:t>物联网管理</a:t>
            </a:r>
          </a:p>
        </p:txBody>
      </p:sp>
      <p:sp>
        <p:nvSpPr>
          <p:cNvPr id="104452" name="Rectangle 3">
            <a:extLst>
              <a:ext uri="{FF2B5EF4-FFF2-40B4-BE49-F238E27FC236}">
                <a16:creationId xmlns:a16="http://schemas.microsoft.com/office/drawing/2014/main" id="{94B3293A-42E0-416D-8FD5-FE828ED60152}"/>
              </a:ext>
            </a:extLst>
          </p:cNvPr>
          <p:cNvSpPr>
            <a:spLocks noChangeArrowheads="1"/>
          </p:cNvSpPr>
          <p:nvPr/>
        </p:nvSpPr>
        <p:spPr bwMode="auto">
          <a:xfrm>
            <a:off x="755650" y="1700213"/>
            <a:ext cx="756285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 typeface="Wingdings" panose="05000000000000000000" pitchFamily="2" charset="2"/>
              <a:buChar char="Ø"/>
            </a:pPr>
            <a:r>
              <a:rPr lang="en-US" altLang="zh-CN" sz="2400" b="1"/>
              <a:t>  </a:t>
            </a:r>
            <a:r>
              <a:rPr lang="zh-CN" altLang="en-US" sz="2400" b="1">
                <a:solidFill>
                  <a:schemeClr val="accent2"/>
                </a:solidFill>
              </a:rPr>
              <a:t>物联网安全</a:t>
            </a:r>
          </a:p>
          <a:p>
            <a:pPr lvl="1" algn="just" eaLnBrk="1" hangingPunct="1">
              <a:lnSpc>
                <a:spcPct val="150000"/>
              </a:lnSpc>
              <a:spcBef>
                <a:spcPct val="0"/>
              </a:spcBef>
              <a:buClrTx/>
              <a:buFontTx/>
              <a:buChar char="•"/>
            </a:pPr>
            <a:r>
              <a:rPr lang="zh-CN" altLang="en-US" sz="2400" b="1"/>
              <a:t> 信号的干扰 </a:t>
            </a:r>
          </a:p>
          <a:p>
            <a:pPr lvl="1" algn="just" eaLnBrk="1" hangingPunct="1">
              <a:lnSpc>
                <a:spcPct val="150000"/>
              </a:lnSpc>
              <a:spcBef>
                <a:spcPct val="0"/>
              </a:spcBef>
              <a:buClrTx/>
              <a:buFontTx/>
              <a:buChar char="•"/>
            </a:pPr>
            <a:r>
              <a:rPr lang="zh-CN" altLang="en-US" sz="2400" b="1"/>
              <a:t> 恶意的入侵</a:t>
            </a:r>
          </a:p>
          <a:p>
            <a:pPr lvl="1" algn="just" eaLnBrk="1" hangingPunct="1">
              <a:lnSpc>
                <a:spcPct val="150000"/>
              </a:lnSpc>
              <a:spcBef>
                <a:spcPct val="0"/>
              </a:spcBef>
              <a:buClrTx/>
              <a:buFontTx/>
              <a:buChar char="•"/>
            </a:pPr>
            <a:r>
              <a:rPr lang="zh-CN" altLang="en-US" sz="2400" b="1"/>
              <a:t> 通讯安全</a:t>
            </a:r>
          </a:p>
          <a:p>
            <a:pPr lvl="1" algn="just" eaLnBrk="1" hangingPunct="1">
              <a:spcBef>
                <a:spcPct val="0"/>
              </a:spcBef>
              <a:buClrTx/>
              <a:buFontTx/>
              <a:buChar char="•"/>
            </a:pPr>
            <a:endParaRPr lang="zh-CN" altLang="en-US" sz="1200" b="1"/>
          </a:p>
          <a:p>
            <a:pPr algn="just" eaLnBrk="1" hangingPunct="1">
              <a:spcBef>
                <a:spcPct val="0"/>
              </a:spcBef>
              <a:buClrTx/>
              <a:buFont typeface="Wingdings" panose="05000000000000000000" pitchFamily="2" charset="2"/>
              <a:buChar char="Ø"/>
            </a:pPr>
            <a:r>
              <a:rPr lang="zh-CN" altLang="en-US" sz="2400" b="1"/>
              <a:t> </a:t>
            </a:r>
            <a:r>
              <a:rPr lang="zh-CN" altLang="en-US" sz="2400" b="1">
                <a:solidFill>
                  <a:schemeClr val="accent2"/>
                </a:solidFill>
              </a:rPr>
              <a:t>数据安全策略</a:t>
            </a:r>
          </a:p>
          <a:p>
            <a:pPr algn="just" eaLnBrk="1" hangingPunct="1">
              <a:spcBef>
                <a:spcPct val="0"/>
              </a:spcBef>
              <a:buClrTx/>
              <a:buFont typeface="Wingdings" panose="05000000000000000000" pitchFamily="2" charset="2"/>
              <a:buChar char="Ø"/>
            </a:pPr>
            <a:endParaRPr lang="zh-CN" altLang="en-US" sz="1000" b="1">
              <a:solidFill>
                <a:schemeClr val="accent2"/>
              </a:solidFill>
            </a:endParaRPr>
          </a:p>
          <a:p>
            <a:pPr lvl="1" algn="just" eaLnBrk="1" hangingPunct="1">
              <a:spcBef>
                <a:spcPct val="0"/>
              </a:spcBef>
              <a:buClrTx/>
              <a:buFontTx/>
              <a:buChar char="•"/>
            </a:pPr>
            <a:r>
              <a:rPr lang="zh-CN" altLang="en-US" sz="2400" b="1"/>
              <a:t> 数据的加密与解密 </a:t>
            </a:r>
          </a:p>
          <a:p>
            <a:pPr lvl="1" algn="just" eaLnBrk="1" hangingPunct="1">
              <a:spcBef>
                <a:spcPct val="0"/>
              </a:spcBef>
              <a:buClrTx/>
              <a:buFontTx/>
              <a:buChar char="•"/>
            </a:pPr>
            <a:r>
              <a:rPr lang="zh-CN" altLang="en-US" sz="2400" b="1"/>
              <a:t> 网络安全协议</a:t>
            </a:r>
            <a:r>
              <a:rPr lang="zh-CN" altLang="en-US" sz="6000"/>
              <a:t> </a:t>
            </a:r>
            <a:endParaRPr lang="en-US" altLang="en-US" sz="2400" b="1"/>
          </a:p>
        </p:txBody>
      </p:sp>
    </p:spTree>
  </p:cSld>
  <p:clrMapOvr>
    <a:masterClrMapping/>
  </p:clrMapOvr>
</p:sld>
</file>

<file path=ppt/theme/theme1.xml><?xml version="1.0" encoding="utf-8"?>
<a:theme xmlns:a="http://schemas.openxmlformats.org/drawingml/2006/main" name="网格计算_模板">
  <a:themeElements>
    <a:clrScheme name="网格计算_模板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网格计算_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altLang="zh-CN"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网格计算_模板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网格计算_模板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网格计算_模板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网格计算_模板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网格计算_模板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网格计算_模板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网格计算_模板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E:\cai\course\grid_computing\2005\网格计算_模板.pot</Template>
  <TotalTime>15217</TotalTime>
  <Words>9801</Words>
  <Application>Microsoft Office PowerPoint</Application>
  <PresentationFormat>全屏显示(4:3)</PresentationFormat>
  <Paragraphs>1219</Paragraphs>
  <Slides>178</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178</vt:i4>
      </vt:variant>
    </vt:vector>
  </HeadingPairs>
  <TitlesOfParts>
    <vt:vector size="195" baseType="lpstr">
      <vt:lpstr>Tahoma</vt:lpstr>
      <vt:lpstr>宋体</vt:lpstr>
      <vt:lpstr>Arial</vt:lpstr>
      <vt:lpstr>Times New Roman</vt:lpstr>
      <vt:lpstr>Wingdings</vt:lpstr>
      <vt:lpstr>隶书</vt:lpstr>
      <vt:lpstr>Arial Black</vt:lpstr>
      <vt:lpstr>楷体_GB2312</vt:lpstr>
      <vt:lpstr>微软雅黑</vt:lpstr>
      <vt:lpstr>Verdana</vt:lpstr>
      <vt:lpstr>MS Mincho</vt:lpstr>
      <vt:lpstr>Calibri</vt:lpstr>
      <vt:lpstr>华文楷体</vt:lpstr>
      <vt:lpstr>华文细黑</vt:lpstr>
      <vt:lpstr>网格计算_模板</vt:lpstr>
      <vt:lpstr>Visio</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Reliable and Fast Resource Sharing in Peer-oriented Distributed Systems</dc:title>
  <dc:creator>Xiaodong Zhang</dc:creator>
  <cp:lastModifiedBy>dingyi200415</cp:lastModifiedBy>
  <cp:revision>421</cp:revision>
  <dcterms:created xsi:type="dcterms:W3CDTF">2002-01-22T20:39:46Z</dcterms:created>
  <dcterms:modified xsi:type="dcterms:W3CDTF">2020-04-07T09:54:06Z</dcterms:modified>
</cp:coreProperties>
</file>